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slideMasters/slideMaster26.xml" ContentType="application/vnd.openxmlformats-officedocument.presentationml.slideMaster+xml"/>
  <Override PartName="/ppt/slides/slide26.xml" ContentType="application/vnd.openxmlformats-officedocument.presentationml.slide+xml"/>
  <Override PartName="/ppt/slideMasters/slideMaster27.xml" ContentType="application/vnd.openxmlformats-officedocument.presentationml.slideMaster+xml"/>
  <Override PartName="/ppt/slides/slide27.xml" ContentType="application/vnd.openxmlformats-officedocument.presentationml.slide+xml"/>
  <Override PartName="/ppt/slideMasters/slideMaster28.xml" ContentType="application/vnd.openxmlformats-officedocument.presentationml.slideMaster+xml"/>
  <Override PartName="/ppt/slides/slide28.xml" ContentType="application/vnd.openxmlformats-officedocument.presentationml.slide+xml"/>
  <Override PartName="/ppt/slideMasters/slideMaster29.xml" ContentType="application/vnd.openxmlformats-officedocument.presentationml.slideMaster+xml"/>
  <Override PartName="/ppt/slides/slide29.xml" ContentType="application/vnd.openxmlformats-officedocument.presentationml.slide+xml"/>
  <Override PartName="/ppt/slideMasters/slideMaster30.xml" ContentType="application/vnd.openxmlformats-officedocument.presentationml.slideMaster+xml"/>
  <Override PartName="/ppt/slides/slide30.xml" ContentType="application/vnd.openxmlformats-officedocument.presentationml.slide+xml"/>
  <Override PartName="/ppt/slideMasters/slideMaster31.xml" ContentType="application/vnd.openxmlformats-officedocument.presentationml.slideMaster+xml"/>
  <Override PartName="/ppt/slides/slide31.xml" ContentType="application/vnd.openxmlformats-officedocument.presentationml.slide+xml"/>
  <Override PartName="/ppt/slideMasters/slideMaster32.xml" ContentType="application/vnd.openxmlformats-officedocument.presentationml.slideMaster+xml"/>
  <Override PartName="/ppt/slides/slide32.xml" ContentType="application/vnd.openxmlformats-officedocument.presentationml.slide+xml"/>
  <Override PartName="/ppt/slideMasters/slideMaster33.xml" ContentType="application/vnd.openxmlformats-officedocument.presentationml.slideMaster+xml"/>
  <Override PartName="/ppt/slides/slide33.xml" ContentType="application/vnd.openxmlformats-officedocument.presentationml.slide+xml"/>
  <Override PartName="/ppt/slideMasters/slideMaster34.xml" ContentType="application/vnd.openxmlformats-officedocument.presentationml.slideMaster+xml"/>
  <Override PartName="/ppt/slides/slide34.xml" ContentType="application/vnd.openxmlformats-officedocument.presentationml.slide+xml"/>
  <Override PartName="/ppt/slideMasters/slideMaster35.xml" ContentType="application/vnd.openxmlformats-officedocument.presentationml.slideMaster+xml"/>
  <Override PartName="/ppt/slides/slide35.xml" ContentType="application/vnd.openxmlformats-officedocument.presentationml.slide+xml"/>
  <Override PartName="/ppt/slideMasters/slideMaster36.xml" ContentType="application/vnd.openxmlformats-officedocument.presentationml.slideMaster+xml"/>
  <Override PartName="/ppt/slides/slide36.xml" ContentType="application/vnd.openxmlformats-officedocument.presentationml.slide+xml"/>
  <Override PartName="/ppt/slideMasters/slideMaster37.xml" ContentType="application/vnd.openxmlformats-officedocument.presentationml.slideMaster+xml"/>
  <Override PartName="/ppt/slides/slide37.xml" ContentType="application/vnd.openxmlformats-officedocument.presentationml.slide+xml"/>
  <Override PartName="/ppt/slideMasters/slideMaster38.xml" ContentType="application/vnd.openxmlformats-officedocument.presentationml.slideMaster+xml"/>
  <Override PartName="/ppt/slides/slide38.xml" ContentType="application/vnd.openxmlformats-officedocument.presentationml.slide+xml"/>
  <Override PartName="/ppt/slideMasters/slideMaster39.xml" ContentType="application/vnd.openxmlformats-officedocument.presentationml.slideMaster+xml"/>
  <Override PartName="/ppt/slides/slide39.xml" ContentType="application/vnd.openxmlformats-officedocument.presentationml.slide+xml"/>
  <Override PartName="/ppt/slideMasters/slideMaster40.xml" ContentType="application/vnd.openxmlformats-officedocument.presentationml.slideMaster+xml"/>
  <Override PartName="/ppt/slides/slide40.xml" ContentType="application/vnd.openxmlformats-officedocument.presentationml.slide+xml"/>
  <Override PartName="/ppt/slideMasters/slideMaster41.xml" ContentType="application/vnd.openxmlformats-officedocument.presentationml.slideMaster+xml"/>
  <Override PartName="/ppt/slides/slide41.xml" ContentType="application/vnd.openxmlformats-officedocument.presentationml.slide+xml"/>
  <Override PartName="/ppt/slideMasters/slideMaster42.xml" ContentType="application/vnd.openxmlformats-officedocument.presentationml.slideMaster+xml"/>
  <Override PartName="/ppt/slides/slide42.xml" ContentType="application/vnd.openxmlformats-officedocument.presentationml.slide+xml"/>
  <Override PartName="/ppt/slideMasters/slideMaster43.xml" ContentType="application/vnd.openxmlformats-officedocument.presentationml.slideMaster+xml"/>
  <Override PartName="/ppt/slides/slide43.xml" ContentType="application/vnd.openxmlformats-officedocument.presentationml.slide+xml"/>
  <Override PartName="/ppt/slideMasters/slideMaster44.xml" ContentType="application/vnd.openxmlformats-officedocument.presentationml.slideMaster+xml"/>
  <Override PartName="/ppt/slides/slide44.xml" ContentType="application/vnd.openxmlformats-officedocument.presentationml.slide+xml"/>
  <Override PartName="/ppt/slideMasters/slideMaster45.xml" ContentType="application/vnd.openxmlformats-officedocument.presentationml.slideMaster+xml"/>
  <Override PartName="/ppt/slides/slide45.xml" ContentType="application/vnd.openxmlformats-officedocument.presentationml.slide+xml"/>
  <Override PartName="/ppt/slideMasters/slideMaster46.xml" ContentType="application/vnd.openxmlformats-officedocument.presentationml.slideMaster+xml"/>
  <Override PartName="/ppt/slides/slide46.xml" ContentType="application/vnd.openxmlformats-officedocument.presentationml.slide+xml"/>
  <Override PartName="/ppt/slideMasters/slideMaster47.xml" ContentType="application/vnd.openxmlformats-officedocument.presentationml.slideMaster+xml"/>
  <Override PartName="/ppt/slides/slide47.xml" ContentType="application/vnd.openxmlformats-officedocument.presentationml.slide+xml"/>
  <Override PartName="/ppt/slideMasters/slideMaster48.xml" ContentType="application/vnd.openxmlformats-officedocument.presentationml.slideMaster+xml"/>
  <Override PartName="/ppt/slides/slide48.xml" ContentType="application/vnd.openxmlformats-officedocument.presentationml.slide+xml"/>
  <Override PartName="/ppt/slideMasters/slideMaster49.xml" ContentType="application/vnd.openxmlformats-officedocument.presentationml.slideMaster+xml"/>
  <Override PartName="/ppt/slides/slide49.xml" ContentType="application/vnd.openxmlformats-officedocument.presentationml.slide+xml"/>
  <Override PartName="/ppt/slideMasters/slideMaster50.xml" ContentType="application/vnd.openxmlformats-officedocument.presentationml.slideMaster+xml"/>
  <Override PartName="/ppt/slides/slide50.xml" ContentType="application/vnd.openxmlformats-officedocument.presentationml.slide+xml"/>
  <Override PartName="/ppt/slideMasters/slideMaster51.xml" ContentType="application/vnd.openxmlformats-officedocument.presentationml.slideMaster+xml"/>
  <Override PartName="/ppt/slides/slide51.xml" ContentType="application/vnd.openxmlformats-officedocument.presentationml.slide+xml"/>
  <Override PartName="/ppt/slideMasters/slideMaster52.xml" ContentType="application/vnd.openxmlformats-officedocument.presentationml.slideMaster+xml"/>
  <Override PartName="/ppt/slides/slide52.xml" ContentType="application/vnd.openxmlformats-officedocument.presentationml.slide+xml"/>
  <Override PartName="/ppt/slideMasters/slideMaster53.xml" ContentType="application/vnd.openxmlformats-officedocument.presentationml.slideMaster+xml"/>
  <Override PartName="/ppt/slides/slide53.xml" ContentType="application/vnd.openxmlformats-officedocument.presentationml.slide+xml"/>
  <Override PartName="/ppt/slideMasters/slideMaster54.xml" ContentType="application/vnd.openxmlformats-officedocument.presentationml.slideMaster+xml"/>
  <Override PartName="/ppt/slides/slide54.xml" ContentType="application/vnd.openxmlformats-officedocument.presentationml.slide+xml"/>
  <Override PartName="/ppt/slideMasters/slideMaster55.xml" ContentType="application/vnd.openxmlformats-officedocument.presentationml.slideMaster+xml"/>
  <Override PartName="/ppt/slides/slide55.xml" ContentType="application/vnd.openxmlformats-officedocument.presentationml.slide+xml"/>
  <Override PartName="/ppt/slideMasters/slideMaster56.xml" ContentType="application/vnd.openxmlformats-officedocument.presentationml.slideMaster+xml"/>
  <Override PartName="/ppt/slides/slide56.xml" ContentType="application/vnd.openxmlformats-officedocument.presentationml.slide+xml"/>
  <Override PartName="/ppt/slideMasters/slideMaster57.xml" ContentType="application/vnd.openxmlformats-officedocument.presentationml.slideMaster+xml"/>
  <Override PartName="/ppt/slides/slide57.xml" ContentType="application/vnd.openxmlformats-officedocument.presentationml.slide+xml"/>
  <Override PartName="/ppt/slideMasters/slideMaster58.xml" ContentType="application/vnd.openxmlformats-officedocument.presentationml.slideMaster+xml"/>
  <Override PartName="/ppt/slides/slide58.xml" ContentType="application/vnd.openxmlformats-officedocument.presentationml.slide+xml"/>
  <Override PartName="/ppt/slideMasters/slideMaster59.xml" ContentType="application/vnd.openxmlformats-officedocument.presentationml.slideMaster+xml"/>
  <Override PartName="/ppt/slides/slide59.xml" ContentType="application/vnd.openxmlformats-officedocument.presentationml.slide+xml"/>
  <Override PartName="/ppt/slideMasters/slideMaster60.xml" ContentType="application/vnd.openxmlformats-officedocument.presentationml.slideMaster+xml"/>
  <Override PartName="/ppt/slides/slide60.xml" ContentType="application/vnd.openxmlformats-officedocument.presentationml.slide+xml"/>
  <Override PartName="/ppt/slideMasters/slideMaster61.xml" ContentType="application/vnd.openxmlformats-officedocument.presentationml.slideMaster+xml"/>
  <Override PartName="/ppt/slides/slide61.xml" ContentType="application/vnd.openxmlformats-officedocument.presentationml.slide+xml"/>
  <Override PartName="/ppt/slideMasters/slideMaster62.xml" ContentType="application/vnd.openxmlformats-officedocument.presentationml.slideMaster+xml"/>
  <Override PartName="/ppt/slides/slide62.xml" ContentType="application/vnd.openxmlformats-officedocument.presentationml.slide+xml"/>
  <Override PartName="/ppt/slideMasters/slideMaster63.xml" ContentType="application/vnd.openxmlformats-officedocument.presentationml.slideMaster+xml"/>
  <Override PartName="/ppt/slides/slide63.xml" ContentType="application/vnd.openxmlformats-officedocument.presentationml.slide+xml"/>
  <Override PartName="/ppt/slideMasters/slideMaster64.xml" ContentType="application/vnd.openxmlformats-officedocument.presentationml.slideMaster+xml"/>
  <Override PartName="/ppt/slides/slide64.xml" ContentType="application/vnd.openxmlformats-officedocument.presentationml.slide+xml"/>
  <Override PartName="/ppt/slideMasters/slideMaster65.xml" ContentType="application/vnd.openxmlformats-officedocument.presentationml.slideMaster+xml"/>
  <Override PartName="/ppt/slides/slide65.xml" ContentType="application/vnd.openxmlformats-officedocument.presentationml.slide+xml"/>
  <Override PartName="/ppt/slideMasters/slideMaster66.xml" ContentType="application/vnd.openxmlformats-officedocument.presentationml.slideMaster+xml"/>
  <Override PartName="/ppt/slides/slide66.xml" ContentType="application/vnd.openxmlformats-officedocument.presentationml.slide+xml"/>
  <Override PartName="/ppt/slideMasters/slideMaster67.xml" ContentType="application/vnd.openxmlformats-officedocument.presentationml.slideMaster+xml"/>
  <Override PartName="/ppt/slides/slide67.xml" ContentType="application/vnd.openxmlformats-officedocument.presentationml.slide+xml"/>
  <Override PartName="/ppt/slideMasters/slideMaster68.xml" ContentType="application/vnd.openxmlformats-officedocument.presentationml.slideMaster+xml"/>
  <Override PartName="/ppt/slides/slide68.xml" ContentType="application/vnd.openxmlformats-officedocument.presentationml.slide+xml"/>
  <Override PartName="/ppt/slideMasters/slideMaster69.xml" ContentType="application/vnd.openxmlformats-officedocument.presentationml.slideMaster+xml"/>
  <Override PartName="/ppt/slides/slide69.xml" ContentType="application/vnd.openxmlformats-officedocument.presentationml.slide+xml"/>
  <Override PartName="/ppt/slideMasters/slideMaster70.xml" ContentType="application/vnd.openxmlformats-officedocument.presentationml.slideMaster+xml"/>
  <Override PartName="/ppt/slides/slide70.xml" ContentType="application/vnd.openxmlformats-officedocument.presentationml.slide+xml"/>
  <Override PartName="/ppt/slideMasters/slideMaster71.xml" ContentType="application/vnd.openxmlformats-officedocument.presentationml.slideMaster+xml"/>
  <Override PartName="/ppt/slides/slide71.xml" ContentType="application/vnd.openxmlformats-officedocument.presentationml.slide+xml"/>
  <Override PartName="/ppt/slideMasters/slideMaster72.xml" ContentType="application/vnd.openxmlformats-officedocument.presentationml.slideMaster+xml"/>
  <Override PartName="/ppt/slides/slide72.xml" ContentType="application/vnd.openxmlformats-officedocument.presentationml.slide+xml"/>
  <Override PartName="/ppt/slideMasters/slideMaster73.xml" ContentType="application/vnd.openxmlformats-officedocument.presentationml.slideMaster+xml"/>
  <Override PartName="/ppt/slides/slide73.xml" ContentType="application/vnd.openxmlformats-officedocument.presentationml.slide+xml"/>
  <Override PartName="/ppt/slideMasters/slideMaster74.xml" ContentType="application/vnd.openxmlformats-officedocument.presentationml.slideMaster+xml"/>
  <Override PartName="/ppt/slides/slide74.xml" ContentType="application/vnd.openxmlformats-officedocument.presentationml.slide+xml"/>
  <Override PartName="/ppt/slideMasters/slideMaster75.xml" ContentType="application/vnd.openxmlformats-officedocument.presentationml.slideMaster+xml"/>
  <Override PartName="/ppt/slides/slide75.xml" ContentType="application/vnd.openxmlformats-officedocument.presentationml.slide+xml"/>
  <Override PartName="/ppt/slideMasters/slideMaster76.xml" ContentType="application/vnd.openxmlformats-officedocument.presentationml.slideMaster+xml"/>
  <Override PartName="/ppt/slides/slide76.xml" ContentType="application/vnd.openxmlformats-officedocument.presentationml.slide+xml"/>
  <Override PartName="/ppt/slideMasters/slideMaster77.xml" ContentType="application/vnd.openxmlformats-officedocument.presentationml.slideMaster+xml"/>
  <Override PartName="/ppt/slides/slide77.xml" ContentType="application/vnd.openxmlformats-officedocument.presentationml.slide+xml"/>
  <Override PartName="/ppt/slideMasters/slideMaster78.xml" ContentType="application/vnd.openxmlformats-officedocument.presentationml.slideMaster+xml"/>
  <Override PartName="/ppt/slides/slide78.xml" ContentType="application/vnd.openxmlformats-officedocument.presentationml.slide+xml"/>
  <Override PartName="/ppt/slideMasters/slideMaster79.xml" ContentType="application/vnd.openxmlformats-officedocument.presentationml.slideMaster+xml"/>
  <Override PartName="/ppt/slides/slide79.xml" ContentType="application/vnd.openxmlformats-officedocument.presentationml.slide+xml"/>
  <Override PartName="/ppt/slideMasters/slideMaster80.xml" ContentType="application/vnd.openxmlformats-officedocument.presentationml.slideMaster+xml"/>
  <Override PartName="/ppt/slides/slide80.xml" ContentType="application/vnd.openxmlformats-officedocument.presentationml.slide+xml"/>
  <Override PartName="/ppt/slideMasters/slideMaster81.xml" ContentType="application/vnd.openxmlformats-officedocument.presentationml.slideMaster+xml"/>
  <Override PartName="/ppt/slides/slide81.xml" ContentType="application/vnd.openxmlformats-officedocument.presentationml.slide+xml"/>
  <Override PartName="/ppt/slideMasters/slideMaster82.xml" ContentType="application/vnd.openxmlformats-officedocument.presentationml.slideMaster+xml"/>
  <Override PartName="/ppt/slides/slide82.xml" ContentType="application/vnd.openxmlformats-officedocument.presentationml.slide+xml"/>
  <Override PartName="/ppt/slideMasters/slideMaster83.xml" ContentType="application/vnd.openxmlformats-officedocument.presentationml.slideMaster+xml"/>
  <Override PartName="/ppt/slides/slide83.xml" ContentType="application/vnd.openxmlformats-officedocument.presentationml.slide+xml"/>
  <Override PartName="/ppt/slideMasters/slideMaster84.xml" ContentType="application/vnd.openxmlformats-officedocument.presentationml.slideMaster+xml"/>
  <Override PartName="/ppt/slides/slide84.xml" ContentType="application/vnd.openxmlformats-officedocument.presentationml.slide+xml"/>
  <Override PartName="/ppt/slideMasters/slideMaster85.xml" ContentType="application/vnd.openxmlformats-officedocument.presentationml.slideMaster+xml"/>
  <Override PartName="/ppt/slides/slide85.xml" ContentType="application/vnd.openxmlformats-officedocument.presentationml.slide+xml"/>
  <Override PartName="/ppt/slideMasters/slideMaster86.xml" ContentType="application/vnd.openxmlformats-officedocument.presentationml.slideMaster+xml"/>
  <Override PartName="/ppt/slides/slide86.xml" ContentType="application/vnd.openxmlformats-officedocument.presentationml.slide+xml"/>
  <Override PartName="/ppt/slideMasters/slideMaster87.xml" ContentType="application/vnd.openxmlformats-officedocument.presentationml.slideMaster+xml"/>
  <Override PartName="/ppt/slides/slide87.xml" ContentType="application/vnd.openxmlformats-officedocument.presentationml.slide+xml"/>
  <Override PartName="/ppt/slideMasters/slideMaster88.xml" ContentType="application/vnd.openxmlformats-officedocument.presentationml.slideMaster+xml"/>
  <Override PartName="/ppt/slides/slide88.xml" ContentType="application/vnd.openxmlformats-officedocument.presentationml.slide+xml"/>
  <Override PartName="/ppt/slideMasters/slideMaster89.xml" ContentType="application/vnd.openxmlformats-officedocument.presentationml.slideMaster+xml"/>
  <Override PartName="/ppt/slides/slide89.xml" ContentType="application/vnd.openxmlformats-officedocument.presentationml.slide+xml"/>
  <Override PartName="/ppt/slideMasters/slideMaster90.xml" ContentType="application/vnd.openxmlformats-officedocument.presentationml.slideMaster+xml"/>
  <Override PartName="/ppt/slides/slide90.xml" ContentType="application/vnd.openxmlformats-officedocument.presentationml.slide+xml"/>
  <Override PartName="/ppt/slideMasters/slideMaster91.xml" ContentType="application/vnd.openxmlformats-officedocument.presentationml.slideMaster+xml"/>
  <Override PartName="/ppt/slides/slide91.xml" ContentType="application/vnd.openxmlformats-officedocument.presentationml.slide+xml"/>
  <Override PartName="/ppt/slideMasters/slideMaster92.xml" ContentType="application/vnd.openxmlformats-officedocument.presentationml.slideMaster+xml"/>
  <Override PartName="/ppt/slides/slide92.xml" ContentType="application/vnd.openxmlformats-officedocument.presentationml.slide+xml"/>
  <Override PartName="/ppt/slideMasters/slideMaster93.xml" ContentType="application/vnd.openxmlformats-officedocument.presentationml.slideMaster+xml"/>
  <Override PartName="/ppt/slides/slide93.xml" ContentType="application/vnd.openxmlformats-officedocument.presentationml.slide+xml"/>
  <Override PartName="/ppt/slideMasters/slideMaster94.xml" ContentType="application/vnd.openxmlformats-officedocument.presentationml.slideMaster+xml"/>
  <Override PartName="/ppt/slides/slide94.xml" ContentType="application/vnd.openxmlformats-officedocument.presentationml.slide+xml"/>
  <Override PartName="/ppt/slideMasters/slideMaster95.xml" ContentType="application/vnd.openxmlformats-officedocument.presentationml.slideMaster+xml"/>
  <Override PartName="/ppt/slides/slide95.xml" ContentType="application/vnd.openxmlformats-officedocument.presentationml.slide+xml"/>
  <Override PartName="/ppt/slideMasters/slideMaster96.xml" ContentType="application/vnd.openxmlformats-officedocument.presentationml.slideMaster+xml"/>
  <Override PartName="/ppt/slides/slide96.xml" ContentType="application/vnd.openxmlformats-officedocument.presentationml.slide+xml"/>
  <Override PartName="/ppt/slideMasters/slideMaster97.xml" ContentType="application/vnd.openxmlformats-officedocument.presentationml.slideMaster+xml"/>
  <Override PartName="/ppt/slides/slide97.xml" ContentType="application/vnd.openxmlformats-officedocument.presentationml.slide+xml"/>
  <Override PartName="/ppt/slideMasters/slideMaster98.xml" ContentType="application/vnd.openxmlformats-officedocument.presentationml.slideMaster+xml"/>
  <Override PartName="/ppt/slides/slide98.xml" ContentType="application/vnd.openxmlformats-officedocument.presentationml.slide+xml"/>
  <Override PartName="/ppt/slideMasters/slideMaster99.xml" ContentType="application/vnd.openxmlformats-officedocument.presentationml.slideMaster+xml"/>
  <Override PartName="/ppt/slides/slide99.xml" ContentType="application/vnd.openxmlformats-officedocument.presentationml.slide+xml"/>
  <Override PartName="/ppt/slideMasters/slideMaster100.xml" ContentType="application/vnd.openxmlformats-officedocument.presentationml.slideMaster+xml"/>
  <Override PartName="/ppt/slides/slide100.xml" ContentType="application/vnd.openxmlformats-officedocument.presentationml.slide+xml"/>
  <Override PartName="/ppt/slideMasters/slideMaster101.xml" ContentType="application/vnd.openxmlformats-officedocument.presentationml.slideMaster+xml"/>
  <Override PartName="/ppt/slides/slide101.xml" ContentType="application/vnd.openxmlformats-officedocument.presentationml.slide+xml"/>
  <Override PartName="/ppt/slideMasters/slideMaster102.xml" ContentType="application/vnd.openxmlformats-officedocument.presentationml.slideMaster+xml"/>
  <Override PartName="/ppt/slides/slide102.xml" ContentType="application/vnd.openxmlformats-officedocument.presentationml.slide+xml"/>
  <Override PartName="/ppt/slideMasters/slideMaster103.xml" ContentType="application/vnd.openxmlformats-officedocument.presentationml.slideMaster+xml"/>
  <Override PartName="/ppt/slides/slide10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 id="349" r:id="rId95"/>
    <p:sldId id="350" r:id="rId96"/>
    <p:sldId id="351" r:id="rId97"/>
    <p:sldId id="352" r:id="rId98"/>
    <p:sldId id="353" r:id="rId99"/>
    <p:sldId id="354" r:id="rId100"/>
    <p:sldId id="355" r:id="rId101"/>
    <p:sldId id="356" r:id="rId102"/>
    <p:sldId id="357" r:id="rId103"/>
    <p:sldId id="358" r:id="rId104"/>
  </p:sldIdLst>
  <p:notesMasterIdLst>
    <p:notesMasterId r:id="rId105"/>
  </p:notesMasterIdLst>
  <p:sldSz cx="9144000" cy="5143500"/>
  <p:notesSz cx="5143500" cy="9144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100" Type="http://schemas.openxmlformats.org/officeDocument/2006/relationships/slide" Target="slides/slide99.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notesMaster" Target="notesMasters/notesMaster1.xml"/><Relationship Id="rId106" Type="http://schemas.openxmlformats.org/officeDocument/2006/relationships/presProps" Target="presProps.xml"/><Relationship Id="rId107" Type="http://schemas.openxmlformats.org/officeDocument/2006/relationships/viewProps" Target="viewProps.xml"/><Relationship Id="rId108" Type="http://schemas.openxmlformats.org/officeDocument/2006/relationships/theme" Target="theme/theme1.xml"/><Relationship Id="rId109"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0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0.xml"/>
		</Relationships>
</file>

<file path=ppt/notesSlides/_rels/notesSlide10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1.xml"/>
		</Relationships>
</file>

<file path=ppt/notesSlides/_rels/notesSlide10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2.xml"/>
		</Relationships>
</file>

<file path=ppt/notesSlides/_rels/notesSlide10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3.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xml"/>
		</Relationships>
</file>

<file path=ppt/notesSlides/_rels/notesSlide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xml"/>
		</Relationships>
</file>

<file path=ppt/notesSlides/_rels/notesSlide2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8.xml"/>
		</Relationships>
</file>

<file path=ppt/notesSlides/_rels/notesSlide2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9.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3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0.xml"/>
		</Relationships>
</file>

<file path=ppt/notesSlides/_rels/notesSlide3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1.xml"/>
		</Relationships>
</file>

<file path=ppt/notesSlides/_rels/notesSlide3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2.xml"/>
		</Relationships>
</file>

<file path=ppt/notesSlides/_rels/notesSlide3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3.xml"/>
		</Relationships>
</file>

<file path=ppt/notesSlides/_rels/notesSlide3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4.xml"/>
		</Relationships>
</file>

<file path=ppt/notesSlides/_rels/notesSlide3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5.xml"/>
		</Relationships>
</file>

<file path=ppt/notesSlides/_rels/notesSlide3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6.xml"/>
		</Relationships>
</file>

<file path=ppt/notesSlides/_rels/notesSlide3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7.xml"/>
		</Relationships>
</file>

<file path=ppt/notesSlides/_rels/notesSlide3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8.xml"/>
		</Relationships>
</file>

<file path=ppt/notesSlides/_rels/notesSlide3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9.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4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0.xml"/>
		</Relationships>
</file>

<file path=ppt/notesSlides/_rels/notesSlide4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1.xml"/>
		</Relationships>
</file>

<file path=ppt/notesSlides/_rels/notesSlide4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2.xml"/>
		</Relationships>
</file>

<file path=ppt/notesSlides/_rels/notesSlide4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3.xml"/>
		</Relationships>
</file>

<file path=ppt/notesSlides/_rels/notesSlide4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4.xml"/>
		</Relationships>
</file>

<file path=ppt/notesSlides/_rels/notesSlide4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5.xml"/>
		</Relationships>
</file>

<file path=ppt/notesSlides/_rels/notesSlide4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6.xml"/>
		</Relationships>
</file>

<file path=ppt/notesSlides/_rels/notesSlide4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7.xml"/>
		</Relationships>
</file>

<file path=ppt/notesSlides/_rels/notesSlide4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8.xml"/>
		</Relationships>
</file>

<file path=ppt/notesSlides/_rels/notesSlide4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9.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5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0.xml"/>
		</Relationships>
</file>

<file path=ppt/notesSlides/_rels/notesSlide5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1.xml"/>
		</Relationships>
</file>

<file path=ppt/notesSlides/_rels/notesSlide5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2.xml"/>
		</Relationships>
</file>

<file path=ppt/notesSlides/_rels/notesSlide5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3.xml"/>
		</Relationships>
</file>

<file path=ppt/notesSlides/_rels/notesSlide5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4.xml"/>
		</Relationships>
</file>

<file path=ppt/notesSlides/_rels/notesSlide5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5.xml"/>
		</Relationships>
</file>

<file path=ppt/notesSlides/_rels/notesSlide5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6.xml"/>
		</Relationships>
</file>

<file path=ppt/notesSlides/_rels/notesSlide5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7.xml"/>
		</Relationships>
</file>

<file path=ppt/notesSlides/_rels/notesSlide5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8.xml"/>
		</Relationships>
</file>

<file path=ppt/notesSlides/_rels/notesSlide5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9.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6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0.xml"/>
		</Relationships>
</file>

<file path=ppt/notesSlides/_rels/notesSlide6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1.xml"/>
		</Relationships>
</file>

<file path=ppt/notesSlides/_rels/notesSlide6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2.xml"/>
		</Relationships>
</file>

<file path=ppt/notesSlides/_rels/notesSlide6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3.xml"/>
		</Relationships>
</file>

<file path=ppt/notesSlides/_rels/notesSlide6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4.xml"/>
		</Relationships>
</file>

<file path=ppt/notesSlides/_rels/notesSlide6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5.xml"/>
		</Relationships>
</file>

<file path=ppt/notesSlides/_rels/notesSlide6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6.xml"/>
		</Relationships>
</file>

<file path=ppt/notesSlides/_rels/notesSlide6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7.xml"/>
		</Relationships>
</file>

<file path=ppt/notesSlides/_rels/notesSlide6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8.xml"/>
		</Relationships>
</file>

<file path=ppt/notesSlides/_rels/notesSlide6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9.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7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0.xml"/>
		</Relationships>
</file>

<file path=ppt/notesSlides/_rels/notesSlide7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1.xml"/>
		</Relationships>
</file>

<file path=ppt/notesSlides/_rels/notesSlide7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2.xml"/>
		</Relationships>
</file>

<file path=ppt/notesSlides/_rels/notesSlide7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3.xml"/>
		</Relationships>
</file>

<file path=ppt/notesSlides/_rels/notesSlide7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4.xml"/>
		</Relationships>
</file>

<file path=ppt/notesSlides/_rels/notesSlide7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5.xml"/>
		</Relationships>
</file>

<file path=ppt/notesSlides/_rels/notesSlide7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6.xml"/>
		</Relationships>
</file>

<file path=ppt/notesSlides/_rels/notesSlide7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7.xml"/>
		</Relationships>
</file>

<file path=ppt/notesSlides/_rels/notesSlide7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8.xml"/>
		</Relationships>
</file>

<file path=ppt/notesSlides/_rels/notesSlide7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9.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8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0.xml"/>
		</Relationships>
</file>

<file path=ppt/notesSlides/_rels/notesSlide8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1.xml"/>
		</Relationships>
</file>

<file path=ppt/notesSlides/_rels/notesSlide8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2.xml"/>
		</Relationships>
</file>

<file path=ppt/notesSlides/_rels/notesSlide8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3.xml"/>
		</Relationships>
</file>

<file path=ppt/notesSlides/_rels/notesSlide8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4.xml"/>
		</Relationships>
</file>

<file path=ppt/notesSlides/_rels/notesSlide8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5.xml"/>
		</Relationships>
</file>

<file path=ppt/notesSlides/_rels/notesSlide8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6.xml"/>
		</Relationships>
</file>

<file path=ppt/notesSlides/_rels/notesSlide8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7.xml"/>
		</Relationships>
</file>

<file path=ppt/notesSlides/_rels/notesSlide8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8.xml"/>
		</Relationships>
</file>

<file path=ppt/notesSlides/_rels/notesSlide8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9.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_rels/notesSlide9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0.xml"/>
		</Relationships>
</file>

<file path=ppt/notesSlides/_rels/notesSlide9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1.xml"/>
		</Relationships>
</file>

<file path=ppt/notesSlides/_rels/notesSlide9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2.xml"/>
		</Relationships>
</file>

<file path=ppt/notesSlides/_rels/notesSlide9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3.xml"/>
		</Relationships>
</file>

<file path=ppt/notesSlides/_rels/notesSlide9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4.xml"/>
		</Relationships>
</file>

<file path=ppt/notesSlides/_rels/notesSlide9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5.xml"/>
		</Relationships>
</file>

<file path=ppt/notesSlides/_rels/notesSlide9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6.xml"/>
		</Relationships>
</file>

<file path=ppt/notesSlides/_rels/notesSlide9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7.xml"/>
		</Relationships>
</file>

<file path=ppt/notesSlides/_rels/notesSlide9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8.xml"/>
		</Relationships>
</file>

<file path=ppt/notesSlides/_rels/notesSlide9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목업 이미지 넣기 ~ 민정</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민정이 확인~</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여기 집기</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이미지 참고하면서 슬라이드 적고, 다 썼으면 지워주세요
여기에 우리가 한 데이터 전처리, EDA, 분석, 모델링, 결과 등 다 때려넣으면 될듯</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화이팅^^</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이탈 고객 판단 기준
이탈 고객 분석 - 보험, 의료 승인금액 높음
이탈 고객을 유인시키기 위해 의료 서비스를 제공하면 좋을 것 같다고 연결</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[대본]
이탈 고객 판단 기준을 설정하기 위해 iM증권 홈페이지에서 정의된 휴면 계좌 기준을 참고했습니다.
휴면 계좌는 6개월간 거래가 없고 예탁 자산 평가액이 10만 원 이하인 계좌, 또는 예탁 자산 평가액이 10만 원 초과 1,000만 원 이하인 반송 계좌로 정의됩니다.
하지만 당사에서 제공한 고객 데이터에는 반송 계좌 관련 정보가 포함되어 있지 않아, 
제공받은 데이터만으로는 휴면 계좌를 정확하게 식별하는 데 어려움이 있었습니다.</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휴면 고객을 판단하는 기준인 '예탁 자산 평가액'과 '수신 금액'은 밀접하게 연관되어 있다고 판단하여, 저희는 고객 계좌의 총 수신 금액에 주목했습니다. 
계좌에 수신 금액 잔액이 남아있다면 해당 고객은 향후 iM뱅크를 다시 이용할 가능성이 있다고 보았습니다.
반대로, 수신 금액이 0원이고 최근 6개월간 거래 내역이 없다면, 해당 고객은 더 이상 iM뱅크를 이용하지 않고 다른 금융기관을 이용하고 있을 가능성이 높다고 추론할 수 있었습니다. 이러한 판단 기준을 바탕으로, 저희는 이탈 고객을 2023년 6월 이전에 마지막 결제가 이루어졌으며 계좌 내 총 수신 금액이 0원인 고객으로, 비이탈 고객을 이 조건에 해당하지 않는 고객으로 정의했습니다.</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또한, 이탈 집단이 비이탈 집단보다 의료와 보험에 소비를 많이 하는 모습을 보였습니다.
이를 통해 이탈 고객은 비이탈 고객보다 건강에 관심이 많다고 해석할 수 있었고,
저희가 설계한 보험 서비스를 제공하면 고객 이탈 방지에 도움이 될 것이라고 판단했습니다.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이거 안쓰고 대분류업종만 해도 될 것 같긴한데 일단 만들었으니까 올려봄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고객 생활 패턴 분석</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10점 만점 평가 예시:
9-10점: 사전 기획 목표를 초과 달성하고, 범위, 계획, 품질 모든 면에서 완벽에 가까운 결과물
7-8점: 사전 기획 목표를 대부분 달성하고, 범위, 계획, 품질 면에서 만족스러운 결과물
5-6점: 사전 기획 목표 달성이 미흡하거나, 범위, 계획, 품질 면에서 일부 개선이 필요한 결과물
3-4점: 사전 기획 목표 달성에 실패하고, 범위, 계획, 품질 면에서 심각한 문제가 있는 결과물
0-2점: 사전 기획 내용과 전혀 다르거나, 결과물의 의미를 찾기 어려운 수준</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원래 저희는 국민건강보험공단의 건강검진 데이터와 진료 내역 데이터를 활용하여, 성별 및 연령대별 발병률이 높은 질병에 대한 맞춤형 보험 추천 시스템을 개발하고자 했습니다. 이를 위해 가입자 일련번호를 기준으로 두 데이터를 병합하려고 시도했습니다.
하지만 공공데이터포털 측에 문의한 결과, 개인 정보 보호를 위해 제공되는 데이터는 익명 처리가 되어 가입자 일련번호가 같더라도 동일인이 아니라는 것을 확인했습니다. 따라서 가입자 일련번호를 이용한 데이터 연결이 불가능했고, 특정 집단에서의 다양한 질병 발병률을 정확하게 파악할 수 없었습니다.
더욱이, NHISS에 동일한 가입자 일련번호를 가진 데이터를 요청할 경우 시간이 오래 소요되어 프로젝트 기간(25일) 내에 데이터를 확보하는 것이 현실적으로 어려웠습니다.
이를 극복하기 위해 저희는 질병 관련 데이터셋을 추가적으로 탐색했습니다. 그리고 건강검진 데이터를 활용하여 고객을 군집화한 결과를 바탕으로, iM라이프 보험에서 취급하는 특정 질병(예: 당뇨, 간 질환, 암)에 대한 심층 분석을 진행하는 방향으로 계획을 수정했습니다.
데이터 확보를 위해 암 관련 데이터셋과 관련 논문까지 검토했지만, 논문에서 얻은 정보만으로는 가중치와 같은 세부 지표를 알 수 없어 암 분석은 최종적으로 보류했습니다.
최종적으로 저희는 확보 가능한 질병 관련 데이터셋을 활용하여 건강검진 데이터 기반의 고객 군집화 결과를 바탕으로 특정 질병(예: 당뇨병)에 대한 심층적인 분석을 진행하기로 결정했습니다.
이러한 수정된 접근 방식을 통해, 특정 질병 발병 가능성이 높은 고객에게 맞춤형 보험 상품을 추천할 수 있게 되었으며, 이는 보험사의 리스크를 줄이는 긍정적인 효과를 가져올 것으로 기대합니다.</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여기까지 발표 마무리하고 질의응답 시간 가지기~</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화이팅!</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우리가 건강검진 데이터로 나눈 군집에서 질병이 이렇게 나왔는데, .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우리가 건강검진 데이터로 나눈 군집에서 질병이 이렇게 나왔는데,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우리가 건강검진 데이터로 나눈 군집에서 질병이 이렇게 나왔는데, 
암, 뇌출혈, 급성심근경색증, 치매와 관련된 보험은 있었지만, 
iM라이프 상품중에 해당 질병들이 직접적으로 명시된 보험은 없었다.
그래서 타사의 보험을 추천함</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이 슬라이드부터는 선택사항임. 서면 평가 대비용
qna에서 나올 법한 예상질문에 대한 대비 자료들~
ppt에 추가로 넣고싶은 자료가 있는데 넣기 애매한거 넣으면 될 듯요~
꼭 참고문헌(&lt;- 얘 안쓰고 다른거 추가해도 됨) 아니라도 알아서 아무거나 추가 ㄱㄴㄱㄴ</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요거는 제가 정리해서 추가하겠습니다 ~ 민정</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slideLayout" Target="../slideLayouts/slideLayout1.xml"/><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image" Target="../media/image-100-1.png"/><Relationship Id="rId2" Type="http://schemas.openxmlformats.org/officeDocument/2006/relationships/slideLayout" Target="../slideLayouts/slideLayout1.xml"/><Relationship Id="rId3" Type="http://schemas.openxmlformats.org/officeDocument/2006/relationships/notesSlide" Target="../notesSlides/notesSlide100.xml"/></Relationships>
</file>

<file path=ppt/slides/_rels/slide101.xml.rels><?xml version="1.0" encoding="UTF-8" standalone="yes"?>
<Relationships xmlns="http://schemas.openxmlformats.org/package/2006/relationships"><Relationship Id="rId1" Type="http://schemas.openxmlformats.org/officeDocument/2006/relationships/image" Target="../media/image-101-1.png"/><Relationship Id="rId2" Type="http://schemas.openxmlformats.org/officeDocument/2006/relationships/image" Target="../media/image-101-2.png"/><Relationship Id="rId3" Type="http://schemas.openxmlformats.org/officeDocument/2006/relationships/image" Target="../media/image-101-3.png"/><Relationship Id="rId4" Type="http://schemas.openxmlformats.org/officeDocument/2006/relationships/image" Target="../media/image-101-4.png"/><Relationship Id="rId5" Type="http://schemas.openxmlformats.org/officeDocument/2006/relationships/image" Target="../media/image-101-5.png"/><Relationship Id="rId6" Type="http://schemas.openxmlformats.org/officeDocument/2006/relationships/slideLayout" Target="../slideLayouts/slideLayout1.xml"/><Relationship Id="rId7" Type="http://schemas.openxmlformats.org/officeDocument/2006/relationships/notesSlide" Target="../notesSlides/notesSlide101.xml"/></Relationships>
</file>

<file path=ppt/slides/_rels/slide102.xml.rels><?xml version="1.0" encoding="UTF-8" standalone="yes"?>
<Relationships xmlns="http://schemas.openxmlformats.org/package/2006/relationships"><Relationship Id="rId1" Type="http://schemas.openxmlformats.org/officeDocument/2006/relationships/image" Target="../media/image-102-1.png"/><Relationship Id="rId2" Type="http://schemas.openxmlformats.org/officeDocument/2006/relationships/image" Target="../media/image-102-2.png"/><Relationship Id="rId3" Type="http://schemas.openxmlformats.org/officeDocument/2006/relationships/image" Target="../media/image-102-3.png"/><Relationship Id="rId4" Type="http://schemas.openxmlformats.org/officeDocument/2006/relationships/slideLayout" Target="../slideLayouts/slideLayout1.xml"/><Relationship Id="rId5" Type="http://schemas.openxmlformats.org/officeDocument/2006/relationships/notesSlide" Target="../notesSlides/notesSlide102.xml"/></Relationships>
</file>

<file path=ppt/slides/_rels/slide103.xml.rels><?xml version="1.0" encoding="UTF-8" standalone="yes"?>
<Relationships xmlns="http://schemas.openxmlformats.org/package/2006/relationships"><Relationship Id="rId1" Type="http://schemas.openxmlformats.org/officeDocument/2006/relationships/image" Target="../media/image-103-1.png"/><Relationship Id="rId2" Type="http://schemas.openxmlformats.org/officeDocument/2006/relationships/slideLayout" Target="../slideLayouts/slideLayout1.xml"/><Relationship Id="rId3" Type="http://schemas.openxmlformats.org/officeDocument/2006/relationships/notesSlide" Target="../notesSlides/notesSlide10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image-12-1.png"/><Relationship Id="rId2" Type="http://schemas.openxmlformats.org/officeDocument/2006/relationships/image" Target="../media/image-12-2.png"/><Relationship Id="rId3" Type="http://schemas.openxmlformats.org/officeDocument/2006/relationships/image" Target="../media/image-12-3.png"/><Relationship Id="rId4" Type="http://schemas.openxmlformats.org/officeDocument/2006/relationships/image" Target="../media/image-12-4.png"/><Relationship Id="rId5" Type="http://schemas.openxmlformats.org/officeDocument/2006/relationships/image" Target="../media/image-12-5.png"/><Relationship Id="rId6" Type="http://schemas.openxmlformats.org/officeDocument/2006/relationships/slideLayout" Target="../slideLayouts/slideLayout1.xml"/><Relationship Id="rId7"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image-14-1.png"/><Relationship Id="rId2" Type="http://schemas.openxmlformats.org/officeDocument/2006/relationships/image" Target="../media/image-14-2.png"/><Relationship Id="rId3" Type="http://schemas.openxmlformats.org/officeDocument/2006/relationships/slideLayout" Target="../slideLayouts/slideLayout1.xml"/><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4" Type="http://schemas.openxmlformats.org/officeDocument/2006/relationships/hyperlink" Target="https://www.nih.go.kr/ko/main/contents.do?menuNo=300567" TargetMode="External"/><Relationship Id="rId5" Type="http://schemas.openxmlformats.org/officeDocument/2006/relationships/hyperlink" Target="https://www.data.go.kr/data/15007122/fileData.do" TargetMode="External"/><Relationship Id="rId1" Type="http://schemas.openxmlformats.org/officeDocument/2006/relationships/image" Target="../media/image-15-1.png"/><Relationship Id="rId2" Type="http://schemas.openxmlformats.org/officeDocument/2006/relationships/image" Target="../media/image-15-2.png"/><Relationship Id="rId3" Type="http://schemas.openxmlformats.org/officeDocument/2006/relationships/image" Target="../media/image-15-3.png"/><Relationship Id="rId6" Type="http://schemas.openxmlformats.org/officeDocument/2006/relationships/slideLayout" Target="../slideLayouts/slideLayout1.xml"/><Relationship Id="rId7"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image-16-1.png"/><Relationship Id="rId2" Type="http://schemas.openxmlformats.org/officeDocument/2006/relationships/image" Target="../media/image-16-2.png"/><Relationship Id="rId3" Type="http://schemas.openxmlformats.org/officeDocument/2006/relationships/image" Target="../media/image-16-3.png"/><Relationship Id="rId4" Type="http://schemas.openxmlformats.org/officeDocument/2006/relationships/slideLayout" Target="../slideLayouts/slideLayout1.xml"/><Relationship Id="rId5"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image-17-1.png"/><Relationship Id="rId2" Type="http://schemas.openxmlformats.org/officeDocument/2006/relationships/image" Target="../media/image-17-2.png"/><Relationship Id="rId3" Type="http://schemas.openxmlformats.org/officeDocument/2006/relationships/slideLayout" Target="../slideLayouts/slideLayout1.xml"/><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image-18-1.png"/><Relationship Id="rId2" Type="http://schemas.openxmlformats.org/officeDocument/2006/relationships/slideLayout" Target="../slideLayouts/slideLayout1.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image-19-1.png"/><Relationship Id="rId2" Type="http://schemas.openxmlformats.org/officeDocument/2006/relationships/image" Target="../media/image-19-2.png"/><Relationship Id="rId3" Type="http://schemas.openxmlformats.org/officeDocument/2006/relationships/slideLayout" Target="../slideLayouts/slideLayout1.xml"/><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image-20-1.png"/><Relationship Id="rId2" Type="http://schemas.openxmlformats.org/officeDocument/2006/relationships/image" Target="../media/image-20-2.png"/><Relationship Id="rId3" Type="http://schemas.openxmlformats.org/officeDocument/2006/relationships/slideLayout" Target="../slideLayouts/slideLayout1.xml"/><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image-21-1.png"/><Relationship Id="rId2" Type="http://schemas.openxmlformats.org/officeDocument/2006/relationships/image" Target="../media/image-21-2.png"/><Relationship Id="rId3" Type="http://schemas.openxmlformats.org/officeDocument/2006/relationships/slideLayout" Target="../slideLayouts/slideLayout1.xml"/><Relationship Id="rId4"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image-22-1.png"/><Relationship Id="rId2" Type="http://schemas.openxmlformats.org/officeDocument/2006/relationships/image" Target="../media/image-22-2.png"/><Relationship Id="rId3" Type="http://schemas.openxmlformats.org/officeDocument/2006/relationships/slideLayout" Target="../slideLayouts/slideLayout1.xml"/><Relationship Id="rId4"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image" Target="../media/image-23-1.png"/><Relationship Id="rId2" Type="http://schemas.openxmlformats.org/officeDocument/2006/relationships/slideLayout" Target="../slideLayouts/slideLayout1.xml"/><Relationship Id="rId3"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image" Target="../media/image-24-1.png"/><Relationship Id="rId2" Type="http://schemas.openxmlformats.org/officeDocument/2006/relationships/image" Target="../media/image-24-2.png"/><Relationship Id="rId3" Type="http://schemas.openxmlformats.org/officeDocument/2006/relationships/slideLayout" Target="../slideLayouts/slideLayout1.xml"/><Relationship Id="rId4"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image" Target="../media/image-25-1.png"/><Relationship Id="rId2" Type="http://schemas.openxmlformats.org/officeDocument/2006/relationships/slideLayout" Target="../slideLayouts/slideLayout1.xml"/><Relationship Id="rId3"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image" Target="../media/image-26-1.png"/><Relationship Id="rId2" Type="http://schemas.openxmlformats.org/officeDocument/2006/relationships/slideLayout" Target="../slideLayouts/slideLayout1.xml"/><Relationship Id="rId3"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image" Target="../media/image-29-1.png"/><Relationship Id="rId2" Type="http://schemas.openxmlformats.org/officeDocument/2006/relationships/slideLayout" Target="../slideLayouts/slideLayout1.xml"/><Relationship Id="rId3"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image" Target="../media/image-32-1.png"/><Relationship Id="rId2" Type="http://schemas.openxmlformats.org/officeDocument/2006/relationships/slideLayout" Target="../slideLayouts/slideLayout1.xml"/><Relationship Id="rId3"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image" Target="../media/image-35-1.png"/><Relationship Id="rId2" Type="http://schemas.openxmlformats.org/officeDocument/2006/relationships/slideLayout" Target="../slideLayouts/slideLayout1.xml"/><Relationship Id="rId3"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image" Target="../media/image-38-1.png"/><Relationship Id="rId2" Type="http://schemas.openxmlformats.org/officeDocument/2006/relationships/image" Target="../media/image-38-2.png"/><Relationship Id="rId3" Type="http://schemas.openxmlformats.org/officeDocument/2006/relationships/image" Target="../media/image-38-3.png"/><Relationship Id="rId4" Type="http://schemas.openxmlformats.org/officeDocument/2006/relationships/image" Target="../media/image-38-4.png"/><Relationship Id="rId5" Type="http://schemas.openxmlformats.org/officeDocument/2006/relationships/image" Target="../media/image-38-5.png"/><Relationship Id="rId6" Type="http://schemas.openxmlformats.org/officeDocument/2006/relationships/image" Target="../media/image-38-6.png"/><Relationship Id="rId7" Type="http://schemas.openxmlformats.org/officeDocument/2006/relationships/image" Target="../media/image-38-7.png"/><Relationship Id="rId8" Type="http://schemas.openxmlformats.org/officeDocument/2006/relationships/slideLayout" Target="../slideLayouts/slideLayout1.xml"/><Relationship Id="rId9"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image" Target="../media/image-39-1.png"/><Relationship Id="rId2" Type="http://schemas.openxmlformats.org/officeDocument/2006/relationships/image" Target="../media/image-39-2.png"/><Relationship Id="rId3" Type="http://schemas.openxmlformats.org/officeDocument/2006/relationships/image" Target="../media/image-39-3.png"/><Relationship Id="rId4" Type="http://schemas.openxmlformats.org/officeDocument/2006/relationships/image" Target="../media/image-39-4.png"/><Relationship Id="rId5" Type="http://schemas.openxmlformats.org/officeDocument/2006/relationships/slideLayout" Target="../slideLayouts/slideLayout1.xml"/><Relationship Id="rId6"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image" Target="../media/image-40-1.png"/><Relationship Id="rId2" Type="http://schemas.openxmlformats.org/officeDocument/2006/relationships/image" Target="../media/image-40-2.png"/><Relationship Id="rId3" Type="http://schemas.openxmlformats.org/officeDocument/2006/relationships/image" Target="../media/image-40-3.png"/><Relationship Id="rId4" Type="http://schemas.openxmlformats.org/officeDocument/2006/relationships/slideLayout" Target="../slideLayouts/slideLayout1.xml"/><Relationship Id="rId5"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image" Target="../media/image-41-1.png"/><Relationship Id="rId2" Type="http://schemas.openxmlformats.org/officeDocument/2006/relationships/image" Target="../media/image-41-2.png"/><Relationship Id="rId3" Type="http://schemas.openxmlformats.org/officeDocument/2006/relationships/image" Target="../media/image-41-3.png"/><Relationship Id="rId4" Type="http://schemas.openxmlformats.org/officeDocument/2006/relationships/slideLayout" Target="../slideLayouts/slideLayout1.xml"/><Relationship Id="rId5"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image" Target="../media/image-43-1.png"/><Relationship Id="rId2" Type="http://schemas.openxmlformats.org/officeDocument/2006/relationships/image" Target="../media/image-43-2.png"/><Relationship Id="rId3" Type="http://schemas.openxmlformats.org/officeDocument/2006/relationships/image" Target="../media/image-43-3.png"/><Relationship Id="rId4" Type="http://schemas.openxmlformats.org/officeDocument/2006/relationships/slideLayout" Target="../slideLayouts/slideLayout1.xml"/><Relationship Id="rId5"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image" Target="../media/image-44-1.png"/><Relationship Id="rId2" Type="http://schemas.openxmlformats.org/officeDocument/2006/relationships/image" Target="../media/image-44-2.png"/><Relationship Id="rId3" Type="http://schemas.openxmlformats.org/officeDocument/2006/relationships/slideLayout" Target="../slideLayouts/slideLayout1.xml"/><Relationship Id="rId4"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image" Target="../media/image-45-1.png"/><Relationship Id="rId2" Type="http://schemas.openxmlformats.org/officeDocument/2006/relationships/image" Target="../media/image-45-2.png"/><Relationship Id="rId3" Type="http://schemas.openxmlformats.org/officeDocument/2006/relationships/slideLayout" Target="../slideLayouts/slideLayout1.xml"/><Relationship Id="rId4"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image" Target="../media/image-46-1.png"/><Relationship Id="rId2" Type="http://schemas.openxmlformats.org/officeDocument/2006/relationships/image" Target="../media/image-46-2.png"/><Relationship Id="rId3" Type="http://schemas.openxmlformats.org/officeDocument/2006/relationships/slideLayout" Target="../slideLayouts/slideLayout1.xml"/><Relationship Id="rId4"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image" Target="../media/image-47-1.png"/><Relationship Id="rId2" Type="http://schemas.openxmlformats.org/officeDocument/2006/relationships/image" Target="../media/image-47-2.png"/><Relationship Id="rId3" Type="http://schemas.openxmlformats.org/officeDocument/2006/relationships/slideLayout" Target="../slideLayouts/slideLayout1.xml"/><Relationship Id="rId4"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image" Target="../media/image-48-1.png"/><Relationship Id="rId2" Type="http://schemas.openxmlformats.org/officeDocument/2006/relationships/slideLayout" Target="../slideLayouts/slideLayout1.xml"/><Relationship Id="rId3"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image" Target="../media/image-50-1.png"/><Relationship Id="rId2" Type="http://schemas.openxmlformats.org/officeDocument/2006/relationships/image" Target="../media/image-50-2.png"/><Relationship Id="rId3" Type="http://schemas.openxmlformats.org/officeDocument/2006/relationships/image" Target="../media/image-50-3.png"/><Relationship Id="rId4" Type="http://schemas.openxmlformats.org/officeDocument/2006/relationships/image" Target="../media/image-50-4.png"/><Relationship Id="rId5" Type="http://schemas.openxmlformats.org/officeDocument/2006/relationships/slideLayout" Target="../slideLayouts/slideLayout1.xml"/><Relationship Id="rId6"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image" Target="../media/image-51-1.png"/><Relationship Id="rId2" Type="http://schemas.openxmlformats.org/officeDocument/2006/relationships/slideLayout" Target="../slideLayouts/slideLayout1.xml"/><Relationship Id="rId3"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image" Target="../media/image-52-1.png"/><Relationship Id="rId2" Type="http://schemas.openxmlformats.org/officeDocument/2006/relationships/image" Target="../media/image-52-2.png"/><Relationship Id="rId3" Type="http://schemas.openxmlformats.org/officeDocument/2006/relationships/image" Target="../media/image-52-3.png"/><Relationship Id="rId4" Type="http://schemas.openxmlformats.org/officeDocument/2006/relationships/image" Target="../media/image-52-4.png"/><Relationship Id="rId5" Type="http://schemas.openxmlformats.org/officeDocument/2006/relationships/slideLayout" Target="../slideLayouts/slideLayout1.xml"/><Relationship Id="rId6"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image" Target="../media/image-53-1.png"/><Relationship Id="rId2" Type="http://schemas.openxmlformats.org/officeDocument/2006/relationships/image" Target="../media/image-53-2.png"/><Relationship Id="rId3" Type="http://schemas.openxmlformats.org/officeDocument/2006/relationships/image" Target="../media/image-53-3.png"/><Relationship Id="rId4" Type="http://schemas.openxmlformats.org/officeDocument/2006/relationships/slideLayout" Target="../slideLayouts/slideLayout1.xml"/><Relationship Id="rId5"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image" Target="../media/image-54-1.png"/><Relationship Id="rId2" Type="http://schemas.openxmlformats.org/officeDocument/2006/relationships/image" Target="../media/image-54-2.png"/><Relationship Id="rId3" Type="http://schemas.openxmlformats.org/officeDocument/2006/relationships/slideLayout" Target="../slideLayouts/slideLayout1.xml"/><Relationship Id="rId4"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image" Target="../media/image-55-1.png"/><Relationship Id="rId2" Type="http://schemas.openxmlformats.org/officeDocument/2006/relationships/image" Target="../media/image-55-2.png"/><Relationship Id="rId3" Type="http://schemas.openxmlformats.org/officeDocument/2006/relationships/image" Target="../media/image-55-3.png"/><Relationship Id="rId4" Type="http://schemas.openxmlformats.org/officeDocument/2006/relationships/slideLayout" Target="../slideLayouts/slideLayout1.xml"/><Relationship Id="rId5"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image" Target="../media/image-56-1.png"/><Relationship Id="rId2" Type="http://schemas.openxmlformats.org/officeDocument/2006/relationships/image" Target="../media/image-56-2.png"/><Relationship Id="rId3" Type="http://schemas.openxmlformats.org/officeDocument/2006/relationships/slideLayout" Target="../slideLayouts/slideLayout1.xml"/><Relationship Id="rId4"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image" Target="../media/image-58-1.png"/><Relationship Id="rId2" Type="http://schemas.openxmlformats.org/officeDocument/2006/relationships/image" Target="../media/image-58-2.png"/><Relationship Id="rId3" Type="http://schemas.openxmlformats.org/officeDocument/2006/relationships/image" Target="../media/image-58-3.png"/><Relationship Id="rId4" Type="http://schemas.openxmlformats.org/officeDocument/2006/relationships/image" Target="../media/image-58-4.png"/><Relationship Id="rId5" Type="http://schemas.openxmlformats.org/officeDocument/2006/relationships/image" Target="../media/image-58-5.png"/><Relationship Id="rId6" Type="http://schemas.openxmlformats.org/officeDocument/2006/relationships/slideLayout" Target="../slideLayouts/slideLayout1.xml"/><Relationship Id="rId7"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image" Target="../media/image-59-1.png"/><Relationship Id="rId2" Type="http://schemas.openxmlformats.org/officeDocument/2006/relationships/image" Target="../media/image-59-2.png"/><Relationship Id="rId3" Type="http://schemas.openxmlformats.org/officeDocument/2006/relationships/image" Target="../media/image-59-3.png"/><Relationship Id="rId4" Type="http://schemas.openxmlformats.org/officeDocument/2006/relationships/slideLayout" Target="../slideLayouts/slideLayout1.xml"/><Relationship Id="rId5"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slideLayout" Target="../slideLayouts/slideLayout1.xml"/><Relationship Id="rId4"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image" Target="../media/image-61-1.png"/><Relationship Id="rId2" Type="http://schemas.openxmlformats.org/officeDocument/2006/relationships/image" Target="../media/image-61-2.png"/><Relationship Id="rId3" Type="http://schemas.openxmlformats.org/officeDocument/2006/relationships/image" Target="../media/image-61-3.png"/><Relationship Id="rId4" Type="http://schemas.openxmlformats.org/officeDocument/2006/relationships/slideLayout" Target="../slideLayouts/slideLayout1.xml"/><Relationship Id="rId5"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image" Target="../media/image-62-1.png"/><Relationship Id="rId2" Type="http://schemas.openxmlformats.org/officeDocument/2006/relationships/slideLayout" Target="../slideLayouts/slideLayout1.xml"/><Relationship Id="rId3"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image" Target="../media/image-65-1.png"/><Relationship Id="rId2" Type="http://schemas.openxmlformats.org/officeDocument/2006/relationships/image" Target="../media/image-65-2.png"/><Relationship Id="rId3" Type="http://schemas.openxmlformats.org/officeDocument/2006/relationships/image" Target="../media/image-65-3.png"/><Relationship Id="rId4" Type="http://schemas.openxmlformats.org/officeDocument/2006/relationships/image" Target="../media/image-65-4.png"/><Relationship Id="rId5" Type="http://schemas.openxmlformats.org/officeDocument/2006/relationships/slideLayout" Target="../slideLayouts/slideLayout1.xml"/><Relationship Id="rId6"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image" Target="../media/image-66-1.png"/><Relationship Id="rId2" Type="http://schemas.openxmlformats.org/officeDocument/2006/relationships/image" Target="../media/image-66-2.png"/><Relationship Id="rId3" Type="http://schemas.openxmlformats.org/officeDocument/2006/relationships/slideLayout" Target="../slideLayouts/slideLayout1.xml"/><Relationship Id="rId4"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image" Target="../media/image-67-1.png"/><Relationship Id="rId2" Type="http://schemas.openxmlformats.org/officeDocument/2006/relationships/image" Target="../media/image-67-2.png"/><Relationship Id="rId3" Type="http://schemas.openxmlformats.org/officeDocument/2006/relationships/slideLayout" Target="../slideLayouts/slideLayout1.xml"/><Relationship Id="rId4"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image" Target="../media/image-69-1.png"/><Relationship Id="rId2" Type="http://schemas.openxmlformats.org/officeDocument/2006/relationships/slideLayout" Target="../slideLayouts/slideLayout1.xml"/><Relationship Id="rId3"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slideLayout" Target="../slideLayouts/slideLayout1.xml"/><Relationship Id="rId4"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image" Target="../media/image-70-1.png"/><Relationship Id="rId2" Type="http://schemas.openxmlformats.org/officeDocument/2006/relationships/slideLayout" Target="../slideLayouts/slideLayout1.xml"/><Relationship Id="rId3"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image" Target="../media/image-71-1.png"/><Relationship Id="rId2" Type="http://schemas.openxmlformats.org/officeDocument/2006/relationships/image" Target="../media/image-71-2.png"/><Relationship Id="rId3" Type="http://schemas.openxmlformats.org/officeDocument/2006/relationships/image" Target="../media/image-71-3.png"/><Relationship Id="rId4" Type="http://schemas.openxmlformats.org/officeDocument/2006/relationships/image" Target="../media/image-71-4.png"/><Relationship Id="rId5" Type="http://schemas.openxmlformats.org/officeDocument/2006/relationships/image" Target="../media/image-71-5.png"/><Relationship Id="rId6" Type="http://schemas.openxmlformats.org/officeDocument/2006/relationships/image" Target="../media/image-71-6.png"/><Relationship Id="rId7" Type="http://schemas.openxmlformats.org/officeDocument/2006/relationships/slideLayout" Target="../slideLayouts/slideLayout1.xml"/><Relationship Id="rId8"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image" Target="../media/image-72-1.png"/><Relationship Id="rId2" Type="http://schemas.openxmlformats.org/officeDocument/2006/relationships/image" Target="../media/image-72-2.png"/><Relationship Id="rId3" Type="http://schemas.openxmlformats.org/officeDocument/2006/relationships/image" Target="../media/image-72-3.png"/><Relationship Id="rId4" Type="http://schemas.openxmlformats.org/officeDocument/2006/relationships/image" Target="../media/image-72-4.png"/><Relationship Id="rId5" Type="http://schemas.openxmlformats.org/officeDocument/2006/relationships/image" Target="../media/image-72-5.png"/><Relationship Id="rId6" Type="http://schemas.openxmlformats.org/officeDocument/2006/relationships/image" Target="../media/image-72-6.png"/><Relationship Id="rId7" Type="http://schemas.openxmlformats.org/officeDocument/2006/relationships/slideLayout" Target="../slideLayouts/slideLayout1.xml"/><Relationship Id="rId8"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image" Target="../media/image-73-1.png"/><Relationship Id="rId2" Type="http://schemas.openxmlformats.org/officeDocument/2006/relationships/image" Target="../media/image-73-2.png"/><Relationship Id="rId3" Type="http://schemas.openxmlformats.org/officeDocument/2006/relationships/image" Target="../media/image-73-3.png"/><Relationship Id="rId4" Type="http://schemas.openxmlformats.org/officeDocument/2006/relationships/image" Target="../media/image-73-4.png"/><Relationship Id="rId5" Type="http://schemas.openxmlformats.org/officeDocument/2006/relationships/image" Target="../media/image-73-5.png"/><Relationship Id="rId6" Type="http://schemas.openxmlformats.org/officeDocument/2006/relationships/image" Target="../media/image-73-6.png"/><Relationship Id="rId7" Type="http://schemas.openxmlformats.org/officeDocument/2006/relationships/slideLayout" Target="../slideLayouts/slideLayout1.xml"/><Relationship Id="rId8"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image" Target="../media/image-74-1.png"/><Relationship Id="rId2" Type="http://schemas.openxmlformats.org/officeDocument/2006/relationships/slideLayout" Target="../slideLayouts/slideLayout1.xml"/><Relationship Id="rId3"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image" Target="../media/image-78-1.png"/><Relationship Id="rId2" Type="http://schemas.openxmlformats.org/officeDocument/2006/relationships/slideLayout" Target="../slideLayouts/slideLayout1.xml"/><Relationship Id="rId3"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image" Target="../media/image-79-1.png"/><Relationship Id="rId2" Type="http://schemas.openxmlformats.org/officeDocument/2006/relationships/slideLayout" Target="../slideLayouts/slideLayout1.xml"/><Relationship Id="rId3"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image" Target="../media/image-82-1.png"/><Relationship Id="rId2" Type="http://schemas.openxmlformats.org/officeDocument/2006/relationships/slideLayout" Target="../slideLayouts/slideLayout1.xml"/><Relationship Id="rId3"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image" Target="../media/image-83-1.png"/><Relationship Id="rId2" Type="http://schemas.openxmlformats.org/officeDocument/2006/relationships/image" Target="../media/image-83-2.png"/><Relationship Id="rId3" Type="http://schemas.openxmlformats.org/officeDocument/2006/relationships/image" Target="../media/image-83-3.png"/><Relationship Id="rId4" Type="http://schemas.openxmlformats.org/officeDocument/2006/relationships/slideLayout" Target="../slideLayouts/slideLayout1.xml"/><Relationship Id="rId5"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image" Target="../media/image-85-1.png"/><Relationship Id="rId2" Type="http://schemas.openxmlformats.org/officeDocument/2006/relationships/slideLayout" Target="../slideLayouts/slideLayout1.xml"/><Relationship Id="rId3"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image" Target="../media/image-86-1.png"/><Relationship Id="rId2" Type="http://schemas.openxmlformats.org/officeDocument/2006/relationships/image" Target="../media/image-86-2.png"/><Relationship Id="rId3" Type="http://schemas.openxmlformats.org/officeDocument/2006/relationships/slideLayout" Target="../slideLayouts/slideLayout1.xml"/><Relationship Id="rId4"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image" Target="../media/image-87-1.png"/><Relationship Id="rId2" Type="http://schemas.openxmlformats.org/officeDocument/2006/relationships/image" Target="../media/image-87-2.png"/><Relationship Id="rId3" Type="http://schemas.openxmlformats.org/officeDocument/2006/relationships/slideLayout" Target="../slideLayouts/slideLayout1.xml"/><Relationship Id="rId4"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image" Target="../media/image-88-1.png"/><Relationship Id="rId2" Type="http://schemas.openxmlformats.org/officeDocument/2006/relationships/image" Target="../media/image-88-2.png"/><Relationship Id="rId3" Type="http://schemas.openxmlformats.org/officeDocument/2006/relationships/slideLayout" Target="../slideLayouts/slideLayout1.xml"/><Relationship Id="rId4"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image" Target="../media/image-89-1.png"/><Relationship Id="rId2" Type="http://schemas.openxmlformats.org/officeDocument/2006/relationships/image" Target="../media/image-89-2.png"/><Relationship Id="rId3" Type="http://schemas.openxmlformats.org/officeDocument/2006/relationships/slideLayout" Target="../slideLayouts/slideLayout1.xml"/><Relationship Id="rId4"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image" Target="../media/image-90-1.png"/><Relationship Id="rId2" Type="http://schemas.openxmlformats.org/officeDocument/2006/relationships/image" Target="../media/image-90-2.png"/><Relationship Id="rId3" Type="http://schemas.openxmlformats.org/officeDocument/2006/relationships/slideLayout" Target="../slideLayouts/slideLayout1.xml"/><Relationship Id="rId4"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image" Target="../media/image-91-1.png"/><Relationship Id="rId2" Type="http://schemas.openxmlformats.org/officeDocument/2006/relationships/image" Target="../media/image-91-2.png"/><Relationship Id="rId3" Type="http://schemas.openxmlformats.org/officeDocument/2006/relationships/slideLayout" Target="../slideLayouts/slideLayout1.xml"/><Relationship Id="rId4"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image" Target="../media/image-92-1.png"/><Relationship Id="rId2" Type="http://schemas.openxmlformats.org/officeDocument/2006/relationships/image" Target="../media/image-92-2.png"/><Relationship Id="rId3" Type="http://schemas.openxmlformats.org/officeDocument/2006/relationships/slideLayout" Target="../slideLayouts/slideLayout1.xml"/><Relationship Id="rId4"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image" Target="../media/image-93-1.png"/><Relationship Id="rId2" Type="http://schemas.openxmlformats.org/officeDocument/2006/relationships/slideLayout" Target="../slideLayouts/slideLayout1.xml"/><Relationship Id="rId3" Type="http://schemas.openxmlformats.org/officeDocument/2006/relationships/notesSlide" Target="../notesSlides/notesSlide93.xml"/></Relationships>
</file>

<file path=ppt/slides/_rels/slide94.xml.rels><?xml version="1.0" encoding="UTF-8" standalone="yes"?>
<Relationships xmlns="http://schemas.openxmlformats.org/package/2006/relationships"><Relationship Id="rId1" Type="http://schemas.openxmlformats.org/officeDocument/2006/relationships/image" Target="../media/image-94-1.png"/><Relationship Id="rId2" Type="http://schemas.openxmlformats.org/officeDocument/2006/relationships/image" Target="../media/image-94-2.png"/><Relationship Id="rId3" Type="http://schemas.openxmlformats.org/officeDocument/2006/relationships/slideLayout" Target="../slideLayouts/slideLayout1.xml"/><Relationship Id="rId4"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1" Type="http://schemas.openxmlformats.org/officeDocument/2006/relationships/image" Target="../media/image-95-1.png"/><Relationship Id="rId2" Type="http://schemas.openxmlformats.org/officeDocument/2006/relationships/image" Target="../media/image-95-2.png"/><Relationship Id="rId3" Type="http://schemas.openxmlformats.org/officeDocument/2006/relationships/image" Target="../media/image-95-3.png"/><Relationship Id="rId4" Type="http://schemas.openxmlformats.org/officeDocument/2006/relationships/image" Target="../media/image-95-4.png"/><Relationship Id="rId5" Type="http://schemas.openxmlformats.org/officeDocument/2006/relationships/image" Target="../media/image-95-5.png"/><Relationship Id="rId6" Type="http://schemas.openxmlformats.org/officeDocument/2006/relationships/image" Target="../media/image-95-6.png"/><Relationship Id="rId7" Type="http://schemas.openxmlformats.org/officeDocument/2006/relationships/slideLayout" Target="../slideLayouts/slideLayout1.xml"/><Relationship Id="rId8" Type="http://schemas.openxmlformats.org/officeDocument/2006/relationships/notesSlide" Target="../notesSlides/notesSlide9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1" Type="http://schemas.openxmlformats.org/officeDocument/2006/relationships/image" Target="../media/image-99-1.png"/><Relationship Id="rId2" Type="http://schemas.openxmlformats.org/officeDocument/2006/relationships/slideLayout" Target="../slideLayouts/slideLayout1.xml"/><Relationship Id="rId3"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solidFill>
          <a:srgbClr val="FFFFFF"/>
        </a:solidFill>
      </p:bgPr>
    </p:bg>
    <p:spTree>
      <p:nvGrpSpPr>
        <p:cNvPr id="1" name=""/>
        <p:cNvGrpSpPr/>
        <p:nvPr/>
      </p:nvGrpSpPr>
      <p:grpSpPr>
        <a:xfrm>
          <a:off x="0" y="0"/>
          <a:ext cx="0" cy="0"/>
          <a:chOff x="0" y="0"/>
          <a:chExt cx="0" cy="0"/>
        </a:xfrm>
      </p:grpSpPr>
      <p:sp>
        <p:nvSpPr>
          <p:cNvPr id="3" name="Shape 0"/>
          <p:cNvSpPr/>
          <p:nvPr/>
        </p:nvSpPr>
        <p:spPr>
          <a:xfrm>
            <a:off x="609600" y="1850231"/>
            <a:ext cx="5715000" cy="1447800"/>
          </a:xfrm>
          <a:prstGeom prst="rect">
            <a:avLst/>
          </a:prstGeom>
          <a:noFill/>
          <a:ln/>
        </p:spPr>
      </p:sp>
      <p:pic>
        <p:nvPicPr>
          <p:cNvPr id="4" name="Image 0" descr="preencoded.png">    </p:cNvPr>
          <p:cNvPicPr>
            <a:picLocks noChangeAspect="1"/>
          </p:cNvPicPr>
          <p:nvPr/>
        </p:nvPicPr>
        <p:blipFill>
          <a:blip r:embed="rId1"/>
          <a:stretch>
            <a:fillRect/>
          </a:stretch>
        </p:blipFill>
        <p:spPr>
          <a:xfrm>
            <a:off x="4881563" y="614363"/>
            <a:ext cx="1919494" cy="3924300"/>
          </a:xfrm>
          <a:prstGeom prst="rect">
            <a:avLst/>
          </a:prstGeom>
        </p:spPr>
      </p:pic>
      <p:pic>
        <p:nvPicPr>
          <p:cNvPr id="5" name="Image 1" descr="preencoded.png">    </p:cNvPr>
          <p:cNvPicPr>
            <a:picLocks noChangeAspect="1"/>
          </p:cNvPicPr>
          <p:nvPr/>
        </p:nvPicPr>
        <p:blipFill>
          <a:blip r:embed="rId2"/>
          <a:stretch>
            <a:fillRect/>
          </a:stretch>
        </p:blipFill>
        <p:spPr>
          <a:xfrm>
            <a:off x="6800850" y="614363"/>
            <a:ext cx="1919494" cy="3924300"/>
          </a:xfrm>
          <a:prstGeom prst="rect">
            <a:avLst/>
          </a:prstGeom>
        </p:spPr>
      </p:pic>
      <p:sp>
        <p:nvSpPr>
          <p:cNvPr id="6" name="Text 1"/>
          <p:cNvSpPr/>
          <p:nvPr/>
        </p:nvSpPr>
        <p:spPr>
          <a:xfrm>
            <a:off x="609600" y="1624013"/>
            <a:ext cx="6172200" cy="228600"/>
          </a:xfrm>
          <a:prstGeom prst="rect">
            <a:avLst/>
          </a:prstGeom>
          <a:noFill/>
          <a:ln/>
        </p:spPr>
        <p:txBody>
          <a:bodyPr wrap="square" rtlCol="0" anchor="ctr"/>
          <a:lstStyle/>
          <a:p>
            <a:pPr algn="l" indent="0" marL="0">
              <a:lnSpc>
                <a:spcPts val="1782"/>
              </a:lnSpc>
              <a:buNone/>
            </a:pPr>
            <a:r>
              <a:rPr lang="en-US" sz="1350" b="1" spc="-27" kern="0" dirty="0">
                <a:solidFill>
                  <a:srgbClr val="000000">
                    <a:alpha val="99000"/>
                  </a:srgbClr>
                </a:solidFill>
                <a:latin typeface="Inter" pitchFamily="34" charset="0"/>
                <a:ea typeface="Inter" pitchFamily="34" charset="-122"/>
                <a:cs typeface="Inter" pitchFamily="34" charset="-120"/>
              </a:rPr>
              <a:t>K-Digital Training iM DiGital Banker Academy 5기</a:t>
            </a:r>
            <a:endParaRPr lang="en-US" sz="1350" dirty="0"/>
          </a:p>
        </p:txBody>
      </p:sp>
      <p:sp>
        <p:nvSpPr>
          <p:cNvPr id="7" name="Text 2"/>
          <p:cNvSpPr/>
          <p:nvPr/>
        </p:nvSpPr>
        <p:spPr>
          <a:xfrm>
            <a:off x="609600" y="4381500"/>
            <a:ext cx="3838575" cy="152400"/>
          </a:xfrm>
          <a:prstGeom prst="rect">
            <a:avLst/>
          </a:prstGeom>
          <a:noFill/>
          <a:ln/>
        </p:spPr>
        <p:txBody>
          <a:bodyPr wrap="square" rtlCol="0" anchor="ctr"/>
          <a:lstStyle/>
          <a:p>
            <a:pPr algn="l" indent="0" marL="0">
              <a:lnSpc>
                <a:spcPts val="1206"/>
              </a:lnSpc>
              <a:buNone/>
            </a:pPr>
            <a:r>
              <a:rPr lang="en-US" sz="900" spc="-5" kern="0" dirty="0">
                <a:solidFill>
                  <a:srgbClr val="000000">
                    <a:alpha val="99000"/>
                  </a:srgbClr>
                </a:solidFill>
                <a:latin typeface="Inter" pitchFamily="34" charset="0"/>
                <a:ea typeface="Inter" pitchFamily="34" charset="-122"/>
                <a:cs typeface="Inter" pitchFamily="34" charset="-120"/>
              </a:rPr>
              <a:t>이나경, 박민정, 박승욱, 전은진, 한민정 | 2조 투민정음 </a:t>
            </a:r>
            <a:endParaRPr lang="en-US" sz="900" dirty="0"/>
          </a:p>
        </p:txBody>
      </p:sp>
      <p:sp>
        <p:nvSpPr>
          <p:cNvPr id="8" name="Text 3"/>
          <p:cNvSpPr/>
          <p:nvPr/>
        </p:nvSpPr>
        <p:spPr>
          <a:xfrm>
            <a:off x="609600" y="1850231"/>
            <a:ext cx="6172200" cy="1095375"/>
          </a:xfrm>
          <a:prstGeom prst="rect">
            <a:avLst/>
          </a:prstGeom>
          <a:noFill/>
          <a:ln/>
        </p:spPr>
        <p:txBody>
          <a:bodyPr wrap="square" rtlCol="0" anchor="ctr"/>
          <a:lstStyle/>
          <a:p>
            <a:pPr algn="l" indent="0" marL="0">
              <a:lnSpc>
                <a:spcPts val="4320"/>
              </a:lnSpc>
              <a:buNone/>
            </a:pPr>
            <a:r>
              <a:rPr lang="en-US" sz="3600" b="1" spc="-72" kern="0" dirty="0">
                <a:solidFill>
                  <a:srgbClr val="000000">
                    <a:alpha val="99000"/>
                  </a:srgbClr>
                </a:solidFill>
                <a:latin typeface="Inter" pitchFamily="34" charset="0"/>
                <a:ea typeface="Inter" pitchFamily="34" charset="-122"/>
                <a:cs typeface="Inter" pitchFamily="34" charset="-120"/>
              </a:rPr>
              <a:t>imagine More #,</a:t>
            </a:r>
            <a:endParaRPr lang="en-US" sz="3600" dirty="0"/>
          </a:p>
          <a:p>
            <a:pPr algn="l" indent="0" marL="0">
              <a:lnSpc>
                <a:spcPts val="4320"/>
              </a:lnSpc>
              <a:buNone/>
            </a:pPr>
            <a:r>
              <a:rPr lang="en-US" sz="3600" b="1" spc="-72" kern="0" dirty="0">
                <a:solidFill>
                  <a:srgbClr val="000000">
                    <a:alpha val="99000"/>
                  </a:srgbClr>
                </a:solidFill>
                <a:latin typeface="Inter" pitchFamily="34" charset="0"/>
                <a:ea typeface="Inter" pitchFamily="34" charset="-122"/>
                <a:cs typeface="Inter" pitchFamily="34" charset="-120"/>
              </a:rPr>
              <a:t>건강한 금융</a:t>
            </a:r>
            <a:endParaRPr lang="en-US" sz="3600" dirty="0"/>
          </a:p>
        </p:txBody>
      </p:sp>
      <p:sp>
        <p:nvSpPr>
          <p:cNvPr id="9" name="Text 4"/>
          <p:cNvSpPr/>
          <p:nvPr/>
        </p:nvSpPr>
        <p:spPr>
          <a:xfrm>
            <a:off x="609600" y="3059906"/>
            <a:ext cx="6172200" cy="238125"/>
          </a:xfrm>
          <a:prstGeom prst="rect">
            <a:avLst/>
          </a:prstGeom>
          <a:noFill/>
          <a:ln/>
        </p:spPr>
        <p:txBody>
          <a:bodyPr wrap="square" rtlCol="0" anchor="ctr"/>
          <a:lstStyle/>
          <a:p>
            <a:pPr algn="l" indent="0" marL="0">
              <a:lnSpc>
                <a:spcPts val="1890"/>
              </a:lnSpc>
              <a:buNone/>
            </a:pPr>
            <a:r>
              <a:rPr lang="en-US" sz="1350" spc="-13" kern="0" dirty="0">
                <a:solidFill>
                  <a:srgbClr val="000000">
                    <a:alpha val="99000"/>
                  </a:srgbClr>
                </a:solidFill>
                <a:latin typeface="Inter" pitchFamily="34" charset="0"/>
                <a:ea typeface="Inter" pitchFamily="34" charset="-122"/>
                <a:cs typeface="Inter" pitchFamily="34" charset="-120"/>
              </a:rPr>
              <a:t>고객의 라이프를 읽다, 보험까지 잇다</a:t>
            </a:r>
            <a:endParaRPr lang="en-US" sz="13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solidFill>
          <a:srgbClr val="FFFFFF"/>
        </a:solidFill>
      </p:bgPr>
    </p:bg>
    <p:spTree>
      <p:nvGrpSpPr>
        <p:cNvPr id="1" name=""/>
        <p:cNvGrpSpPr/>
        <p:nvPr/>
      </p:nvGrpSpPr>
      <p:grpSpPr>
        <a:xfrm>
          <a:off x="0" y="0"/>
          <a:ext cx="0" cy="0"/>
          <a:chOff x="0" y="0"/>
          <a:chExt cx="0" cy="0"/>
        </a:xfrm>
      </p:grpSpPr>
      <p:sp>
        <p:nvSpPr>
          <p:cNvPr id="2" name="Shape 0"/>
          <p:cNvSpPr/>
          <p:nvPr/>
        </p:nvSpPr>
        <p:spPr>
          <a:xfrm>
            <a:off x="2814638" y="385763"/>
            <a:ext cx="3638550" cy="276225"/>
          </a:xfrm>
          <a:prstGeom prst="rect">
            <a:avLst/>
          </a:prstGeom>
          <a:noFill/>
          <a:ln/>
        </p:spPr>
      </p:sp>
      <p:sp>
        <p:nvSpPr>
          <p:cNvPr id="3" name="Text 1"/>
          <p:cNvSpPr/>
          <p:nvPr/>
        </p:nvSpPr>
        <p:spPr>
          <a:xfrm>
            <a:off x="119063" y="109538"/>
            <a:ext cx="4972050" cy="342900"/>
          </a:xfrm>
          <a:prstGeom prst="rect">
            <a:avLst/>
          </a:prstGeom>
          <a:noFill/>
          <a:ln/>
        </p:spPr>
        <p:txBody>
          <a:bodyPr wrap="square" rtlCol="0" anchor="ctr"/>
          <a:lstStyle/>
          <a:p>
            <a:pPr algn="l" indent="0" marL="0">
              <a:lnSpc>
                <a:spcPts val="2700"/>
              </a:lnSpc>
              <a:buNone/>
            </a:pPr>
            <a:r>
              <a:rPr lang="en-US" sz="2250" b="1" spc="-50" kern="0" dirty="0">
                <a:solidFill>
                  <a:srgbClr val="000000">
                    <a:alpha val="99000"/>
                  </a:srgbClr>
                </a:solidFill>
                <a:latin typeface="Inter" pitchFamily="34" charset="0"/>
                <a:ea typeface="Inter" pitchFamily="34" charset="-122"/>
                <a:cs typeface="Inter" pitchFamily="34" charset="-120"/>
              </a:rPr>
              <a:t>기획 배경</a:t>
            </a:r>
            <a:endParaRPr lang="en-US" sz="2250" dirty="0"/>
          </a:p>
        </p:txBody>
      </p:sp>
      <p:sp>
        <p:nvSpPr>
          <p:cNvPr id="4" name="Text 2"/>
          <p:cNvSpPr/>
          <p:nvPr/>
        </p:nvSpPr>
        <p:spPr>
          <a:xfrm>
            <a:off x="800100" y="1562100"/>
            <a:ext cx="3986213" cy="1666875"/>
          </a:xfrm>
          <a:prstGeom prst="rect">
            <a:avLst/>
          </a:prstGeom>
          <a:noFill/>
          <a:ln/>
        </p:spPr>
        <p:txBody>
          <a:bodyPr wrap="square" rtlCol="0" anchor="ctr"/>
          <a:lstStyle/>
          <a:p>
            <a:pPr algn="l" indent="0" marL="0">
              <a:lnSpc>
                <a:spcPts val="1890"/>
              </a:lnSpc>
              <a:buNone/>
            </a:pPr>
            <a:r>
              <a:rPr lang="en-US" sz="1350" b="1" spc="-13" kern="0" dirty="0">
                <a:solidFill>
                  <a:srgbClr val="000000">
                    <a:alpha val="99000"/>
                  </a:srgbClr>
                </a:solidFill>
                <a:latin typeface="Inter" pitchFamily="34" charset="0"/>
                <a:ea typeface="Inter" pitchFamily="34" charset="-122"/>
                <a:cs typeface="Inter" pitchFamily="34" charset="-120"/>
              </a:rPr>
              <a:t>[데이터 기반 보험 연계 전략]</a:t>
            </a:r>
            <a:endParaRPr lang="en-US" sz="1350" dirty="0"/>
          </a:p>
          <a:p>
            <a:pPr algn="l" indent="0" marL="0">
              <a:lnSpc>
                <a:spcPts val="1890"/>
              </a:lnSpc>
              <a:buNone/>
            </a:pPr>
            <a:r>
              <a:rPr lang="en-US" sz="1350" spc="-13" kern="0" dirty="0">
                <a:solidFill>
                  <a:srgbClr val="000000">
                    <a:alpha val="99000"/>
                  </a:srgbClr>
                </a:solidFill>
                <a:latin typeface="Inter" pitchFamily="34" charset="0"/>
                <a:ea typeface="Inter" pitchFamily="34" charset="-122"/>
                <a:cs typeface="Inter" pitchFamily="34" charset="-120"/>
              </a:rPr>
              <a:t>iM뱅크의 고객 데이터와 건강 데이터를 접목</a:t>
            </a:r>
            <a:endParaRPr lang="en-US" sz="1350" dirty="0"/>
          </a:p>
          <a:p>
            <a:pPr algn="l" indent="0" marL="0">
              <a:lnSpc>
                <a:spcPts val="1890"/>
              </a:lnSpc>
              <a:buNone/>
            </a:pPr>
            <a:r>
              <a:rPr lang="en-US" sz="1350" spc="-13" kern="0" dirty="0">
                <a:solidFill>
                  <a:srgbClr val="000000">
                    <a:alpha val="99000"/>
                  </a:srgbClr>
                </a:solidFill>
                <a:latin typeface="Inter" pitchFamily="34" charset="0"/>
                <a:ea typeface="Inter" pitchFamily="34" charset="-122"/>
                <a:cs typeface="Inter" pitchFamily="34" charset="-120"/>
              </a:rPr>
              <a:t>→ 생활습관과 소비패턴을 입체적으로 파악</a:t>
            </a:r>
            <a:endParaRPr lang="en-US" sz="1350" dirty="0"/>
          </a:p>
          <a:p>
            <a:pPr algn="l" indent="0" marL="0">
              <a:lnSpc>
                <a:spcPts val="1890"/>
              </a:lnSpc>
              <a:buNone/>
            </a:pPr>
            <a:r>
              <a:rPr lang="en-US" sz="1350" spc="-13" kern="0" dirty="0">
                <a:solidFill>
                  <a:srgbClr val="000000">
                    <a:alpha val="99000"/>
                  </a:srgbClr>
                </a:solidFill>
                <a:latin typeface="Inter" pitchFamily="34" charset="0"/>
                <a:ea typeface="Inter" pitchFamily="34" charset="-122"/>
                <a:cs typeface="Inter" pitchFamily="34" charset="-120"/>
              </a:rPr>
              <a:t>군집 분석을 통해 상호 연관성을 도출</a:t>
            </a:r>
            <a:endParaRPr lang="en-US" sz="1350" dirty="0"/>
          </a:p>
          <a:p>
            <a:pPr algn="l" indent="0" marL="0">
              <a:lnSpc>
                <a:spcPts val="1890"/>
              </a:lnSpc>
              <a:buNone/>
            </a:pPr>
            <a:r>
              <a:rPr lang="en-US" sz="1350" spc="-13" kern="0" dirty="0">
                <a:solidFill>
                  <a:srgbClr val="000000">
                    <a:alpha val="99000"/>
                  </a:srgbClr>
                </a:solidFill>
                <a:latin typeface="Inter" pitchFamily="34" charset="0"/>
                <a:ea typeface="Inter" pitchFamily="34" charset="-122"/>
                <a:cs typeface="Inter" pitchFamily="34" charset="-120"/>
              </a:rPr>
              <a:t>나아가 고객 맞춤형 보험 추천 체계를 설계</a:t>
            </a:r>
            <a:endParaRPr lang="en-US" sz="1350" dirty="0"/>
          </a:p>
        </p:txBody>
      </p:sp>
      <p:sp>
        <p:nvSpPr>
          <p:cNvPr id="5" name="Text 3"/>
          <p:cNvSpPr/>
          <p:nvPr/>
        </p:nvSpPr>
        <p:spPr>
          <a:xfrm>
            <a:off x="4633913" y="2276475"/>
            <a:ext cx="4167188" cy="476250"/>
          </a:xfrm>
          <a:prstGeom prst="rect">
            <a:avLst/>
          </a:prstGeom>
          <a:noFill/>
          <a:ln/>
        </p:spPr>
        <p:txBody>
          <a:bodyPr wrap="square" rtlCol="0" anchor="ctr"/>
          <a:lstStyle/>
          <a:p>
            <a:pPr algn="l" indent="0" marL="0">
              <a:lnSpc>
                <a:spcPts val="1890"/>
              </a:lnSpc>
              <a:buNone/>
            </a:pPr>
            <a:r>
              <a:rPr lang="en-US" sz="1350" b="1" spc="-13" kern="0" dirty="0">
                <a:solidFill>
                  <a:srgbClr val="000000">
                    <a:alpha val="99000"/>
                  </a:srgbClr>
                </a:solidFill>
                <a:latin typeface="Inter" pitchFamily="34" charset="0"/>
                <a:ea typeface="Inter" pitchFamily="34" charset="-122"/>
                <a:cs typeface="Inter" pitchFamily="34" charset="-120"/>
              </a:rPr>
              <a:t>→ 고객 건강과 재무 상태를 함께 관리하는</a:t>
            </a:r>
            <a:endParaRPr lang="en-US" sz="1350" dirty="0"/>
          </a:p>
          <a:p>
            <a:pPr algn="l" indent="0" marL="0">
              <a:lnSpc>
                <a:spcPts val="1890"/>
              </a:lnSpc>
              <a:buNone/>
            </a:pPr>
            <a:r>
              <a:rPr lang="en-US" sz="1350" b="1" spc="-13" kern="0" dirty="0">
                <a:solidFill>
                  <a:srgbClr val="000000">
                    <a:alpha val="99000"/>
                  </a:srgbClr>
                </a:solidFill>
                <a:latin typeface="Inter" pitchFamily="34" charset="0"/>
                <a:ea typeface="Inter" pitchFamily="34" charset="-122"/>
                <a:cs typeface="Inter" pitchFamily="34" charset="-120"/>
              </a:rPr>
              <a:t>     데이터 기반 라이프 스타일 금융 서비스로의 진화</a:t>
            </a:r>
            <a:endParaRPr lang="en-US" sz="1350" dirty="0"/>
          </a:p>
        </p:txBody>
      </p:sp>
      <p:sp>
        <p:nvSpPr>
          <p:cNvPr id="6" name="Text 4"/>
          <p:cNvSpPr/>
          <p:nvPr/>
        </p:nvSpPr>
        <p:spPr>
          <a:xfrm>
            <a:off x="971550" y="4129088"/>
            <a:ext cx="7658100" cy="276225"/>
          </a:xfrm>
          <a:prstGeom prst="rect">
            <a:avLst/>
          </a:prstGeom>
          <a:noFill/>
          <a:ln/>
        </p:spPr>
        <p:txBody>
          <a:bodyPr wrap="square" rtlCol="0" anchor="ctr"/>
          <a:lstStyle/>
          <a:p>
            <a:pPr algn="l" indent="0" marL="0">
              <a:lnSpc>
                <a:spcPts val="2160"/>
              </a:lnSpc>
              <a:buNone/>
            </a:pPr>
            <a:r>
              <a:rPr lang="en-US" sz="1800" b="1" spc="-36" kern="0" dirty="0">
                <a:solidFill>
                  <a:srgbClr val="000000">
                    <a:alpha val="99000"/>
                  </a:srgbClr>
                </a:solidFill>
                <a:latin typeface="Inter" pitchFamily="34" charset="0"/>
                <a:ea typeface="Inter" pitchFamily="34" charset="-122"/>
                <a:cs typeface="Inter" pitchFamily="34" charset="-120"/>
              </a:rPr>
              <a:t>→ iM뱅크 플랫폼 차별화 및 장기적인 수익 모델 다각화의 중요한 전략적 전환점</a:t>
            </a:r>
            <a:endParaRPr lang="en-US" sz="1800" dirty="0"/>
          </a:p>
        </p:txBody>
      </p:sp>
      <p:sp>
        <p:nvSpPr>
          <p:cNvPr id="7" name="Text 5"/>
          <p:cNvSpPr/>
          <p:nvPr/>
        </p:nvSpPr>
        <p:spPr>
          <a:xfrm>
            <a:off x="2814638" y="385763"/>
            <a:ext cx="4095750" cy="276225"/>
          </a:xfrm>
          <a:prstGeom prst="rect">
            <a:avLst/>
          </a:prstGeom>
          <a:noFill/>
          <a:ln/>
        </p:spPr>
        <p:txBody>
          <a:bodyPr wrap="square" rtlCol="0" anchor="ctr"/>
          <a:lstStyle/>
          <a:p>
            <a:pPr algn="ctr" indent="0" marL="0">
              <a:lnSpc>
                <a:spcPts val="2160"/>
              </a:lnSpc>
              <a:buNone/>
            </a:pPr>
            <a:r>
              <a:rPr lang="en-US" sz="1800" b="1" spc="-36" kern="0" dirty="0">
                <a:solidFill>
                  <a:srgbClr val="000000">
                    <a:alpha val="99000"/>
                  </a:srgbClr>
                </a:solidFill>
                <a:latin typeface="Inter" pitchFamily="34" charset="0"/>
                <a:ea typeface="Inter" pitchFamily="34" charset="-122"/>
                <a:cs typeface="Inter" pitchFamily="34" charset="-120"/>
              </a:rPr>
              <a:t>iM뱅크 헬스케어 서비스</a:t>
            </a:r>
            <a:endParaRPr lang="en-US" sz="1800" dirty="0"/>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name="Slide 100">
    <p:bg>
      <p:bgPr>
        <a:solidFill>
          <a:srgbClr val="FFFFFF"/>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2347913" y="1385888"/>
            <a:ext cx="4448175" cy="2914650"/>
          </a:xfrm>
          <a:prstGeom prst="rect">
            <a:avLst/>
          </a:prstGeom>
        </p:spPr>
      </p:pic>
      <p:sp>
        <p:nvSpPr>
          <p:cNvPr id="3" name="Text 0"/>
          <p:cNvSpPr/>
          <p:nvPr/>
        </p:nvSpPr>
        <p:spPr>
          <a:xfrm>
            <a:off x="5062538" y="3824288"/>
            <a:ext cx="461963" cy="228600"/>
          </a:xfrm>
          <a:prstGeom prst="rect">
            <a:avLst/>
          </a:prstGeom>
          <a:noFill/>
          <a:ln/>
        </p:spPr>
        <p:txBody>
          <a:bodyPr wrap="square" rtlCol="0" anchor="ctr"/>
          <a:lstStyle/>
          <a:p>
            <a:pPr indent="0" marL="0">
              <a:buNone/>
            </a:pPr>
            <a:endParaRPr lang="en-US" dirty="0"/>
          </a:p>
        </p:txBody>
      </p:sp>
      <p:sp>
        <p:nvSpPr>
          <p:cNvPr id="4" name="Text 1"/>
          <p:cNvSpPr/>
          <p:nvPr/>
        </p:nvSpPr>
        <p:spPr>
          <a:xfrm>
            <a:off x="457200" y="395288"/>
            <a:ext cx="457200" cy="342900"/>
          </a:xfrm>
          <a:prstGeom prst="rect">
            <a:avLst/>
          </a:prstGeom>
          <a:noFill/>
          <a:ln/>
        </p:spPr>
        <p:txBody>
          <a:bodyPr wrap="square" rtlCol="0" anchor="ctr"/>
          <a:lstStyle/>
          <a:p>
            <a:pPr algn="l" indent="0" marL="0">
              <a:lnSpc>
                <a:spcPts val="2700"/>
              </a:lnSpc>
              <a:buNone/>
            </a:pPr>
            <a:r>
              <a:rPr lang="en-US" sz="2250" b="1" spc="-50" kern="0" dirty="0">
                <a:solidFill>
                  <a:srgbClr val="000000">
                    <a:alpha val="99000"/>
                  </a:srgbClr>
                </a:solidFill>
                <a:latin typeface="Inter" pitchFamily="34" charset="0"/>
                <a:ea typeface="Inter" pitchFamily="34" charset="-122"/>
                <a:cs typeface="Inter" pitchFamily="34" charset="-120"/>
              </a:rPr>
              <a:t> </a:t>
            </a:r>
            <a:endParaRPr lang="en-US" sz="2250" dirty="0"/>
          </a:p>
        </p:txBody>
      </p:sp>
      <p:sp>
        <p:nvSpPr>
          <p:cNvPr id="5" name="Text 2"/>
          <p:cNvSpPr/>
          <p:nvPr/>
        </p:nvSpPr>
        <p:spPr>
          <a:xfrm>
            <a:off x="371475" y="333375"/>
            <a:ext cx="9129713" cy="342900"/>
          </a:xfrm>
          <a:prstGeom prst="rect">
            <a:avLst/>
          </a:prstGeom>
          <a:noFill/>
          <a:ln/>
        </p:spPr>
        <p:txBody>
          <a:bodyPr wrap="square" rtlCol="0" anchor="ctr"/>
          <a:lstStyle/>
          <a:p>
            <a:pPr algn="l" marL="342900" indent="-342900">
              <a:lnSpc>
                <a:spcPts val="2700"/>
              </a:lnSpc>
              <a:buSzPct val="100000"/>
              <a:buFont typeface="+mj-lt"/>
              <a:buAutoNum type="arabicPeriod" startAt="1"/>
            </a:pPr>
            <a:r>
              <a:rPr lang="en-US" sz="2250" b="1" spc="-50" kern="0" dirty="0">
                <a:solidFill>
                  <a:srgbClr val="000000">
                    <a:alpha val="99000"/>
                  </a:srgbClr>
                </a:solidFill>
                <a:latin typeface="Inter" pitchFamily="34" charset="0"/>
                <a:ea typeface="Inter" pitchFamily="34" charset="-122"/>
                <a:cs typeface="Inter" pitchFamily="34" charset="-120"/>
              </a:rPr>
              <a:t>20~23세 남성의  건강군집 특성표</a:t>
            </a:r>
            <a:endParaRPr lang="en-US" sz="2250" dirty="0"/>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name="Slide 101">
    <p:bg>
      <p:bgPr>
        <a:solidFill>
          <a:srgbClr val="FFFFFF"/>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371475" y="3305175"/>
            <a:ext cx="2895600" cy="1481138"/>
          </a:xfrm>
          <a:prstGeom prst="rect">
            <a:avLst/>
          </a:prstGeom>
        </p:spPr>
      </p:pic>
      <p:pic>
        <p:nvPicPr>
          <p:cNvPr id="3" name="Image 1" descr="preencoded.png">    </p:cNvPr>
          <p:cNvPicPr>
            <a:picLocks noChangeAspect="1"/>
          </p:cNvPicPr>
          <p:nvPr/>
        </p:nvPicPr>
        <p:blipFill>
          <a:blip r:embed="rId2"/>
          <a:stretch>
            <a:fillRect/>
          </a:stretch>
        </p:blipFill>
        <p:spPr>
          <a:xfrm>
            <a:off x="3076575" y="1352550"/>
            <a:ext cx="2366963" cy="1552575"/>
          </a:xfrm>
          <a:prstGeom prst="rect">
            <a:avLst/>
          </a:prstGeom>
        </p:spPr>
      </p:pic>
      <p:pic>
        <p:nvPicPr>
          <p:cNvPr id="4" name="Image 2" descr="preencoded.png">    </p:cNvPr>
          <p:cNvPicPr>
            <a:picLocks noChangeAspect="1"/>
          </p:cNvPicPr>
          <p:nvPr/>
        </p:nvPicPr>
        <p:blipFill>
          <a:blip r:embed="rId3"/>
          <a:stretch>
            <a:fillRect/>
          </a:stretch>
        </p:blipFill>
        <p:spPr>
          <a:xfrm>
            <a:off x="5715000" y="1352550"/>
            <a:ext cx="3143250" cy="1576388"/>
          </a:xfrm>
          <a:prstGeom prst="rect">
            <a:avLst/>
          </a:prstGeom>
        </p:spPr>
      </p:pic>
      <p:pic>
        <p:nvPicPr>
          <p:cNvPr id="5" name="Image 3" descr="preencoded.png">    </p:cNvPr>
          <p:cNvPicPr>
            <a:picLocks noChangeAspect="1"/>
          </p:cNvPicPr>
          <p:nvPr/>
        </p:nvPicPr>
        <p:blipFill>
          <a:blip r:embed="rId4"/>
          <a:stretch>
            <a:fillRect/>
          </a:stretch>
        </p:blipFill>
        <p:spPr>
          <a:xfrm>
            <a:off x="3195638" y="3305175"/>
            <a:ext cx="2752725" cy="1487167"/>
          </a:xfrm>
          <a:prstGeom prst="rect">
            <a:avLst/>
          </a:prstGeom>
        </p:spPr>
      </p:pic>
      <p:pic>
        <p:nvPicPr>
          <p:cNvPr id="6" name="Image 4" descr="preencoded.png">    </p:cNvPr>
          <p:cNvPicPr>
            <a:picLocks noChangeAspect="1"/>
          </p:cNvPicPr>
          <p:nvPr/>
        </p:nvPicPr>
        <p:blipFill>
          <a:blip r:embed="rId5"/>
          <a:stretch>
            <a:fillRect/>
          </a:stretch>
        </p:blipFill>
        <p:spPr>
          <a:xfrm>
            <a:off x="6105525" y="3319463"/>
            <a:ext cx="2752725" cy="1452865"/>
          </a:xfrm>
          <a:prstGeom prst="rect">
            <a:avLst/>
          </a:prstGeom>
        </p:spPr>
      </p:pic>
      <p:sp>
        <p:nvSpPr>
          <p:cNvPr id="7" name="Text 0"/>
          <p:cNvSpPr/>
          <p:nvPr/>
        </p:nvSpPr>
        <p:spPr>
          <a:xfrm>
            <a:off x="371475" y="333375"/>
            <a:ext cx="9129713" cy="342900"/>
          </a:xfrm>
          <a:prstGeom prst="rect">
            <a:avLst/>
          </a:prstGeom>
          <a:noFill/>
          <a:ln/>
        </p:spPr>
        <p:txBody>
          <a:bodyPr wrap="square" rtlCol="0" anchor="ctr"/>
          <a:lstStyle/>
          <a:p>
            <a:pPr algn="l" marL="342900" indent="-342900">
              <a:lnSpc>
                <a:spcPts val="2700"/>
              </a:lnSpc>
              <a:buSzPct val="100000"/>
              <a:buFont typeface="+mj-lt"/>
              <a:buAutoNum type="arabicPeriod" startAt="1"/>
            </a:pPr>
            <a:r>
              <a:rPr lang="en-US" sz="2250" b="1" spc="-50" kern="0" dirty="0">
                <a:solidFill>
                  <a:srgbClr val="000000">
                    <a:alpha val="99000"/>
                  </a:srgbClr>
                </a:solidFill>
                <a:latin typeface="Inter" pitchFamily="34" charset="0"/>
                <a:ea typeface="Inter" pitchFamily="34" charset="-122"/>
                <a:cs typeface="Inter" pitchFamily="34" charset="-120"/>
              </a:rPr>
              <a:t>2030여성의 건강군집 해석(군집 차이점 위주)</a:t>
            </a:r>
            <a:endParaRPr lang="en-US" sz="2250" dirty="0"/>
          </a:p>
        </p:txBody>
      </p:sp>
      <p:sp>
        <p:nvSpPr>
          <p:cNvPr id="8" name="Text 1"/>
          <p:cNvSpPr/>
          <p:nvPr/>
        </p:nvSpPr>
        <p:spPr>
          <a:xfrm>
            <a:off x="428625" y="2690813"/>
            <a:ext cx="5129213" cy="614363"/>
          </a:xfrm>
          <a:prstGeom prst="rect">
            <a:avLst/>
          </a:prstGeom>
          <a:noFill/>
          <a:ln/>
        </p:spPr>
        <p:txBody>
          <a:bodyPr wrap="square" rtlCol="0" anchor="ctr"/>
          <a:lstStyle/>
          <a:p>
            <a:pPr algn="l" marL="342900" indent="-342900">
              <a:lnSpc>
                <a:spcPts val="1782"/>
              </a:lnSpc>
              <a:buSzPct val="100000"/>
              <a:buChar char="•"/>
            </a:pPr>
            <a:r>
              <a:rPr lang="en-US" sz="1350" b="1" spc="-27" kern="0" dirty="0">
                <a:solidFill>
                  <a:srgbClr val="000000">
                    <a:alpha val="99000"/>
                  </a:srgbClr>
                </a:solidFill>
                <a:latin typeface="Inter" pitchFamily="34" charset="0"/>
                <a:ea typeface="Inter" pitchFamily="34" charset="-122"/>
                <a:cs typeface="Inter" pitchFamily="34" charset="-120"/>
              </a:rPr>
              <a:t>질병 부문 </a:t>
            </a:r>
            <a:endParaRPr lang="en-US" sz="1350" dirty="0"/>
          </a:p>
          <a:p>
            <a:pPr algn="l" indent="0" marL="0">
              <a:lnSpc>
                <a:spcPts val="1530"/>
              </a:lnSpc>
              <a:buNone/>
            </a:pPr>
            <a:r>
              <a:rPr lang="en-US" sz="1125" spc="-11" kern="0" dirty="0">
                <a:solidFill>
                  <a:srgbClr val="000000">
                    <a:alpha val="99000"/>
                  </a:srgbClr>
                </a:solidFill>
                <a:latin typeface="Inter" pitchFamily="34" charset="0"/>
                <a:ea typeface="Inter" pitchFamily="34" charset="-122"/>
                <a:cs typeface="Inter" pitchFamily="34" charset="-120"/>
              </a:rPr>
              <a:t>→ 건강집단&amp;신장딜환은 신장질환 외 질병X</a:t>
            </a:r>
            <a:endParaRPr lang="en-US" sz="1350" dirty="0"/>
          </a:p>
          <a:p>
            <a:pPr algn="l" indent="0" marL="0">
              <a:lnSpc>
                <a:spcPts val="1530"/>
              </a:lnSpc>
              <a:buNone/>
            </a:pPr>
            <a:r>
              <a:rPr lang="en-US" sz="1125" spc="-11" kern="0" dirty="0">
                <a:solidFill>
                  <a:srgbClr val="000000">
                    <a:alpha val="99000"/>
                  </a:srgbClr>
                </a:solidFill>
                <a:latin typeface="Inter" pitchFamily="34" charset="0"/>
                <a:ea typeface="Inter" pitchFamily="34" charset="-122"/>
                <a:cs typeface="Inter" pitchFamily="34" charset="-120"/>
              </a:rPr>
              <a:t>→ 비건강집단은 당뇨, 간, 고혈압 다방면으로 다른 군집에 비해 건강이 좋지 못함</a:t>
            </a:r>
            <a:endParaRPr lang="en-US" sz="1350" dirty="0"/>
          </a:p>
        </p:txBody>
      </p:sp>
      <p:sp>
        <p:nvSpPr>
          <p:cNvPr id="9" name="Text 2"/>
          <p:cNvSpPr/>
          <p:nvPr/>
        </p:nvSpPr>
        <p:spPr>
          <a:xfrm>
            <a:off x="685800" y="676275"/>
            <a:ext cx="6057900" cy="847725"/>
          </a:xfrm>
          <a:prstGeom prst="rect">
            <a:avLst/>
          </a:prstGeom>
          <a:noFill/>
          <a:ln/>
        </p:spPr>
        <p:txBody>
          <a:bodyPr wrap="square" rtlCol="0" anchor="ctr"/>
          <a:lstStyle/>
          <a:p>
            <a:pPr algn="l" marL="342900" indent="-342900">
              <a:lnSpc>
                <a:spcPts val="1782"/>
              </a:lnSpc>
              <a:buSzPct val="100000"/>
              <a:buChar char="•"/>
            </a:pPr>
            <a:r>
              <a:rPr lang="en-US" sz="1350" b="1" spc="-27" kern="0" dirty="0">
                <a:solidFill>
                  <a:srgbClr val="000000">
                    <a:alpha val="99000"/>
                  </a:srgbClr>
                </a:solidFill>
                <a:latin typeface="Inter" pitchFamily="34" charset="0"/>
                <a:ea typeface="Inter" pitchFamily="34" charset="-122"/>
                <a:cs typeface="Inter" pitchFamily="34" charset="-120"/>
              </a:rPr>
              <a:t>생활습관 부문</a:t>
            </a:r>
            <a:endParaRPr lang="en-US" sz="1350" dirty="0"/>
          </a:p>
          <a:p>
            <a:pPr algn="l" indent="0" marL="0">
              <a:lnSpc>
                <a:spcPts val="1530"/>
              </a:lnSpc>
              <a:buNone/>
            </a:pPr>
            <a:r>
              <a:rPr lang="en-US" sz="1125" spc="-11" kern="0" dirty="0">
                <a:solidFill>
                  <a:srgbClr val="000000">
                    <a:alpha val="99000"/>
                  </a:srgbClr>
                </a:solidFill>
                <a:latin typeface="Inter" pitchFamily="34" charset="0"/>
                <a:ea typeface="Inter" pitchFamily="34" charset="-122"/>
                <a:cs typeface="Inter" pitchFamily="34" charset="-120"/>
              </a:rPr>
              <a:t>→ 건강집단0은 비음주자가 85%에 달함</a:t>
            </a:r>
            <a:endParaRPr lang="en-US" sz="1350" dirty="0"/>
          </a:p>
          <a:p>
            <a:pPr algn="l" indent="0" marL="0">
              <a:lnSpc>
                <a:spcPts val="1530"/>
              </a:lnSpc>
              <a:buNone/>
            </a:pPr>
            <a:r>
              <a:rPr lang="en-US" sz="1125" spc="-11" kern="0" dirty="0">
                <a:solidFill>
                  <a:srgbClr val="000000">
                    <a:alpha val="99000"/>
                  </a:srgbClr>
                </a:solidFill>
                <a:latin typeface="Inter" pitchFamily="34" charset="0"/>
                <a:ea typeface="Inter" pitchFamily="34" charset="-122"/>
                <a:cs typeface="Inter" pitchFamily="34" charset="-120"/>
              </a:rPr>
              <a:t>→ 건강집단&amp;신장질환 집단은 음주율과 BMI가 건강집단0보다는 더하고 비건강집단보다는 덜함 </a:t>
            </a:r>
            <a:endParaRPr lang="en-US" sz="1350" dirty="0"/>
          </a:p>
          <a:p>
            <a:pPr algn="l" indent="0" marL="0">
              <a:lnSpc>
                <a:spcPts val="1530"/>
              </a:lnSpc>
              <a:buNone/>
            </a:pPr>
            <a:r>
              <a:rPr lang="en-US" sz="1125" spc="-11" kern="0" dirty="0">
                <a:solidFill>
                  <a:srgbClr val="000000">
                    <a:alpha val="99000"/>
                  </a:srgbClr>
                </a:solidFill>
                <a:latin typeface="Inter" pitchFamily="34" charset="0"/>
                <a:ea typeface="Inter" pitchFamily="34" charset="-122"/>
                <a:cs typeface="Inter" pitchFamily="34" charset="-120"/>
              </a:rPr>
              <a:t>→ 비건강집단은 전부 비만임</a:t>
            </a:r>
            <a:pPr algn="l" indent="0" marL="0">
              <a:lnSpc>
                <a:spcPts val="1782"/>
              </a:lnSpc>
              <a:buNone/>
            </a:pPr>
            <a:r>
              <a:rPr lang="en-US" sz="1350" b="1" spc="-27" kern="0" dirty="0">
                <a:solidFill>
                  <a:srgbClr val="000000">
                    <a:alpha val="99000"/>
                  </a:srgbClr>
                </a:solidFill>
                <a:latin typeface="Inter" pitchFamily="34" charset="0"/>
                <a:ea typeface="Inter" pitchFamily="34" charset="-122"/>
                <a:cs typeface="Inter" pitchFamily="34" charset="-120"/>
              </a:rPr>
              <a:t> </a:t>
            </a:r>
            <a:endParaRPr lang="en-US" sz="1350" dirty="0"/>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name="Slide 102">
    <p:bg>
      <p:bgPr>
        <a:solidFill>
          <a:srgbClr val="FFFFFF"/>
        </a:solidFill>
      </p:bgPr>
    </p:bg>
    <p:spTree>
      <p:nvGrpSpPr>
        <p:cNvPr id="1" name=""/>
        <p:cNvGrpSpPr/>
        <p:nvPr/>
      </p:nvGrpSpPr>
      <p:grpSpPr>
        <a:xfrm>
          <a:off x="0" y="0"/>
          <a:ext cx="0" cy="0"/>
          <a:chOff x="0" y="0"/>
          <a:chExt cx="0" cy="0"/>
        </a:xfrm>
      </p:grpSpPr>
      <p:sp>
        <p:nvSpPr>
          <p:cNvPr id="2" name="Shape 0"/>
          <p:cNvSpPr/>
          <p:nvPr/>
        </p:nvSpPr>
        <p:spPr>
          <a:xfrm>
            <a:off x="4610100" y="895350"/>
            <a:ext cx="3238500" cy="762000"/>
          </a:xfrm>
          <a:prstGeom prst="rect">
            <a:avLst/>
          </a:prstGeom>
          <a:noFill/>
          <a:ln/>
        </p:spPr>
      </p:sp>
      <p:sp>
        <p:nvSpPr>
          <p:cNvPr id="3" name="Shape 1"/>
          <p:cNvSpPr/>
          <p:nvPr/>
        </p:nvSpPr>
        <p:spPr>
          <a:xfrm>
            <a:off x="4572000" y="1804988"/>
            <a:ext cx="3238500" cy="1795463"/>
          </a:xfrm>
          <a:prstGeom prst="rect">
            <a:avLst/>
          </a:prstGeom>
          <a:noFill/>
          <a:ln/>
        </p:spPr>
      </p:sp>
      <p:pic>
        <p:nvPicPr>
          <p:cNvPr id="4" name="Image 0" descr="preencoded.png">    </p:cNvPr>
          <p:cNvPicPr>
            <a:picLocks noChangeAspect="1"/>
          </p:cNvPicPr>
          <p:nvPr/>
        </p:nvPicPr>
        <p:blipFill>
          <a:blip r:embed="rId1"/>
          <a:stretch>
            <a:fillRect/>
          </a:stretch>
        </p:blipFill>
        <p:spPr>
          <a:xfrm>
            <a:off x="619125" y="1443038"/>
            <a:ext cx="2552700" cy="1647825"/>
          </a:xfrm>
          <a:prstGeom prst="rect">
            <a:avLst/>
          </a:prstGeom>
        </p:spPr>
      </p:pic>
      <p:pic>
        <p:nvPicPr>
          <p:cNvPr id="5" name="Image 1" descr="preencoded.png">    </p:cNvPr>
          <p:cNvPicPr>
            <a:picLocks noChangeAspect="1"/>
          </p:cNvPicPr>
          <p:nvPr/>
        </p:nvPicPr>
        <p:blipFill>
          <a:blip r:embed="rId2"/>
          <a:stretch>
            <a:fillRect/>
          </a:stretch>
        </p:blipFill>
        <p:spPr>
          <a:xfrm>
            <a:off x="628650" y="3119438"/>
            <a:ext cx="2533650" cy="647700"/>
          </a:xfrm>
          <a:prstGeom prst="rect">
            <a:avLst/>
          </a:prstGeom>
        </p:spPr>
      </p:pic>
      <p:pic>
        <p:nvPicPr>
          <p:cNvPr id="6" name="Image 2" descr="preencoded.png">    </p:cNvPr>
          <p:cNvPicPr>
            <a:picLocks noChangeAspect="1"/>
          </p:cNvPicPr>
          <p:nvPr/>
        </p:nvPicPr>
        <p:blipFill>
          <a:blip r:embed="rId3"/>
          <a:stretch>
            <a:fillRect/>
          </a:stretch>
        </p:blipFill>
        <p:spPr>
          <a:xfrm>
            <a:off x="609600" y="3795713"/>
            <a:ext cx="2505075" cy="200025"/>
          </a:xfrm>
          <a:prstGeom prst="rect">
            <a:avLst/>
          </a:prstGeom>
        </p:spPr>
      </p:pic>
      <p:sp>
        <p:nvSpPr>
          <p:cNvPr id="7" name="Text 2"/>
          <p:cNvSpPr/>
          <p:nvPr/>
        </p:nvSpPr>
        <p:spPr>
          <a:xfrm>
            <a:off x="4572000" y="3633788"/>
            <a:ext cx="3695700" cy="1066800"/>
          </a:xfrm>
          <a:prstGeom prst="rect">
            <a:avLst/>
          </a:prstGeom>
          <a:noFill/>
          <a:ln/>
        </p:spPr>
        <p:txBody>
          <a:bodyPr wrap="square" rtlCol="0" anchor="ctr"/>
          <a:lstStyle/>
          <a:p>
            <a:pPr algn="l" marL="342900" indent="-342900">
              <a:lnSpc>
                <a:spcPts val="1206"/>
              </a:lnSpc>
              <a:buSzPct val="100000"/>
              <a:buChar char="•"/>
            </a:pPr>
            <a:r>
              <a:rPr lang="en-US" sz="900" spc="-5" kern="0" dirty="0">
                <a:solidFill>
                  <a:srgbClr val="000000">
                    <a:alpha val="99000"/>
                  </a:srgbClr>
                </a:solidFill>
                <a:latin typeface="Inter" pitchFamily="34" charset="0"/>
                <a:ea typeface="Inter" pitchFamily="34" charset="-122"/>
                <a:cs typeface="Inter" pitchFamily="34" charset="-120"/>
              </a:rPr>
              <a:t>치아우식증유무, 치석은 치주질환과 연관</a:t>
            </a:r>
            <a:endParaRPr lang="en-US" sz="900" dirty="0"/>
          </a:p>
          <a:p>
            <a:pPr algn="l" marL="342900" indent="-342900">
              <a:lnSpc>
                <a:spcPts val="1206"/>
              </a:lnSpc>
              <a:buSzPct val="100000"/>
              <a:buChar char="•"/>
            </a:pPr>
            <a:r>
              <a:rPr lang="en-US" sz="900" spc="-5" kern="0" dirty="0">
                <a:solidFill>
                  <a:srgbClr val="000000">
                    <a:alpha val="99000"/>
                  </a:srgbClr>
                </a:solidFill>
                <a:latin typeface="Inter" pitchFamily="34" charset="0"/>
                <a:ea typeface="Inter" pitchFamily="34" charset="-122"/>
                <a:cs typeface="Inter" pitchFamily="34" charset="-120"/>
              </a:rPr>
              <a:t>치주질환이 있는 사람의 폐암 위험이 1.5~2배 증가한다고 보고됨</a:t>
            </a:r>
            <a:endParaRPr lang="en-US" sz="900" dirty="0"/>
          </a:p>
          <a:p>
            <a:pPr algn="l" indent="0" marL="0">
              <a:lnSpc>
                <a:spcPts val="1206"/>
              </a:lnSpc>
              <a:buNone/>
            </a:pPr>
            <a:r>
              <a:rPr lang="en-US" sz="900" spc="-5" kern="0" dirty="0">
                <a:solidFill>
                  <a:srgbClr val="000000">
                    <a:alpha val="99000"/>
                  </a:srgbClr>
                </a:solidFill>
                <a:latin typeface="Inter" pitchFamily="34" charset="0"/>
                <a:ea typeface="Inter" pitchFamily="34" charset="-122"/>
                <a:cs typeface="Inter" pitchFamily="34" charset="-120"/>
              </a:rPr>
              <a:t>예: "Periodontal disease and risk of lung cancer"</a:t>
            </a:r>
            <a:endParaRPr lang="en-US" sz="900" dirty="0"/>
          </a:p>
          <a:p>
            <a:pPr algn="l" indent="0" marL="0">
              <a:lnSpc>
                <a:spcPts val="1206"/>
              </a:lnSpc>
              <a:buNone/>
            </a:pPr>
            <a:r>
              <a:rPr lang="en-US" sz="900" spc="-5" kern="0" dirty="0">
                <a:solidFill>
                  <a:srgbClr val="000000">
                    <a:alpha val="99000"/>
                  </a:srgbClr>
                </a:solidFill>
                <a:latin typeface="Inter" pitchFamily="34" charset="0"/>
                <a:ea typeface="Inter" pitchFamily="34" charset="-122"/>
                <a:cs typeface="Inter" pitchFamily="34" charset="-120"/>
              </a:rPr>
              <a:t> (Annals of Oncology, 2008)</a:t>
            </a:r>
            <a:endParaRPr lang="en-US" sz="900" dirty="0"/>
          </a:p>
          <a:p>
            <a:pPr algn="l" marL="342900" indent="-342900">
              <a:lnSpc>
                <a:spcPts val="1206"/>
              </a:lnSpc>
              <a:buSzPct val="100000"/>
              <a:buChar char="•"/>
            </a:pPr>
            <a:r>
              <a:rPr lang="en-US" sz="900" spc="-5" kern="0" dirty="0">
                <a:solidFill>
                  <a:srgbClr val="000000">
                    <a:alpha val="99000"/>
                  </a:srgbClr>
                </a:solidFill>
                <a:latin typeface="Inter" pitchFamily="34" charset="0"/>
                <a:ea typeface="Inter" pitchFamily="34" charset="-122"/>
                <a:cs typeface="Inter" pitchFamily="34" charset="-120"/>
              </a:rPr>
              <a:t>치주염 환자는 그렇지 않은 사람보다 폐암에 걸릴 확률이 유의하게 높았음</a:t>
            </a:r>
            <a:endParaRPr lang="en-US" sz="900" dirty="0"/>
          </a:p>
          <a:p>
            <a:pPr algn="l" indent="0" marL="0">
              <a:lnSpc>
                <a:spcPts val="1206"/>
              </a:lnSpc>
              <a:buNone/>
            </a:pPr>
            <a:r>
              <a:rPr lang="en-US" sz="900" spc="-5" kern="0" dirty="0">
                <a:solidFill>
                  <a:srgbClr val="000000">
                    <a:alpha val="99000"/>
                  </a:srgbClr>
                </a:solidFill>
                <a:latin typeface="Inter" pitchFamily="34" charset="0"/>
                <a:ea typeface="Inter" pitchFamily="34" charset="-122"/>
                <a:cs typeface="Inter" pitchFamily="34" charset="-120"/>
              </a:rPr>
              <a:t>→ 치아우식증유무, 치석 정보가 있는 데이터만 선택</a:t>
            </a:r>
            <a:endParaRPr lang="en-US" sz="900" dirty="0"/>
          </a:p>
        </p:txBody>
      </p:sp>
      <p:sp>
        <p:nvSpPr>
          <p:cNvPr id="8" name="Text 3"/>
          <p:cNvSpPr/>
          <p:nvPr/>
        </p:nvSpPr>
        <p:spPr>
          <a:xfrm>
            <a:off x="366713" y="333375"/>
            <a:ext cx="4972050" cy="342900"/>
          </a:xfrm>
          <a:prstGeom prst="rect">
            <a:avLst/>
          </a:prstGeom>
          <a:noFill/>
          <a:ln/>
        </p:spPr>
        <p:txBody>
          <a:bodyPr wrap="square" rtlCol="0" anchor="ctr"/>
          <a:lstStyle/>
          <a:p>
            <a:pPr algn="l" indent="0" marL="0">
              <a:lnSpc>
                <a:spcPts val="2700"/>
              </a:lnSpc>
              <a:buNone/>
            </a:pPr>
            <a:r>
              <a:rPr lang="en-US" sz="2250" b="1" spc="-50" kern="0" dirty="0">
                <a:solidFill>
                  <a:srgbClr val="000000">
                    <a:alpha val="99000"/>
                  </a:srgbClr>
                </a:solidFill>
                <a:latin typeface="Inter" pitchFamily="34" charset="0"/>
                <a:ea typeface="Inter" pitchFamily="34" charset="-122"/>
                <a:cs typeface="Inter" pitchFamily="34" charset="-120"/>
              </a:rPr>
              <a:t>데이터 설명: 건강검진 정보</a:t>
            </a:r>
            <a:endParaRPr lang="en-US" sz="2250" dirty="0"/>
          </a:p>
        </p:txBody>
      </p:sp>
      <p:sp>
        <p:nvSpPr>
          <p:cNvPr id="9" name="Text 4"/>
          <p:cNvSpPr/>
          <p:nvPr/>
        </p:nvSpPr>
        <p:spPr>
          <a:xfrm>
            <a:off x="4572000" y="1804988"/>
            <a:ext cx="3695700" cy="1828800"/>
          </a:xfrm>
          <a:prstGeom prst="rect">
            <a:avLst/>
          </a:prstGeom>
          <a:noFill/>
          <a:ln/>
        </p:spPr>
        <p:txBody>
          <a:bodyPr wrap="square" rtlCol="0" anchor="ctr"/>
          <a:lstStyle/>
          <a:p>
            <a:pPr algn="l" marL="342900" indent="-342900">
              <a:lnSpc>
                <a:spcPts val="1206"/>
              </a:lnSpc>
              <a:buSzPct val="100000"/>
              <a:buChar char="•"/>
            </a:pPr>
            <a:r>
              <a:rPr lang="en-US" sz="900" spc="-5" kern="0" dirty="0">
                <a:solidFill>
                  <a:srgbClr val="000000">
                    <a:alpha val="99000"/>
                  </a:srgbClr>
                </a:solidFill>
                <a:latin typeface="Inter" pitchFamily="34" charset="0"/>
                <a:ea typeface="Inter" pitchFamily="34" charset="-122"/>
                <a:cs typeface="Inter" pitchFamily="34" charset="-120"/>
              </a:rPr>
              <a:t>콜레스테롤 측정된 사람과 측정 안 된 사람의 차이 -&gt; 가설 : 콜레스테롤 측정한 사람들은 1차 건강검진에서 문제가 생겨서 2차 검진을 시행한 것이다.</a:t>
            </a:r>
            <a:endParaRPr lang="en-US" sz="900" dirty="0"/>
          </a:p>
          <a:p>
            <a:pPr algn="l" marL="342900" indent="-342900">
              <a:lnSpc>
                <a:spcPts val="1206"/>
              </a:lnSpc>
              <a:buSzPct val="100000"/>
              <a:buChar char="•"/>
            </a:pPr>
            <a:r>
              <a:rPr lang="en-US" sz="900" spc="-5" kern="0" dirty="0">
                <a:solidFill>
                  <a:srgbClr val="000000">
                    <a:alpha val="99000"/>
                  </a:srgbClr>
                </a:solidFill>
                <a:latin typeface="Inter" pitchFamily="34" charset="0"/>
                <a:ea typeface="Inter" pitchFamily="34" charset="-122"/>
                <a:cs typeface="Inter" pitchFamily="34" charset="-120"/>
              </a:rPr>
              <a:t>치아우식증유무, 치석은 콜레스테롤 먼저 처리 후, 재검토</a:t>
            </a:r>
            <a:endParaRPr lang="en-US" sz="900" dirty="0"/>
          </a:p>
          <a:p>
            <a:pPr algn="l" marL="342900" indent="-342900">
              <a:lnSpc>
                <a:spcPts val="1206"/>
              </a:lnSpc>
              <a:buSzPct val="100000"/>
              <a:buChar char="•"/>
            </a:pPr>
            <a:r>
              <a:rPr lang="en-US" sz="900" spc="-5" kern="0" dirty="0">
                <a:solidFill>
                  <a:srgbClr val="000000">
                    <a:alpha val="99000"/>
                  </a:srgbClr>
                </a:solidFill>
                <a:latin typeface="Inter" pitchFamily="34" charset="0"/>
                <a:ea typeface="Inter" pitchFamily="34" charset="-122"/>
                <a:cs typeface="Inter" pitchFamily="34" charset="-120"/>
              </a:rPr>
              <a:t> 콜레스테롤 측정, 미측정 그룹이 다음의 이유로 차이없어서 결측치 전부 드롭 ✅성별 외 거의 모든 변수에서 차이 없음 ✅연령, 혈압, 혈당, 간수치, 비슷 ✅지표로 유추할 수 있는 건강 수준 유사</a:t>
            </a:r>
            <a:endParaRPr lang="en-US" sz="900" dirty="0"/>
          </a:p>
          <a:p>
            <a:pPr algn="l" indent="0" marL="0">
              <a:lnSpc>
                <a:spcPts val="1206"/>
              </a:lnSpc>
              <a:buNone/>
            </a:pPr>
            <a:r>
              <a:rPr lang="en-US" sz="900" spc="-5" kern="0" dirty="0">
                <a:solidFill>
                  <a:srgbClr val="000000">
                    <a:alpha val="99000"/>
                  </a:srgbClr>
                </a:solidFill>
                <a:latin typeface="Inter" pitchFamily="34" charset="0"/>
                <a:ea typeface="Inter" pitchFamily="34" charset="-122"/>
                <a:cs typeface="Inter" pitchFamily="34" charset="-120"/>
              </a:rPr>
              <a:t>→ 검진시설의 차이로 미측정 추정</a:t>
            </a:r>
            <a:endParaRPr lang="en-US" sz="900" dirty="0"/>
          </a:p>
        </p:txBody>
      </p:sp>
      <p:sp>
        <p:nvSpPr>
          <p:cNvPr id="10" name="Text 5"/>
          <p:cNvSpPr/>
          <p:nvPr/>
        </p:nvSpPr>
        <p:spPr>
          <a:xfrm>
            <a:off x="4610100" y="895350"/>
            <a:ext cx="3695700" cy="228600"/>
          </a:xfrm>
          <a:prstGeom prst="rect">
            <a:avLst/>
          </a:prstGeom>
          <a:noFill/>
          <a:ln/>
        </p:spPr>
        <p:txBody>
          <a:bodyPr wrap="square" rtlCol="0" anchor="ctr"/>
          <a:lstStyle/>
          <a:p>
            <a:pPr algn="l" indent="0" marL="0">
              <a:lnSpc>
                <a:spcPts val="1782"/>
              </a:lnSpc>
              <a:buNone/>
            </a:pPr>
            <a:r>
              <a:rPr lang="en-US" sz="1350" b="1" spc="-27" kern="0" dirty="0">
                <a:solidFill>
                  <a:srgbClr val="000000">
                    <a:alpha val="99000"/>
                  </a:srgbClr>
                </a:solidFill>
                <a:latin typeface="Inter" pitchFamily="34" charset="0"/>
                <a:ea typeface="Inter" pitchFamily="34" charset="-122"/>
                <a:cs typeface="Inter" pitchFamily="34" charset="-120"/>
              </a:rPr>
              <a:t>결측치와 이상치 처리</a:t>
            </a:r>
            <a:endParaRPr lang="en-US" sz="1350" dirty="0"/>
          </a:p>
        </p:txBody>
      </p:sp>
      <p:sp>
        <p:nvSpPr>
          <p:cNvPr id="11" name="Text 6"/>
          <p:cNvSpPr/>
          <p:nvPr/>
        </p:nvSpPr>
        <p:spPr>
          <a:xfrm>
            <a:off x="4610100" y="1200150"/>
            <a:ext cx="3695700" cy="457200"/>
          </a:xfrm>
          <a:prstGeom prst="rect">
            <a:avLst/>
          </a:prstGeom>
          <a:noFill/>
          <a:ln/>
        </p:spPr>
        <p:txBody>
          <a:bodyPr wrap="square" rtlCol="0" anchor="ctr"/>
          <a:lstStyle/>
          <a:p>
            <a:pPr algn="l" indent="0" marL="0">
              <a:lnSpc>
                <a:spcPts val="1206"/>
              </a:lnSpc>
              <a:buNone/>
            </a:pPr>
            <a:r>
              <a:rPr lang="en-US" sz="900" spc="-5" kern="0" dirty="0">
                <a:solidFill>
                  <a:srgbClr val="000000">
                    <a:alpha val="99000"/>
                  </a:srgbClr>
                </a:solidFill>
                <a:latin typeface="Inter" pitchFamily="34" charset="0"/>
                <a:ea typeface="Inter" pitchFamily="34" charset="-122"/>
                <a:cs typeface="Inter" pitchFamily="34" charset="-120"/>
              </a:rPr>
              <a:t> 📌결손치 유무는 전부 결측치이므로 컬럼을 제거합니다.  📌치아마모증유무는 전부 결측치이므로 컬럼을 제거합니다.  📌제3대구치(사랑니) 이상는 전부 결측치이므로 컬럼을 제거합니다.</a:t>
            </a:r>
            <a:endParaRPr lang="en-US" sz="900" dirty="0"/>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name="Slide 103">
    <p:bg>
      <p:bgPr>
        <a:solidFill>
          <a:srgbClr val="FFFFFF"/>
        </a:solidFill>
      </p:bgPr>
    </p:bg>
    <p:spTree>
      <p:nvGrpSpPr>
        <p:cNvPr id="1" name=""/>
        <p:cNvGrpSpPr/>
        <p:nvPr/>
      </p:nvGrpSpPr>
      <p:grpSpPr>
        <a:xfrm>
          <a:off x="0" y="0"/>
          <a:ext cx="0" cy="0"/>
          <a:chOff x="0" y="0"/>
          <a:chExt cx="0" cy="0"/>
        </a:xfrm>
      </p:grpSpPr>
      <p:sp>
        <p:nvSpPr>
          <p:cNvPr id="2" name="Shape 0"/>
          <p:cNvSpPr/>
          <p:nvPr/>
        </p:nvSpPr>
        <p:spPr>
          <a:xfrm>
            <a:off x="461963" y="3681413"/>
            <a:ext cx="3810000" cy="457200"/>
          </a:xfrm>
          <a:prstGeom prst="rect">
            <a:avLst/>
          </a:prstGeom>
          <a:noFill/>
          <a:ln/>
        </p:spPr>
      </p:sp>
      <p:sp>
        <p:nvSpPr>
          <p:cNvPr id="3" name="Shape 1"/>
          <p:cNvSpPr/>
          <p:nvPr/>
        </p:nvSpPr>
        <p:spPr>
          <a:xfrm>
            <a:off x="4576763" y="3681413"/>
            <a:ext cx="3810000" cy="457200"/>
          </a:xfrm>
          <a:prstGeom prst="rect">
            <a:avLst/>
          </a:prstGeom>
          <a:noFill/>
          <a:ln/>
        </p:spPr>
      </p:sp>
      <p:pic>
        <p:nvPicPr>
          <p:cNvPr id="4" name="Image 0" descr="preencoded.png">    </p:cNvPr>
          <p:cNvPicPr>
            <a:picLocks noChangeAspect="1"/>
          </p:cNvPicPr>
          <p:nvPr/>
        </p:nvPicPr>
        <p:blipFill>
          <a:blip r:embed="rId1"/>
          <a:stretch>
            <a:fillRect/>
          </a:stretch>
        </p:blipFill>
        <p:spPr>
          <a:xfrm>
            <a:off x="4576763" y="1000125"/>
            <a:ext cx="4105275" cy="2571750"/>
          </a:xfrm>
          <a:prstGeom prst="rect">
            <a:avLst/>
          </a:prstGeom>
        </p:spPr>
      </p:pic>
      <p:sp>
        <p:nvSpPr>
          <p:cNvPr id="5" name="Text 2"/>
          <p:cNvSpPr/>
          <p:nvPr/>
        </p:nvSpPr>
        <p:spPr>
          <a:xfrm>
            <a:off x="119063" y="109538"/>
            <a:ext cx="4972050" cy="342900"/>
          </a:xfrm>
          <a:prstGeom prst="rect">
            <a:avLst/>
          </a:prstGeom>
          <a:noFill/>
          <a:ln/>
        </p:spPr>
        <p:txBody>
          <a:bodyPr wrap="square" rtlCol="0" anchor="ctr"/>
          <a:lstStyle/>
          <a:p>
            <a:pPr algn="l" indent="0" marL="0">
              <a:lnSpc>
                <a:spcPts val="2700"/>
              </a:lnSpc>
              <a:buNone/>
            </a:pPr>
            <a:r>
              <a:rPr lang="en-US" sz="2250" b="1" spc="-50" kern="0" dirty="0">
                <a:solidFill>
                  <a:srgbClr val="000000">
                    <a:alpha val="99000"/>
                  </a:srgbClr>
                </a:solidFill>
                <a:latin typeface="Inter" pitchFamily="34" charset="0"/>
                <a:ea typeface="Inter" pitchFamily="34" charset="-122"/>
                <a:cs typeface="Inter" pitchFamily="34" charset="-120"/>
              </a:rPr>
              <a:t>데이터 설명: 건강검진 정보</a:t>
            </a:r>
            <a:endParaRPr lang="en-US" sz="2250" dirty="0"/>
          </a:p>
        </p:txBody>
      </p:sp>
      <p:sp>
        <p:nvSpPr>
          <p:cNvPr id="6" name="Text 3"/>
          <p:cNvSpPr/>
          <p:nvPr/>
        </p:nvSpPr>
        <p:spPr>
          <a:xfrm>
            <a:off x="4576763" y="3681413"/>
            <a:ext cx="4267200" cy="228600"/>
          </a:xfrm>
          <a:prstGeom prst="rect">
            <a:avLst/>
          </a:prstGeom>
          <a:noFill/>
          <a:ln/>
        </p:spPr>
        <p:txBody>
          <a:bodyPr wrap="square" rtlCol="0" anchor="ctr"/>
          <a:lstStyle/>
          <a:p>
            <a:pPr algn="l" indent="0" marL="0">
              <a:lnSpc>
                <a:spcPts val="1782"/>
              </a:lnSpc>
              <a:buNone/>
            </a:pPr>
            <a:r>
              <a:rPr lang="en-US" sz="1350" b="1" spc="-27" kern="0" dirty="0">
                <a:solidFill>
                  <a:srgbClr val="000000">
                    <a:alpha val="99000"/>
                  </a:srgbClr>
                </a:solidFill>
                <a:latin typeface="Inter" pitchFamily="34" charset="0"/>
                <a:ea typeface="Inter" pitchFamily="34" charset="-122"/>
                <a:cs typeface="Inter" pitchFamily="34" charset="-120"/>
              </a:rPr>
              <a:t>신장 질환 판단하는 사구체여과율</a:t>
            </a:r>
            <a:endParaRPr lang="en-US" sz="1350" dirty="0"/>
          </a:p>
        </p:txBody>
      </p:sp>
      <p:sp>
        <p:nvSpPr>
          <p:cNvPr id="7" name="Text 4"/>
          <p:cNvSpPr/>
          <p:nvPr/>
        </p:nvSpPr>
        <p:spPr>
          <a:xfrm>
            <a:off x="4576763" y="3986213"/>
            <a:ext cx="4267200" cy="152400"/>
          </a:xfrm>
          <a:prstGeom prst="rect">
            <a:avLst/>
          </a:prstGeom>
          <a:noFill/>
          <a:ln/>
        </p:spPr>
        <p:txBody>
          <a:bodyPr wrap="square" rtlCol="0" anchor="ctr"/>
          <a:lstStyle/>
          <a:p>
            <a:pPr algn="l" indent="0" marL="0">
              <a:lnSpc>
                <a:spcPts val="1206"/>
              </a:lnSpc>
              <a:buNone/>
            </a:pPr>
            <a:r>
              <a:rPr lang="en-US" sz="900" spc="-5" kern="0" dirty="0">
                <a:solidFill>
                  <a:srgbClr val="000000">
                    <a:alpha val="99000"/>
                  </a:srgbClr>
                </a:solidFill>
                <a:latin typeface="Inter" pitchFamily="34" charset="0"/>
                <a:ea typeface="Inter" pitchFamily="34" charset="-122"/>
                <a:cs typeface="Inter" pitchFamily="34" charset="-120"/>
              </a:rPr>
              <a:t>질병관리청을 근거로 함수로 만든 대한신장학회사 구체여과율 계산식</a:t>
            </a:r>
            <a:endParaRPr lang="en-US" sz="900" dirty="0"/>
          </a:p>
        </p:txBody>
      </p:sp>
      <p:sp>
        <p:nvSpPr>
          <p:cNvPr id="8" name="Text 5"/>
          <p:cNvSpPr/>
          <p:nvPr/>
        </p:nvSpPr>
        <p:spPr>
          <a:xfrm>
            <a:off x="461963" y="3681413"/>
            <a:ext cx="4267200" cy="228600"/>
          </a:xfrm>
          <a:prstGeom prst="rect">
            <a:avLst/>
          </a:prstGeom>
          <a:noFill/>
          <a:ln/>
        </p:spPr>
        <p:txBody>
          <a:bodyPr wrap="square" rtlCol="0" anchor="ctr"/>
          <a:lstStyle/>
          <a:p>
            <a:pPr algn="l" indent="0" marL="0">
              <a:lnSpc>
                <a:spcPts val="1782"/>
              </a:lnSpc>
              <a:buNone/>
            </a:pPr>
            <a:r>
              <a:rPr lang="en-US" sz="1350" b="1" spc="-27" kern="0" dirty="0">
                <a:solidFill>
                  <a:srgbClr val="000000">
                    <a:alpha val="99000"/>
                  </a:srgbClr>
                </a:solidFill>
                <a:latin typeface="Inter" pitchFamily="34" charset="0"/>
                <a:ea typeface="Inter" pitchFamily="34" charset="-122"/>
                <a:cs typeface="Inter" pitchFamily="34" charset="-120"/>
              </a:rPr>
              <a:t>건강검진으로 판단 가능한 질병</a:t>
            </a:r>
            <a:endParaRPr lang="en-US" sz="1350" dirty="0"/>
          </a:p>
        </p:txBody>
      </p:sp>
      <p:sp>
        <p:nvSpPr>
          <p:cNvPr id="9" name="Text 6"/>
          <p:cNvSpPr/>
          <p:nvPr/>
        </p:nvSpPr>
        <p:spPr>
          <a:xfrm>
            <a:off x="461963" y="3986213"/>
            <a:ext cx="4267200" cy="152400"/>
          </a:xfrm>
          <a:prstGeom prst="rect">
            <a:avLst/>
          </a:prstGeom>
          <a:noFill/>
          <a:ln/>
        </p:spPr>
        <p:txBody>
          <a:bodyPr wrap="square" rtlCol="0" anchor="ctr"/>
          <a:lstStyle/>
          <a:p>
            <a:pPr algn="l" indent="0" marL="0">
              <a:lnSpc>
                <a:spcPts val="1206"/>
              </a:lnSpc>
              <a:buNone/>
            </a:pPr>
            <a:r>
              <a:rPr lang="en-US" sz="900" spc="-5" kern="0" dirty="0">
                <a:solidFill>
                  <a:srgbClr val="000000">
                    <a:alpha val="99000"/>
                  </a:srgbClr>
                </a:solidFill>
                <a:latin typeface="Inter" pitchFamily="34" charset="0"/>
                <a:ea typeface="Inter" pitchFamily="34" charset="-122"/>
                <a:cs typeface="Inter" pitchFamily="34" charset="-120"/>
              </a:rPr>
              <a:t>출처: 질병관리청 국가건강정보포털</a:t>
            </a:r>
            <a:endParaRPr lang="en-US" sz="9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2262188" y="2133600"/>
            <a:ext cx="6729413" cy="547688"/>
          </a:xfrm>
          <a:prstGeom prst="rect">
            <a:avLst/>
          </a:prstGeom>
          <a:noFill/>
          <a:ln/>
        </p:spPr>
        <p:txBody>
          <a:bodyPr wrap="square" rtlCol="0" anchor="ctr"/>
          <a:lstStyle/>
          <a:p>
            <a:pPr algn="l" indent="0" marL="0">
              <a:lnSpc>
                <a:spcPts val="4320"/>
              </a:lnSpc>
              <a:buNone/>
            </a:pPr>
            <a:r>
              <a:rPr lang="en-US" sz="3600" b="1" spc="-72" kern="0" dirty="0">
                <a:solidFill>
                  <a:srgbClr val="000000">
                    <a:alpha val="99000"/>
                  </a:srgbClr>
                </a:solidFill>
                <a:latin typeface="Inter" pitchFamily="34" charset="0"/>
                <a:ea typeface="Inter" pitchFamily="34" charset="-122"/>
                <a:cs typeface="Inter" pitchFamily="34" charset="-120"/>
              </a:rPr>
              <a:t>프로젝트 팀 구성 및 역할</a:t>
            </a:r>
            <a:endParaRPr lang="en-US" sz="36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solidFill>
          <a:srgbClr val="FFFFFF"/>
        </a:solidFill>
      </p:bgPr>
    </p:bg>
    <p:spTree>
      <p:nvGrpSpPr>
        <p:cNvPr id="1" name=""/>
        <p:cNvGrpSpPr/>
        <p:nvPr/>
      </p:nvGrpSpPr>
      <p:grpSpPr>
        <a:xfrm>
          <a:off x="0" y="0"/>
          <a:ext cx="0" cy="0"/>
          <a:chOff x="0" y="0"/>
          <a:chExt cx="0" cy="0"/>
        </a:xfrm>
      </p:grpSpPr>
      <p:sp>
        <p:nvSpPr>
          <p:cNvPr id="3" name="Shape 0"/>
          <p:cNvSpPr/>
          <p:nvPr/>
        </p:nvSpPr>
        <p:spPr>
          <a:xfrm>
            <a:off x="609600" y="1719263"/>
            <a:ext cx="1484947" cy="3581400"/>
          </a:xfrm>
          <a:prstGeom prst="rect">
            <a:avLst/>
          </a:prstGeom>
          <a:noFill/>
          <a:ln/>
        </p:spPr>
      </p:sp>
      <p:sp>
        <p:nvSpPr>
          <p:cNvPr id="4" name="Shape 1"/>
          <p:cNvSpPr/>
          <p:nvPr/>
        </p:nvSpPr>
        <p:spPr>
          <a:xfrm>
            <a:off x="2309813" y="1757363"/>
            <a:ext cx="1057275" cy="3581400"/>
          </a:xfrm>
          <a:prstGeom prst="rect">
            <a:avLst/>
          </a:prstGeom>
          <a:noFill/>
          <a:ln/>
        </p:spPr>
      </p:sp>
      <p:sp>
        <p:nvSpPr>
          <p:cNvPr id="5" name="Shape 2"/>
          <p:cNvSpPr/>
          <p:nvPr/>
        </p:nvSpPr>
        <p:spPr>
          <a:xfrm>
            <a:off x="3686175" y="1757363"/>
            <a:ext cx="1484947" cy="3581400"/>
          </a:xfrm>
          <a:prstGeom prst="rect">
            <a:avLst/>
          </a:prstGeom>
          <a:noFill/>
          <a:ln/>
        </p:spPr>
      </p:sp>
      <p:sp>
        <p:nvSpPr>
          <p:cNvPr id="6" name="Shape 3"/>
          <p:cNvSpPr/>
          <p:nvPr/>
        </p:nvSpPr>
        <p:spPr>
          <a:xfrm>
            <a:off x="5491163" y="1719263"/>
            <a:ext cx="1095375" cy="3581400"/>
          </a:xfrm>
          <a:prstGeom prst="rect">
            <a:avLst/>
          </a:prstGeom>
          <a:noFill/>
          <a:ln/>
        </p:spPr>
      </p:sp>
      <p:sp>
        <p:nvSpPr>
          <p:cNvPr id="7" name="Shape 4"/>
          <p:cNvSpPr/>
          <p:nvPr/>
        </p:nvSpPr>
        <p:spPr>
          <a:xfrm>
            <a:off x="7143750" y="1757363"/>
            <a:ext cx="1057275" cy="3424238"/>
          </a:xfrm>
          <a:prstGeom prst="rect">
            <a:avLst/>
          </a:prstGeom>
          <a:noFill/>
          <a:ln/>
        </p:spPr>
      </p:sp>
      <p:pic>
        <p:nvPicPr>
          <p:cNvPr id="8" name="Image 0" descr="preencoded.png">    </p:cNvPr>
          <p:cNvPicPr>
            <a:picLocks noChangeAspect="1"/>
          </p:cNvPicPr>
          <p:nvPr/>
        </p:nvPicPr>
        <p:blipFill>
          <a:blip r:embed="rId1"/>
          <a:stretch>
            <a:fillRect/>
          </a:stretch>
        </p:blipFill>
        <p:spPr>
          <a:xfrm>
            <a:off x="7143750" y="1757363"/>
            <a:ext cx="1057275" cy="1057275"/>
          </a:xfrm>
          <a:prstGeom prst="rect">
            <a:avLst/>
          </a:prstGeom>
        </p:spPr>
      </p:pic>
      <p:pic>
        <p:nvPicPr>
          <p:cNvPr id="9" name="Image 1" descr="preencoded.png">    </p:cNvPr>
          <p:cNvPicPr>
            <a:picLocks noChangeAspect="1"/>
          </p:cNvPicPr>
          <p:nvPr/>
        </p:nvPicPr>
        <p:blipFill>
          <a:blip r:embed="rId2"/>
          <a:stretch>
            <a:fillRect/>
          </a:stretch>
        </p:blipFill>
        <p:spPr>
          <a:xfrm>
            <a:off x="5491163" y="1719263"/>
            <a:ext cx="1095375" cy="1095375"/>
          </a:xfrm>
          <a:prstGeom prst="rect">
            <a:avLst/>
          </a:prstGeom>
        </p:spPr>
      </p:pic>
      <p:pic>
        <p:nvPicPr>
          <p:cNvPr id="10" name="Image 2" descr="preencoded.png">    </p:cNvPr>
          <p:cNvPicPr>
            <a:picLocks noChangeAspect="1"/>
          </p:cNvPicPr>
          <p:nvPr/>
        </p:nvPicPr>
        <p:blipFill>
          <a:blip r:embed="rId3"/>
          <a:stretch>
            <a:fillRect/>
          </a:stretch>
        </p:blipFill>
        <p:spPr>
          <a:xfrm>
            <a:off x="3890488" y="1757363"/>
            <a:ext cx="1076325" cy="1076325"/>
          </a:xfrm>
          <a:prstGeom prst="rect">
            <a:avLst/>
          </a:prstGeom>
        </p:spPr>
      </p:pic>
      <p:pic>
        <p:nvPicPr>
          <p:cNvPr id="11" name="Image 3" descr="preencoded.png">    </p:cNvPr>
          <p:cNvPicPr>
            <a:picLocks noChangeAspect="1"/>
          </p:cNvPicPr>
          <p:nvPr/>
        </p:nvPicPr>
        <p:blipFill>
          <a:blip r:embed="rId4"/>
          <a:stretch>
            <a:fillRect/>
          </a:stretch>
        </p:blipFill>
        <p:spPr>
          <a:xfrm>
            <a:off x="2309813" y="1757363"/>
            <a:ext cx="1057275" cy="1057275"/>
          </a:xfrm>
          <a:prstGeom prst="rect">
            <a:avLst/>
          </a:prstGeom>
        </p:spPr>
      </p:pic>
      <p:pic>
        <p:nvPicPr>
          <p:cNvPr id="12" name="Image 4" descr="preencoded.png">    </p:cNvPr>
          <p:cNvPicPr>
            <a:picLocks noChangeAspect="1"/>
          </p:cNvPicPr>
          <p:nvPr/>
        </p:nvPicPr>
        <p:blipFill>
          <a:blip r:embed="rId5"/>
          <a:stretch>
            <a:fillRect/>
          </a:stretch>
        </p:blipFill>
        <p:spPr>
          <a:xfrm>
            <a:off x="818676" y="1719263"/>
            <a:ext cx="1066800" cy="1066800"/>
          </a:xfrm>
          <a:prstGeom prst="rect">
            <a:avLst/>
          </a:prstGeom>
        </p:spPr>
      </p:pic>
      <p:sp>
        <p:nvSpPr>
          <p:cNvPr id="13" name="Text 5"/>
          <p:cNvSpPr/>
          <p:nvPr/>
        </p:nvSpPr>
        <p:spPr>
          <a:xfrm>
            <a:off x="990600" y="609600"/>
            <a:ext cx="8001000" cy="547688"/>
          </a:xfrm>
          <a:prstGeom prst="rect">
            <a:avLst/>
          </a:prstGeom>
          <a:noFill/>
          <a:ln/>
        </p:spPr>
        <p:txBody>
          <a:bodyPr wrap="square" rtlCol="0" anchor="ctr"/>
          <a:lstStyle/>
          <a:p>
            <a:pPr algn="ctr" indent="0" marL="0">
              <a:lnSpc>
                <a:spcPts val="4320"/>
              </a:lnSpc>
              <a:buNone/>
            </a:pPr>
            <a:r>
              <a:rPr lang="en-US" sz="3600" b="1" spc="-72" kern="0" dirty="0">
                <a:solidFill>
                  <a:srgbClr val="000000">
                    <a:alpha val="99000"/>
                  </a:srgbClr>
                </a:solidFill>
                <a:latin typeface="Inter" pitchFamily="34" charset="0"/>
                <a:ea typeface="Inter" pitchFamily="34" charset="-122"/>
                <a:cs typeface="Inter" pitchFamily="34" charset="-120"/>
              </a:rPr>
              <a:t>투민정음 팀원</a:t>
            </a:r>
            <a:endParaRPr lang="en-US" sz="3600" dirty="0"/>
          </a:p>
        </p:txBody>
      </p:sp>
      <p:sp>
        <p:nvSpPr>
          <p:cNvPr id="14" name="Text 6"/>
          <p:cNvSpPr/>
          <p:nvPr/>
        </p:nvSpPr>
        <p:spPr>
          <a:xfrm>
            <a:off x="7143750" y="2890838"/>
            <a:ext cx="1514475" cy="152400"/>
          </a:xfrm>
          <a:prstGeom prst="rect">
            <a:avLst/>
          </a:prstGeom>
          <a:noFill/>
          <a:ln/>
        </p:spPr>
        <p:txBody>
          <a:bodyPr wrap="square" rtlCol="0" anchor="ctr"/>
          <a:lstStyle/>
          <a:p>
            <a:pPr algn="ctr" indent="0" marL="0">
              <a:lnSpc>
                <a:spcPts val="1206"/>
              </a:lnSpc>
              <a:buNone/>
            </a:pPr>
            <a:r>
              <a:rPr lang="en-US" sz="900" spc="-5" kern="0" dirty="0">
                <a:solidFill>
                  <a:srgbClr val="000000">
                    <a:alpha val="99000"/>
                  </a:srgbClr>
                </a:solidFill>
                <a:latin typeface="Inter" pitchFamily="34" charset="0"/>
                <a:ea typeface="Inter" pitchFamily="34" charset="-122"/>
                <a:cs typeface="Inter" pitchFamily="34" charset="-120"/>
              </a:rPr>
              <a:t>한민정</a:t>
            </a:r>
            <a:endParaRPr lang="en-US" sz="900" dirty="0"/>
          </a:p>
        </p:txBody>
      </p:sp>
      <p:sp>
        <p:nvSpPr>
          <p:cNvPr id="15" name="Text 7"/>
          <p:cNvSpPr/>
          <p:nvPr/>
        </p:nvSpPr>
        <p:spPr>
          <a:xfrm>
            <a:off x="7143750" y="3119438"/>
            <a:ext cx="1514475" cy="152400"/>
          </a:xfrm>
          <a:prstGeom prst="rect">
            <a:avLst/>
          </a:prstGeom>
          <a:noFill/>
          <a:ln/>
        </p:spPr>
        <p:txBody>
          <a:bodyPr wrap="square" rtlCol="0" anchor="ctr"/>
          <a:lstStyle/>
          <a:p>
            <a:pPr algn="ctr" indent="0" marL="0">
              <a:lnSpc>
                <a:spcPts val="1206"/>
              </a:lnSpc>
              <a:buNone/>
            </a:pPr>
            <a:r>
              <a:rPr lang="en-US" sz="900" spc="-5" kern="0" dirty="0">
                <a:solidFill>
                  <a:srgbClr val="000000">
                    <a:alpha val="99000"/>
                  </a:srgbClr>
                </a:solidFill>
                <a:latin typeface="Inter" pitchFamily="34" charset="0"/>
                <a:ea typeface="Inter" pitchFamily="34" charset="-122"/>
                <a:cs typeface="Inter" pitchFamily="34" charset="-120"/>
              </a:rPr>
              <a:t>서비스 개발 및 구축</a:t>
            </a:r>
            <a:endParaRPr lang="en-US" sz="900" dirty="0"/>
          </a:p>
        </p:txBody>
      </p:sp>
      <p:sp>
        <p:nvSpPr>
          <p:cNvPr id="16" name="Text 8"/>
          <p:cNvSpPr/>
          <p:nvPr/>
        </p:nvSpPr>
        <p:spPr>
          <a:xfrm>
            <a:off x="5491163" y="2890838"/>
            <a:ext cx="1552575" cy="152400"/>
          </a:xfrm>
          <a:prstGeom prst="rect">
            <a:avLst/>
          </a:prstGeom>
          <a:noFill/>
          <a:ln/>
        </p:spPr>
        <p:txBody>
          <a:bodyPr wrap="square" rtlCol="0" anchor="ctr"/>
          <a:lstStyle/>
          <a:p>
            <a:pPr algn="ctr" indent="0" marL="0">
              <a:lnSpc>
                <a:spcPts val="1206"/>
              </a:lnSpc>
              <a:buNone/>
            </a:pPr>
            <a:r>
              <a:rPr lang="en-US" sz="900" spc="-5" kern="0" dirty="0">
                <a:solidFill>
                  <a:srgbClr val="000000">
                    <a:alpha val="99000"/>
                  </a:srgbClr>
                </a:solidFill>
                <a:latin typeface="Inter" pitchFamily="34" charset="0"/>
                <a:ea typeface="Inter" pitchFamily="34" charset="-122"/>
                <a:cs typeface="Inter" pitchFamily="34" charset="-120"/>
              </a:rPr>
              <a:t>전은진</a:t>
            </a:r>
            <a:endParaRPr lang="en-US" sz="900" dirty="0"/>
          </a:p>
        </p:txBody>
      </p:sp>
      <p:sp>
        <p:nvSpPr>
          <p:cNvPr id="17" name="Text 9"/>
          <p:cNvSpPr/>
          <p:nvPr/>
        </p:nvSpPr>
        <p:spPr>
          <a:xfrm>
            <a:off x="5491163" y="3119438"/>
            <a:ext cx="1552575" cy="304800"/>
          </a:xfrm>
          <a:prstGeom prst="rect">
            <a:avLst/>
          </a:prstGeom>
          <a:noFill/>
          <a:ln/>
        </p:spPr>
        <p:txBody>
          <a:bodyPr wrap="square" rtlCol="0" anchor="ctr"/>
          <a:lstStyle/>
          <a:p>
            <a:pPr algn="ctr" indent="0" marL="0">
              <a:lnSpc>
                <a:spcPts val="1206"/>
              </a:lnSpc>
              <a:buNone/>
            </a:pPr>
            <a:r>
              <a:rPr lang="en-US" sz="900" spc="-5" kern="0" dirty="0">
                <a:solidFill>
                  <a:srgbClr val="000000">
                    <a:alpha val="99000"/>
                  </a:srgbClr>
                </a:solidFill>
                <a:latin typeface="Inter" pitchFamily="34" charset="0"/>
                <a:ea typeface="Inter" pitchFamily="34" charset="-122"/>
                <a:cs typeface="Inter" pitchFamily="34" charset="-120"/>
              </a:rPr>
              <a:t>데이터 전처리</a:t>
            </a:r>
            <a:endParaRPr lang="en-US" sz="900" dirty="0"/>
          </a:p>
          <a:p>
            <a:pPr algn="ctr" indent="0" marL="0">
              <a:lnSpc>
                <a:spcPts val="1206"/>
              </a:lnSpc>
              <a:buNone/>
            </a:pPr>
            <a:r>
              <a:rPr lang="en-US" sz="900" spc="-5" kern="0" dirty="0">
                <a:solidFill>
                  <a:srgbClr val="000000">
                    <a:alpha val="99000"/>
                  </a:srgbClr>
                </a:solidFill>
                <a:latin typeface="Inter" pitchFamily="34" charset="0"/>
                <a:ea typeface="Inter" pitchFamily="34" charset="-122"/>
                <a:cs typeface="Inter" pitchFamily="34" charset="-120"/>
              </a:rPr>
              <a:t>군집분석</a:t>
            </a:r>
            <a:endParaRPr lang="en-US" sz="900" dirty="0"/>
          </a:p>
        </p:txBody>
      </p:sp>
      <p:sp>
        <p:nvSpPr>
          <p:cNvPr id="18" name="Text 10"/>
          <p:cNvSpPr/>
          <p:nvPr/>
        </p:nvSpPr>
        <p:spPr>
          <a:xfrm>
            <a:off x="3686175" y="2909888"/>
            <a:ext cx="1942147" cy="152400"/>
          </a:xfrm>
          <a:prstGeom prst="rect">
            <a:avLst/>
          </a:prstGeom>
          <a:noFill/>
          <a:ln/>
        </p:spPr>
        <p:txBody>
          <a:bodyPr wrap="square" rtlCol="0" anchor="ctr"/>
          <a:lstStyle/>
          <a:p>
            <a:pPr algn="ctr" indent="0" marL="0">
              <a:lnSpc>
                <a:spcPts val="1206"/>
              </a:lnSpc>
              <a:buNone/>
            </a:pPr>
            <a:r>
              <a:rPr lang="en-US" sz="900" spc="-5" kern="0" dirty="0">
                <a:solidFill>
                  <a:srgbClr val="000000">
                    <a:alpha val="99000"/>
                  </a:srgbClr>
                </a:solidFill>
                <a:latin typeface="Inter" pitchFamily="34" charset="0"/>
                <a:ea typeface="Inter" pitchFamily="34" charset="-122"/>
                <a:cs typeface="Inter" pitchFamily="34" charset="-120"/>
              </a:rPr>
              <a:t>박승욱</a:t>
            </a:r>
            <a:endParaRPr lang="en-US" sz="900" dirty="0"/>
          </a:p>
        </p:txBody>
      </p:sp>
      <p:sp>
        <p:nvSpPr>
          <p:cNvPr id="19" name="Text 11"/>
          <p:cNvSpPr/>
          <p:nvPr/>
        </p:nvSpPr>
        <p:spPr>
          <a:xfrm>
            <a:off x="3686175" y="3138488"/>
            <a:ext cx="1942147" cy="304800"/>
          </a:xfrm>
          <a:prstGeom prst="rect">
            <a:avLst/>
          </a:prstGeom>
          <a:noFill/>
          <a:ln/>
        </p:spPr>
        <p:txBody>
          <a:bodyPr wrap="square" rtlCol="0" anchor="ctr"/>
          <a:lstStyle/>
          <a:p>
            <a:pPr algn="ctr" indent="0" marL="0">
              <a:lnSpc>
                <a:spcPts val="1206"/>
              </a:lnSpc>
              <a:buNone/>
            </a:pPr>
            <a:r>
              <a:rPr lang="en-US" sz="900" spc="-5" kern="0" dirty="0">
                <a:solidFill>
                  <a:srgbClr val="000000">
                    <a:alpha val="99000"/>
                  </a:srgbClr>
                </a:solidFill>
                <a:latin typeface="Inter" pitchFamily="34" charset="0"/>
                <a:ea typeface="Inter" pitchFamily="34" charset="-122"/>
                <a:cs typeface="Inter" pitchFamily="34" charset="-120"/>
              </a:rPr>
              <a:t>EDA </a:t>
            </a:r>
            <a:endParaRPr lang="en-US" sz="900" dirty="0"/>
          </a:p>
          <a:p>
            <a:pPr algn="ctr" indent="0" marL="0">
              <a:lnSpc>
                <a:spcPts val="1206"/>
              </a:lnSpc>
              <a:buNone/>
            </a:pPr>
            <a:r>
              <a:rPr lang="en-US" sz="900" spc="-5" kern="0" dirty="0">
                <a:solidFill>
                  <a:srgbClr val="000000">
                    <a:alpha val="99000"/>
                  </a:srgbClr>
                </a:solidFill>
                <a:latin typeface="Inter" pitchFamily="34" charset="0"/>
                <a:ea typeface="Inter" pitchFamily="34" charset="-122"/>
                <a:cs typeface="Inter" pitchFamily="34" charset="-120"/>
              </a:rPr>
              <a:t>분류 모델</a:t>
            </a:r>
            <a:endParaRPr lang="en-US" sz="900" dirty="0"/>
          </a:p>
        </p:txBody>
      </p:sp>
      <p:sp>
        <p:nvSpPr>
          <p:cNvPr id="20" name="Text 12"/>
          <p:cNvSpPr/>
          <p:nvPr/>
        </p:nvSpPr>
        <p:spPr>
          <a:xfrm>
            <a:off x="2309813" y="2890838"/>
            <a:ext cx="1514475" cy="152400"/>
          </a:xfrm>
          <a:prstGeom prst="rect">
            <a:avLst/>
          </a:prstGeom>
          <a:noFill/>
          <a:ln/>
        </p:spPr>
        <p:txBody>
          <a:bodyPr wrap="square" rtlCol="0" anchor="ctr"/>
          <a:lstStyle/>
          <a:p>
            <a:pPr algn="ctr" indent="0" marL="0">
              <a:lnSpc>
                <a:spcPts val="1206"/>
              </a:lnSpc>
              <a:buNone/>
            </a:pPr>
            <a:r>
              <a:rPr lang="en-US" sz="900" spc="-5" kern="0" dirty="0">
                <a:solidFill>
                  <a:srgbClr val="000000">
                    <a:alpha val="99000"/>
                  </a:srgbClr>
                </a:solidFill>
                <a:latin typeface="Inter" pitchFamily="34" charset="0"/>
                <a:ea typeface="Inter" pitchFamily="34" charset="-122"/>
                <a:cs typeface="Inter" pitchFamily="34" charset="-120"/>
              </a:rPr>
              <a:t>박민정</a:t>
            </a:r>
            <a:endParaRPr lang="en-US" sz="900" dirty="0"/>
          </a:p>
        </p:txBody>
      </p:sp>
      <p:sp>
        <p:nvSpPr>
          <p:cNvPr id="21" name="Text 13"/>
          <p:cNvSpPr/>
          <p:nvPr/>
        </p:nvSpPr>
        <p:spPr>
          <a:xfrm>
            <a:off x="2309813" y="3119438"/>
            <a:ext cx="1514475" cy="304800"/>
          </a:xfrm>
          <a:prstGeom prst="rect">
            <a:avLst/>
          </a:prstGeom>
          <a:noFill/>
          <a:ln/>
        </p:spPr>
        <p:txBody>
          <a:bodyPr wrap="square" rtlCol="0" anchor="ctr"/>
          <a:lstStyle/>
          <a:p>
            <a:pPr algn="ctr" indent="0" marL="0">
              <a:lnSpc>
                <a:spcPts val="1206"/>
              </a:lnSpc>
              <a:buNone/>
            </a:pPr>
            <a:r>
              <a:rPr lang="en-US" sz="900" spc="-5" kern="0" dirty="0">
                <a:solidFill>
                  <a:srgbClr val="000000">
                    <a:alpha val="99000"/>
                  </a:srgbClr>
                </a:solidFill>
                <a:latin typeface="Inter" pitchFamily="34" charset="0"/>
                <a:ea typeface="Inter" pitchFamily="34" charset="-122"/>
                <a:cs typeface="Inter" pitchFamily="34" charset="-120"/>
              </a:rPr>
              <a:t>EDA</a:t>
            </a:r>
            <a:endParaRPr lang="en-US" sz="900" dirty="0"/>
          </a:p>
          <a:p>
            <a:pPr algn="ctr" indent="0" marL="0">
              <a:lnSpc>
                <a:spcPts val="1206"/>
              </a:lnSpc>
              <a:buNone/>
            </a:pPr>
            <a:r>
              <a:rPr lang="en-US" sz="900" spc="-5" kern="0" dirty="0">
                <a:solidFill>
                  <a:srgbClr val="000000">
                    <a:alpha val="99000"/>
                  </a:srgbClr>
                </a:solidFill>
                <a:latin typeface="Inter" pitchFamily="34" charset="0"/>
                <a:ea typeface="Inter" pitchFamily="34" charset="-122"/>
                <a:cs typeface="Inter" pitchFamily="34" charset="-120"/>
              </a:rPr>
              <a:t>분류 모델</a:t>
            </a:r>
            <a:endParaRPr lang="en-US" sz="900" dirty="0"/>
          </a:p>
        </p:txBody>
      </p:sp>
      <p:sp>
        <p:nvSpPr>
          <p:cNvPr id="22" name="Text 14"/>
          <p:cNvSpPr/>
          <p:nvPr/>
        </p:nvSpPr>
        <p:spPr>
          <a:xfrm>
            <a:off x="609600" y="2862263"/>
            <a:ext cx="1942147" cy="152400"/>
          </a:xfrm>
          <a:prstGeom prst="rect">
            <a:avLst/>
          </a:prstGeom>
          <a:noFill/>
          <a:ln/>
        </p:spPr>
        <p:txBody>
          <a:bodyPr wrap="square" rtlCol="0" anchor="ctr"/>
          <a:lstStyle/>
          <a:p>
            <a:pPr algn="ctr" indent="0" marL="0">
              <a:lnSpc>
                <a:spcPts val="1206"/>
              </a:lnSpc>
              <a:buNone/>
            </a:pPr>
            <a:r>
              <a:rPr lang="en-US" sz="900" spc="-5" kern="0" dirty="0">
                <a:solidFill>
                  <a:srgbClr val="000000">
                    <a:alpha val="99000"/>
                  </a:srgbClr>
                </a:solidFill>
                <a:latin typeface="Inter" pitchFamily="34" charset="0"/>
                <a:ea typeface="Inter" pitchFamily="34" charset="-122"/>
                <a:cs typeface="Inter" pitchFamily="34" charset="-120"/>
              </a:rPr>
              <a:t>이나경</a:t>
            </a:r>
            <a:endParaRPr lang="en-US" sz="900" dirty="0"/>
          </a:p>
        </p:txBody>
      </p:sp>
      <p:sp>
        <p:nvSpPr>
          <p:cNvPr id="23" name="Text 15"/>
          <p:cNvSpPr/>
          <p:nvPr/>
        </p:nvSpPr>
        <p:spPr>
          <a:xfrm>
            <a:off x="609600" y="3090863"/>
            <a:ext cx="1942147" cy="304800"/>
          </a:xfrm>
          <a:prstGeom prst="rect">
            <a:avLst/>
          </a:prstGeom>
          <a:noFill/>
          <a:ln/>
        </p:spPr>
        <p:txBody>
          <a:bodyPr wrap="square" rtlCol="0" anchor="ctr"/>
          <a:lstStyle/>
          <a:p>
            <a:pPr algn="ctr" indent="0" marL="0">
              <a:lnSpc>
                <a:spcPts val="1206"/>
              </a:lnSpc>
              <a:buNone/>
            </a:pPr>
            <a:r>
              <a:rPr lang="en-US" sz="900" spc="-5" kern="0" dirty="0">
                <a:solidFill>
                  <a:srgbClr val="000000">
                    <a:alpha val="99000"/>
                  </a:srgbClr>
                </a:solidFill>
                <a:latin typeface="Inter" pitchFamily="34" charset="0"/>
                <a:ea typeface="Inter" pitchFamily="34" charset="-122"/>
                <a:cs typeface="Inter" pitchFamily="34" charset="-120"/>
              </a:rPr>
              <a:t>EDA</a:t>
            </a:r>
            <a:endParaRPr lang="en-US" sz="900" dirty="0"/>
          </a:p>
          <a:p>
            <a:pPr algn="ctr" indent="0" marL="0">
              <a:lnSpc>
                <a:spcPts val="1206"/>
              </a:lnSpc>
              <a:buNone/>
            </a:pPr>
            <a:r>
              <a:rPr lang="en-US" sz="900" spc="-5" kern="0" dirty="0">
                <a:solidFill>
                  <a:srgbClr val="000000">
                    <a:alpha val="99000"/>
                  </a:srgbClr>
                </a:solidFill>
                <a:latin typeface="Inter" pitchFamily="34" charset="0"/>
                <a:ea typeface="Inter" pitchFamily="34" charset="-122"/>
                <a:cs typeface="Inter" pitchFamily="34" charset="-120"/>
              </a:rPr>
              <a:t>분류 모델</a:t>
            </a:r>
            <a:endParaRPr lang="en-US" sz="9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2038350" y="2214563"/>
            <a:ext cx="7091363" cy="547688"/>
          </a:xfrm>
          <a:prstGeom prst="rect">
            <a:avLst/>
          </a:prstGeom>
          <a:noFill/>
          <a:ln/>
        </p:spPr>
        <p:txBody>
          <a:bodyPr wrap="square" rtlCol="0" anchor="ctr"/>
          <a:lstStyle/>
          <a:p>
            <a:pPr algn="l" indent="0" marL="0">
              <a:lnSpc>
                <a:spcPts val="4320"/>
              </a:lnSpc>
              <a:buNone/>
            </a:pPr>
            <a:r>
              <a:rPr lang="en-US" sz="3600" b="1" spc="-72" kern="0" dirty="0">
                <a:solidFill>
                  <a:srgbClr val="000000">
                    <a:alpha val="99000"/>
                  </a:srgbClr>
                </a:solidFill>
                <a:latin typeface="Inter" pitchFamily="34" charset="0"/>
                <a:ea typeface="Inter" pitchFamily="34" charset="-122"/>
                <a:cs typeface="Inter" pitchFamily="34" charset="-120"/>
              </a:rPr>
              <a:t>프로젝트 수행 절차 및 방법</a:t>
            </a:r>
            <a:endParaRPr lang="en-US" sz="36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solidFill>
          <a:srgbClr val="FFFFFF"/>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128588" y="1881187"/>
            <a:ext cx="4614863" cy="1023938"/>
          </a:xfrm>
          <a:prstGeom prst="rect">
            <a:avLst/>
          </a:prstGeom>
        </p:spPr>
      </p:pic>
      <p:pic>
        <p:nvPicPr>
          <p:cNvPr id="3" name="Image 1" descr="preencoded.png">    </p:cNvPr>
          <p:cNvPicPr>
            <a:picLocks noChangeAspect="1"/>
          </p:cNvPicPr>
          <p:nvPr/>
        </p:nvPicPr>
        <p:blipFill>
          <a:blip r:embed="rId2"/>
          <a:stretch>
            <a:fillRect/>
          </a:stretch>
        </p:blipFill>
        <p:spPr>
          <a:xfrm>
            <a:off x="4525510" y="1881187"/>
            <a:ext cx="4618490" cy="1023938"/>
          </a:xfrm>
          <a:prstGeom prst="rect">
            <a:avLst/>
          </a:prstGeom>
        </p:spPr>
      </p:pic>
      <p:sp>
        <p:nvSpPr>
          <p:cNvPr id="4" name="Text 0"/>
          <p:cNvSpPr/>
          <p:nvPr/>
        </p:nvSpPr>
        <p:spPr>
          <a:xfrm>
            <a:off x="7762875" y="4991100"/>
            <a:ext cx="1838325" cy="152400"/>
          </a:xfrm>
          <a:prstGeom prst="rect">
            <a:avLst/>
          </a:prstGeom>
          <a:noFill/>
          <a:ln/>
        </p:spPr>
        <p:txBody>
          <a:bodyPr wrap="square" rtlCol="0" anchor="ctr"/>
          <a:lstStyle/>
          <a:p>
            <a:pPr algn="l" indent="0" marL="0">
              <a:lnSpc>
                <a:spcPts val="1206"/>
              </a:lnSpc>
              <a:buNone/>
            </a:pPr>
            <a:r>
              <a:rPr lang="en-US" sz="900" spc="-5" kern="0" dirty="0">
                <a:solidFill>
                  <a:srgbClr val="000000">
                    <a:alpha val="99000"/>
                  </a:srgbClr>
                </a:solidFill>
                <a:latin typeface="Inter" pitchFamily="34" charset="0"/>
                <a:ea typeface="Inter" pitchFamily="34" charset="-122"/>
                <a:cs typeface="Inter" pitchFamily="34" charset="-120"/>
              </a:rPr>
              <a:t>총 수행 기간: 4/15 ~ 4/25</a:t>
            </a:r>
            <a:endParaRPr lang="en-US" sz="900" dirty="0"/>
          </a:p>
        </p:txBody>
      </p:sp>
      <p:sp>
        <p:nvSpPr>
          <p:cNvPr id="5" name="Text 1"/>
          <p:cNvSpPr/>
          <p:nvPr/>
        </p:nvSpPr>
        <p:spPr>
          <a:xfrm>
            <a:off x="123825" y="171450"/>
            <a:ext cx="6172200" cy="342900"/>
          </a:xfrm>
          <a:prstGeom prst="rect">
            <a:avLst/>
          </a:prstGeom>
          <a:noFill/>
          <a:ln/>
        </p:spPr>
        <p:txBody>
          <a:bodyPr wrap="square" rtlCol="0" anchor="ctr"/>
          <a:lstStyle/>
          <a:p>
            <a:pPr algn="l" indent="0" marL="0">
              <a:lnSpc>
                <a:spcPts val="2700"/>
              </a:lnSpc>
              <a:buNone/>
            </a:pPr>
            <a:r>
              <a:rPr lang="en-US" sz="2250" b="1" spc="-50" kern="0" dirty="0">
                <a:solidFill>
                  <a:srgbClr val="000000">
                    <a:alpha val="99000"/>
                  </a:srgbClr>
                </a:solidFill>
                <a:latin typeface="Inter" pitchFamily="34" charset="0"/>
                <a:ea typeface="Inter" pitchFamily="34" charset="-122"/>
                <a:cs typeface="Inter" pitchFamily="34" charset="-120"/>
              </a:rPr>
              <a:t>프로젝트 수행 절차 및 방법</a:t>
            </a:r>
            <a:endParaRPr lang="en-US" sz="2250" dirty="0"/>
          </a:p>
        </p:txBody>
      </p:sp>
      <p:sp>
        <p:nvSpPr>
          <p:cNvPr id="6" name="Text 2"/>
          <p:cNvSpPr/>
          <p:nvPr/>
        </p:nvSpPr>
        <p:spPr>
          <a:xfrm>
            <a:off x="128588" y="1628775"/>
            <a:ext cx="1781175" cy="228600"/>
          </a:xfrm>
          <a:prstGeom prst="rect">
            <a:avLst/>
          </a:prstGeom>
          <a:noFill/>
          <a:ln/>
        </p:spPr>
        <p:txBody>
          <a:bodyPr wrap="square" rtlCol="0" anchor="ctr"/>
          <a:lstStyle/>
          <a:p>
            <a:pPr algn="ctr" indent="0" marL="0">
              <a:lnSpc>
                <a:spcPts val="1782"/>
              </a:lnSpc>
              <a:buNone/>
            </a:pPr>
            <a:r>
              <a:rPr lang="en-US" sz="1350" b="1" spc="-27" kern="0" dirty="0">
                <a:solidFill>
                  <a:srgbClr val="000000">
                    <a:alpha val="99000"/>
                  </a:srgbClr>
                </a:solidFill>
                <a:latin typeface="Inter" pitchFamily="34" charset="0"/>
                <a:ea typeface="Inter" pitchFamily="34" charset="-122"/>
                <a:cs typeface="Inter" pitchFamily="34" charset="-120"/>
              </a:rPr>
              <a:t>사전기획</a:t>
            </a:r>
            <a:endParaRPr lang="en-US" sz="1350" dirty="0"/>
          </a:p>
        </p:txBody>
      </p:sp>
      <p:sp>
        <p:nvSpPr>
          <p:cNvPr id="7" name="Text 3"/>
          <p:cNvSpPr/>
          <p:nvPr/>
        </p:nvSpPr>
        <p:spPr>
          <a:xfrm>
            <a:off x="7486650" y="1628775"/>
            <a:ext cx="1781175" cy="228600"/>
          </a:xfrm>
          <a:prstGeom prst="rect">
            <a:avLst/>
          </a:prstGeom>
          <a:noFill/>
          <a:ln/>
        </p:spPr>
        <p:txBody>
          <a:bodyPr wrap="square" rtlCol="0" anchor="ctr"/>
          <a:lstStyle/>
          <a:p>
            <a:pPr algn="ctr" indent="0" marL="0">
              <a:lnSpc>
                <a:spcPts val="1782"/>
              </a:lnSpc>
              <a:buNone/>
            </a:pPr>
            <a:r>
              <a:rPr lang="en-US" sz="1350" b="1" spc="-27" kern="0" dirty="0">
                <a:solidFill>
                  <a:srgbClr val="000000">
                    <a:alpha val="99000"/>
                  </a:srgbClr>
                </a:solidFill>
                <a:latin typeface="Inter" pitchFamily="34" charset="0"/>
                <a:ea typeface="Inter" pitchFamily="34" charset="-122"/>
                <a:cs typeface="Inter" pitchFamily="34" charset="-120"/>
              </a:rPr>
              <a:t>발표</a:t>
            </a:r>
            <a:endParaRPr lang="en-US" sz="1350" dirty="0"/>
          </a:p>
        </p:txBody>
      </p:sp>
      <p:sp>
        <p:nvSpPr>
          <p:cNvPr id="8" name="Text 4"/>
          <p:cNvSpPr/>
          <p:nvPr/>
        </p:nvSpPr>
        <p:spPr>
          <a:xfrm>
            <a:off x="1600200" y="1628775"/>
            <a:ext cx="1781175" cy="228600"/>
          </a:xfrm>
          <a:prstGeom prst="rect">
            <a:avLst/>
          </a:prstGeom>
          <a:noFill/>
          <a:ln/>
        </p:spPr>
        <p:txBody>
          <a:bodyPr wrap="square" rtlCol="0" anchor="ctr"/>
          <a:lstStyle/>
          <a:p>
            <a:pPr algn="ctr" indent="0" marL="0">
              <a:lnSpc>
                <a:spcPts val="1782"/>
              </a:lnSpc>
              <a:buNone/>
            </a:pPr>
            <a:r>
              <a:rPr lang="en-US" sz="1350" b="1" spc="-27" kern="0" dirty="0">
                <a:solidFill>
                  <a:srgbClr val="000000">
                    <a:alpha val="99000"/>
                  </a:srgbClr>
                </a:solidFill>
                <a:latin typeface="Inter" pitchFamily="34" charset="0"/>
                <a:ea typeface="Inter" pitchFamily="34" charset="-122"/>
                <a:cs typeface="Inter" pitchFamily="34" charset="-120"/>
              </a:rPr>
              <a:t>데이터 수집</a:t>
            </a:r>
            <a:endParaRPr lang="en-US" sz="1350" dirty="0"/>
          </a:p>
        </p:txBody>
      </p:sp>
      <p:sp>
        <p:nvSpPr>
          <p:cNvPr id="9" name="Text 5"/>
          <p:cNvSpPr/>
          <p:nvPr/>
        </p:nvSpPr>
        <p:spPr>
          <a:xfrm>
            <a:off x="3071813" y="1628775"/>
            <a:ext cx="1781175" cy="228600"/>
          </a:xfrm>
          <a:prstGeom prst="rect">
            <a:avLst/>
          </a:prstGeom>
          <a:noFill/>
          <a:ln/>
        </p:spPr>
        <p:txBody>
          <a:bodyPr wrap="square" rtlCol="0" anchor="ctr"/>
          <a:lstStyle/>
          <a:p>
            <a:pPr algn="ctr" indent="0" marL="0">
              <a:lnSpc>
                <a:spcPts val="1782"/>
              </a:lnSpc>
              <a:buNone/>
            </a:pPr>
            <a:r>
              <a:rPr lang="en-US" sz="1350" b="1" spc="-27" kern="0" dirty="0">
                <a:solidFill>
                  <a:srgbClr val="000000">
                    <a:alpha val="99000"/>
                  </a:srgbClr>
                </a:solidFill>
                <a:latin typeface="Inter" pitchFamily="34" charset="0"/>
                <a:ea typeface="Inter" pitchFamily="34" charset="-122"/>
                <a:cs typeface="Inter" pitchFamily="34" charset="-120"/>
              </a:rPr>
              <a:t>데이터 전처리</a:t>
            </a:r>
            <a:endParaRPr lang="en-US" sz="1350" dirty="0"/>
          </a:p>
        </p:txBody>
      </p:sp>
      <p:sp>
        <p:nvSpPr>
          <p:cNvPr id="10" name="Text 6"/>
          <p:cNvSpPr/>
          <p:nvPr/>
        </p:nvSpPr>
        <p:spPr>
          <a:xfrm>
            <a:off x="4543425" y="1628775"/>
            <a:ext cx="1781175" cy="228600"/>
          </a:xfrm>
          <a:prstGeom prst="rect">
            <a:avLst/>
          </a:prstGeom>
          <a:noFill/>
          <a:ln/>
        </p:spPr>
        <p:txBody>
          <a:bodyPr wrap="square" rtlCol="0" anchor="ctr"/>
          <a:lstStyle/>
          <a:p>
            <a:pPr algn="ctr" indent="0" marL="0">
              <a:lnSpc>
                <a:spcPts val="1782"/>
              </a:lnSpc>
              <a:buNone/>
            </a:pPr>
            <a:r>
              <a:rPr lang="en-US" sz="1350" b="1" spc="-27" kern="0" dirty="0">
                <a:solidFill>
                  <a:srgbClr val="000000">
                    <a:alpha val="99000"/>
                  </a:srgbClr>
                </a:solidFill>
                <a:latin typeface="Inter" pitchFamily="34" charset="0"/>
                <a:ea typeface="Inter" pitchFamily="34" charset="-122"/>
                <a:cs typeface="Inter" pitchFamily="34" charset="-120"/>
              </a:rPr>
              <a:t>모델링</a:t>
            </a:r>
            <a:endParaRPr lang="en-US" sz="1350" dirty="0"/>
          </a:p>
        </p:txBody>
      </p:sp>
      <p:sp>
        <p:nvSpPr>
          <p:cNvPr id="11" name="Text 7"/>
          <p:cNvSpPr/>
          <p:nvPr/>
        </p:nvSpPr>
        <p:spPr>
          <a:xfrm>
            <a:off x="6015038" y="1628775"/>
            <a:ext cx="1781175" cy="228600"/>
          </a:xfrm>
          <a:prstGeom prst="rect">
            <a:avLst/>
          </a:prstGeom>
          <a:noFill/>
          <a:ln/>
        </p:spPr>
        <p:txBody>
          <a:bodyPr wrap="square" rtlCol="0" anchor="ctr"/>
          <a:lstStyle/>
          <a:p>
            <a:pPr algn="ctr" indent="0" marL="0">
              <a:lnSpc>
                <a:spcPts val="1782"/>
              </a:lnSpc>
              <a:buNone/>
            </a:pPr>
            <a:r>
              <a:rPr lang="en-US" sz="1350" b="1" spc="-27" kern="0" dirty="0">
                <a:solidFill>
                  <a:srgbClr val="000000">
                    <a:alpha val="99000"/>
                  </a:srgbClr>
                </a:solidFill>
                <a:latin typeface="Inter" pitchFamily="34" charset="0"/>
                <a:ea typeface="Inter" pitchFamily="34" charset="-122"/>
                <a:cs typeface="Inter" pitchFamily="34" charset="-120"/>
              </a:rPr>
              <a:t>서비스 구축</a:t>
            </a:r>
            <a:endParaRPr lang="en-US" sz="1350" dirty="0"/>
          </a:p>
        </p:txBody>
      </p:sp>
      <p:sp>
        <p:nvSpPr>
          <p:cNvPr id="12" name="Text 8"/>
          <p:cNvSpPr/>
          <p:nvPr/>
        </p:nvSpPr>
        <p:spPr>
          <a:xfrm>
            <a:off x="109538" y="2981325"/>
            <a:ext cx="1800225" cy="781050"/>
          </a:xfrm>
          <a:prstGeom prst="rect">
            <a:avLst/>
          </a:prstGeom>
          <a:noFill/>
          <a:ln/>
        </p:spPr>
        <p:txBody>
          <a:bodyPr wrap="square" rtlCol="0" anchor="ctr"/>
          <a:lstStyle/>
          <a:p>
            <a:pPr algn="ctr" indent="0" marL="0">
              <a:lnSpc>
                <a:spcPts val="1530"/>
              </a:lnSpc>
              <a:buNone/>
            </a:pPr>
            <a:r>
              <a:rPr lang="en-US" sz="1125" spc="-11" kern="0" dirty="0">
                <a:solidFill>
                  <a:srgbClr val="000000">
                    <a:alpha val="99000"/>
                  </a:srgbClr>
                </a:solidFill>
                <a:latin typeface="Inter" pitchFamily="34" charset="0"/>
                <a:ea typeface="Inter" pitchFamily="34" charset="-122"/>
                <a:cs typeface="Inter" pitchFamily="34" charset="-120"/>
              </a:rPr>
              <a:t>4/15 ~ 4/17</a:t>
            </a:r>
            <a:endParaRPr lang="en-US" sz="1125" dirty="0"/>
          </a:p>
          <a:p>
            <a:pPr algn="ctr" indent="0" marL="0">
              <a:lnSpc>
                <a:spcPts val="1530"/>
              </a:lnSpc>
              <a:buNone/>
            </a:pPr>
            <a:r>
              <a:rPr lang="en-US" sz="1125" spc="-11" kern="0" dirty="0">
                <a:solidFill>
                  <a:srgbClr val="000000">
                    <a:alpha val="99000"/>
                  </a:srgbClr>
                </a:solidFill>
                <a:latin typeface="Inter" pitchFamily="34" charset="0"/>
                <a:ea typeface="Inter" pitchFamily="34" charset="-122"/>
                <a:cs typeface="Inter" pitchFamily="34" charset="-120"/>
              </a:rPr>
              <a:t>프로젝트 기획서 작성</a:t>
            </a:r>
            <a:endParaRPr lang="en-US" sz="1125" dirty="0"/>
          </a:p>
          <a:p>
            <a:pPr algn="ctr" indent="0" marL="0">
              <a:lnSpc>
                <a:spcPts val="1530"/>
              </a:lnSpc>
              <a:buNone/>
            </a:pPr>
            <a:r>
              <a:rPr lang="en-US" sz="1125" spc="-11" kern="0" dirty="0">
                <a:solidFill>
                  <a:srgbClr val="000000">
                    <a:alpha val="99000"/>
                  </a:srgbClr>
                </a:solidFill>
                <a:latin typeface="Inter" pitchFamily="34" charset="0"/>
                <a:ea typeface="Inter" pitchFamily="34" charset="-122"/>
                <a:cs typeface="Inter" pitchFamily="34" charset="-120"/>
              </a:rPr>
              <a:t>제공된 데이터 파악</a:t>
            </a:r>
            <a:endParaRPr lang="en-US" sz="1125" dirty="0"/>
          </a:p>
        </p:txBody>
      </p:sp>
      <p:sp>
        <p:nvSpPr>
          <p:cNvPr id="13" name="Text 9"/>
          <p:cNvSpPr/>
          <p:nvPr/>
        </p:nvSpPr>
        <p:spPr>
          <a:xfrm>
            <a:off x="1600200" y="2981325"/>
            <a:ext cx="1800225" cy="781050"/>
          </a:xfrm>
          <a:prstGeom prst="rect">
            <a:avLst/>
          </a:prstGeom>
          <a:noFill/>
          <a:ln/>
        </p:spPr>
        <p:txBody>
          <a:bodyPr wrap="square" rtlCol="0" anchor="ctr"/>
          <a:lstStyle/>
          <a:p>
            <a:pPr algn="ctr" indent="0" marL="0">
              <a:lnSpc>
                <a:spcPts val="1530"/>
              </a:lnSpc>
              <a:buNone/>
            </a:pPr>
            <a:r>
              <a:rPr lang="en-US" sz="1125" spc="-11" kern="0" dirty="0">
                <a:solidFill>
                  <a:srgbClr val="000000">
                    <a:alpha val="99000"/>
                  </a:srgbClr>
                </a:solidFill>
                <a:latin typeface="Inter" pitchFamily="34" charset="0"/>
                <a:ea typeface="Inter" pitchFamily="34" charset="-122"/>
                <a:cs typeface="Inter" pitchFamily="34" charset="-120"/>
              </a:rPr>
              <a:t>4/17 ~ 4/18</a:t>
            </a:r>
            <a:endParaRPr lang="en-US" sz="1125" dirty="0"/>
          </a:p>
          <a:p>
            <a:pPr algn="ctr" indent="0" marL="0">
              <a:lnSpc>
                <a:spcPts val="1530"/>
              </a:lnSpc>
              <a:buNone/>
            </a:pPr>
            <a:r>
              <a:rPr lang="en-US" sz="1125" spc="-11" kern="0" dirty="0">
                <a:solidFill>
                  <a:srgbClr val="000000">
                    <a:alpha val="99000"/>
                  </a:srgbClr>
                </a:solidFill>
                <a:latin typeface="Inter" pitchFamily="34" charset="0"/>
                <a:ea typeface="Inter" pitchFamily="34" charset="-122"/>
                <a:cs typeface="Inter" pitchFamily="34" charset="-120"/>
              </a:rPr>
              <a:t>주제에 맞는</a:t>
            </a:r>
            <a:endParaRPr lang="en-US" sz="1125" dirty="0"/>
          </a:p>
          <a:p>
            <a:pPr algn="ctr" indent="0" marL="0">
              <a:lnSpc>
                <a:spcPts val="1530"/>
              </a:lnSpc>
              <a:buNone/>
            </a:pPr>
            <a:r>
              <a:rPr lang="en-US" sz="1125" spc="-11" kern="0" dirty="0">
                <a:solidFill>
                  <a:srgbClr val="000000">
                    <a:alpha val="99000"/>
                  </a:srgbClr>
                </a:solidFill>
                <a:latin typeface="Inter" pitchFamily="34" charset="0"/>
                <a:ea typeface="Inter" pitchFamily="34" charset="-122"/>
                <a:cs typeface="Inter" pitchFamily="34" charset="-120"/>
              </a:rPr>
              <a:t>데이터 수집</a:t>
            </a:r>
            <a:endParaRPr lang="en-US" sz="1125" dirty="0"/>
          </a:p>
        </p:txBody>
      </p:sp>
      <p:sp>
        <p:nvSpPr>
          <p:cNvPr id="14" name="Text 10"/>
          <p:cNvSpPr/>
          <p:nvPr/>
        </p:nvSpPr>
        <p:spPr>
          <a:xfrm>
            <a:off x="3024188" y="2981325"/>
            <a:ext cx="1800225" cy="585788"/>
          </a:xfrm>
          <a:prstGeom prst="rect">
            <a:avLst/>
          </a:prstGeom>
          <a:noFill/>
          <a:ln/>
        </p:spPr>
        <p:txBody>
          <a:bodyPr wrap="square" rtlCol="0" anchor="ctr"/>
          <a:lstStyle/>
          <a:p>
            <a:pPr algn="ctr" indent="0" marL="0">
              <a:lnSpc>
                <a:spcPts val="1530"/>
              </a:lnSpc>
              <a:buNone/>
            </a:pPr>
            <a:r>
              <a:rPr lang="en-US" sz="1125" spc="-11" kern="0" dirty="0">
                <a:solidFill>
                  <a:srgbClr val="000000">
                    <a:alpha val="99000"/>
                  </a:srgbClr>
                </a:solidFill>
                <a:latin typeface="Inter" pitchFamily="34" charset="0"/>
                <a:ea typeface="Inter" pitchFamily="34" charset="-122"/>
                <a:cs typeface="Inter" pitchFamily="34" charset="-120"/>
              </a:rPr>
              <a:t>4/18 ~ 4/19</a:t>
            </a:r>
            <a:endParaRPr lang="en-US" sz="1125" dirty="0"/>
          </a:p>
          <a:p>
            <a:pPr algn="ctr" indent="0" marL="0">
              <a:lnSpc>
                <a:spcPts val="1530"/>
              </a:lnSpc>
              <a:buNone/>
            </a:pPr>
            <a:r>
              <a:rPr lang="en-US" sz="1125" spc="-11" kern="0" dirty="0">
                <a:solidFill>
                  <a:srgbClr val="000000">
                    <a:alpha val="99000"/>
                  </a:srgbClr>
                </a:solidFill>
                <a:latin typeface="Inter" pitchFamily="34" charset="0"/>
                <a:ea typeface="Inter" pitchFamily="34" charset="-122"/>
                <a:cs typeface="Inter" pitchFamily="34" charset="-120"/>
              </a:rPr>
              <a:t>데이터 전처리</a:t>
            </a:r>
            <a:endParaRPr lang="en-US" sz="1125" dirty="0"/>
          </a:p>
          <a:p>
            <a:pPr algn="ctr" indent="0" marL="0">
              <a:lnSpc>
                <a:spcPts val="1530"/>
              </a:lnSpc>
              <a:buNone/>
            </a:pPr>
            <a:r>
              <a:rPr lang="en-US" sz="1125" spc="-11" kern="0" dirty="0">
                <a:solidFill>
                  <a:srgbClr val="000000">
                    <a:alpha val="99000"/>
                  </a:srgbClr>
                </a:solidFill>
                <a:latin typeface="Inter" pitchFamily="34" charset="0"/>
                <a:ea typeface="Inter" pitchFamily="34" charset="-122"/>
                <a:cs typeface="Inter" pitchFamily="34" charset="-120"/>
              </a:rPr>
              <a:t>EDA</a:t>
            </a:r>
            <a:endParaRPr lang="en-US" sz="1125" dirty="0"/>
          </a:p>
        </p:txBody>
      </p:sp>
      <p:sp>
        <p:nvSpPr>
          <p:cNvPr id="15" name="Text 11"/>
          <p:cNvSpPr/>
          <p:nvPr/>
        </p:nvSpPr>
        <p:spPr>
          <a:xfrm>
            <a:off x="4495800" y="2981325"/>
            <a:ext cx="1800225" cy="585788"/>
          </a:xfrm>
          <a:prstGeom prst="rect">
            <a:avLst/>
          </a:prstGeom>
          <a:noFill/>
          <a:ln/>
        </p:spPr>
        <p:txBody>
          <a:bodyPr wrap="square" rtlCol="0" anchor="ctr"/>
          <a:lstStyle/>
          <a:p>
            <a:pPr algn="ctr" indent="0" marL="0">
              <a:lnSpc>
                <a:spcPts val="1530"/>
              </a:lnSpc>
              <a:buNone/>
            </a:pPr>
            <a:r>
              <a:rPr lang="en-US" sz="1125" spc="-11" kern="0" dirty="0">
                <a:solidFill>
                  <a:srgbClr val="000000">
                    <a:alpha val="99000"/>
                  </a:srgbClr>
                </a:solidFill>
                <a:latin typeface="Inter" pitchFamily="34" charset="0"/>
                <a:ea typeface="Inter" pitchFamily="34" charset="-122"/>
                <a:cs typeface="Inter" pitchFamily="34" charset="-120"/>
              </a:rPr>
              <a:t>4/20 ~ 4/23</a:t>
            </a:r>
            <a:endParaRPr lang="en-US" sz="1125" dirty="0"/>
          </a:p>
          <a:p>
            <a:pPr algn="ctr" indent="0" marL="0">
              <a:lnSpc>
                <a:spcPts val="1530"/>
              </a:lnSpc>
              <a:buNone/>
            </a:pPr>
            <a:r>
              <a:rPr lang="en-US" sz="1125" spc="-11" kern="0" dirty="0">
                <a:solidFill>
                  <a:srgbClr val="000000">
                    <a:alpha val="99000"/>
                  </a:srgbClr>
                </a:solidFill>
                <a:latin typeface="Inter" pitchFamily="34" charset="0"/>
                <a:ea typeface="Inter" pitchFamily="34" charset="-122"/>
                <a:cs typeface="Inter" pitchFamily="34" charset="-120"/>
              </a:rPr>
              <a:t>모델링 및 분석</a:t>
            </a:r>
            <a:endParaRPr lang="en-US" sz="1125" dirty="0"/>
          </a:p>
        </p:txBody>
      </p:sp>
      <p:sp>
        <p:nvSpPr>
          <p:cNvPr id="16" name="Text 12"/>
          <p:cNvSpPr/>
          <p:nvPr/>
        </p:nvSpPr>
        <p:spPr>
          <a:xfrm>
            <a:off x="6043613" y="2981325"/>
            <a:ext cx="1800225" cy="781050"/>
          </a:xfrm>
          <a:prstGeom prst="rect">
            <a:avLst/>
          </a:prstGeom>
          <a:noFill/>
          <a:ln/>
        </p:spPr>
        <p:txBody>
          <a:bodyPr wrap="square" rtlCol="0" anchor="ctr"/>
          <a:lstStyle/>
          <a:p>
            <a:pPr algn="ctr" indent="0" marL="0">
              <a:lnSpc>
                <a:spcPts val="1530"/>
              </a:lnSpc>
              <a:buNone/>
            </a:pPr>
            <a:r>
              <a:rPr lang="en-US" sz="1125" spc="-11" kern="0" dirty="0">
                <a:solidFill>
                  <a:srgbClr val="000000">
                    <a:alpha val="99000"/>
                  </a:srgbClr>
                </a:solidFill>
                <a:latin typeface="Inter" pitchFamily="34" charset="0"/>
                <a:ea typeface="Inter" pitchFamily="34" charset="-122"/>
                <a:cs typeface="Inter" pitchFamily="34" charset="-120"/>
              </a:rPr>
              <a:t>4/23 ~ 4/24</a:t>
            </a:r>
            <a:endParaRPr lang="en-US" sz="1125" dirty="0"/>
          </a:p>
          <a:p>
            <a:pPr algn="ctr" indent="0" marL="0">
              <a:lnSpc>
                <a:spcPts val="1530"/>
              </a:lnSpc>
              <a:buNone/>
            </a:pPr>
            <a:r>
              <a:rPr lang="en-US" sz="1125" spc="-11" kern="0" dirty="0">
                <a:solidFill>
                  <a:srgbClr val="000000">
                    <a:alpha val="99000"/>
                  </a:srgbClr>
                </a:solidFill>
                <a:latin typeface="Inter" pitchFamily="34" charset="0"/>
                <a:ea typeface="Inter" pitchFamily="34" charset="-122"/>
                <a:cs typeface="Inter" pitchFamily="34" charset="-120"/>
              </a:rPr>
              <a:t>결과 도출</a:t>
            </a:r>
            <a:endParaRPr lang="en-US" sz="1125" dirty="0"/>
          </a:p>
          <a:p>
            <a:pPr algn="ctr" indent="0" marL="0">
              <a:lnSpc>
                <a:spcPts val="1530"/>
              </a:lnSpc>
              <a:buNone/>
            </a:pPr>
            <a:r>
              <a:rPr lang="en-US" sz="1125" spc="-11" kern="0" dirty="0">
                <a:solidFill>
                  <a:srgbClr val="000000">
                    <a:alpha val="99000"/>
                  </a:srgbClr>
                </a:solidFill>
                <a:latin typeface="Inter" pitchFamily="34" charset="0"/>
                <a:ea typeface="Inter" pitchFamily="34" charset="-122"/>
                <a:cs typeface="Inter" pitchFamily="34" charset="-120"/>
              </a:rPr>
              <a:t>보고서 작성</a:t>
            </a:r>
            <a:endParaRPr lang="en-US" sz="1125" dirty="0"/>
          </a:p>
          <a:p>
            <a:pPr algn="ctr" indent="0" marL="0">
              <a:lnSpc>
                <a:spcPts val="1530"/>
              </a:lnSpc>
              <a:buNone/>
            </a:pPr>
            <a:r>
              <a:rPr lang="en-US" sz="1125" spc="-11" kern="0" dirty="0">
                <a:solidFill>
                  <a:srgbClr val="000000">
                    <a:alpha val="99000"/>
                  </a:srgbClr>
                </a:solidFill>
                <a:latin typeface="Inter" pitchFamily="34" charset="0"/>
                <a:ea typeface="Inter" pitchFamily="34" charset="-122"/>
                <a:cs typeface="Inter" pitchFamily="34" charset="-120"/>
              </a:rPr>
              <a:t>발표 준비</a:t>
            </a:r>
            <a:endParaRPr lang="en-US" sz="1125" dirty="0"/>
          </a:p>
        </p:txBody>
      </p:sp>
      <p:sp>
        <p:nvSpPr>
          <p:cNvPr id="17" name="Text 13"/>
          <p:cNvSpPr/>
          <p:nvPr/>
        </p:nvSpPr>
        <p:spPr>
          <a:xfrm>
            <a:off x="7581900" y="2981325"/>
            <a:ext cx="1800225" cy="781050"/>
          </a:xfrm>
          <a:prstGeom prst="rect">
            <a:avLst/>
          </a:prstGeom>
          <a:noFill/>
          <a:ln/>
        </p:spPr>
        <p:txBody>
          <a:bodyPr wrap="square" rtlCol="0" anchor="ctr"/>
          <a:lstStyle/>
          <a:p>
            <a:pPr algn="ctr" indent="0" marL="0">
              <a:lnSpc>
                <a:spcPts val="1530"/>
              </a:lnSpc>
              <a:buNone/>
            </a:pPr>
            <a:r>
              <a:rPr lang="en-US" sz="1125" spc="-11" kern="0" dirty="0">
                <a:solidFill>
                  <a:srgbClr val="000000">
                    <a:alpha val="99000"/>
                  </a:srgbClr>
                </a:solidFill>
                <a:latin typeface="Inter" pitchFamily="34" charset="0"/>
                <a:ea typeface="Inter" pitchFamily="34" charset="-122"/>
                <a:cs typeface="Inter" pitchFamily="34" charset="-120"/>
              </a:rPr>
              <a:t>4/25</a:t>
            </a:r>
            <a:endParaRPr lang="en-US" sz="1125" dirty="0"/>
          </a:p>
          <a:p>
            <a:pPr algn="ctr" indent="0" marL="0">
              <a:lnSpc>
                <a:spcPts val="1530"/>
              </a:lnSpc>
              <a:buNone/>
            </a:pPr>
            <a:r>
              <a:rPr lang="en-US" sz="1125" spc="-11" kern="0" dirty="0">
                <a:solidFill>
                  <a:srgbClr val="000000">
                    <a:alpha val="99000"/>
                  </a:srgbClr>
                </a:solidFill>
                <a:latin typeface="Inter" pitchFamily="34" charset="0"/>
                <a:ea typeface="Inter" pitchFamily="34" charset="-122"/>
                <a:cs typeface="Inter" pitchFamily="34" charset="-120"/>
              </a:rPr>
              <a:t>최종 보고서 제출</a:t>
            </a:r>
            <a:endParaRPr lang="en-US" sz="1125" dirty="0"/>
          </a:p>
          <a:p>
            <a:pPr algn="ctr" indent="0" marL="0">
              <a:lnSpc>
                <a:spcPts val="1530"/>
              </a:lnSpc>
              <a:buNone/>
            </a:pPr>
            <a:r>
              <a:rPr lang="en-US" sz="1125" spc="-11" kern="0" dirty="0">
                <a:solidFill>
                  <a:srgbClr val="000000">
                    <a:alpha val="99000"/>
                  </a:srgbClr>
                </a:solidFill>
                <a:latin typeface="Inter" pitchFamily="34" charset="0"/>
                <a:ea typeface="Inter" pitchFamily="34" charset="-122"/>
                <a:cs typeface="Inter" pitchFamily="34" charset="-120"/>
              </a:rPr>
              <a:t>발표</a:t>
            </a:r>
            <a:endParaRPr lang="en-US" sz="1125"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solidFill>
          <a:srgbClr val="FFFFFF"/>
        </a:solidFill>
      </p:bgPr>
    </p:bg>
    <p:spTree>
      <p:nvGrpSpPr>
        <p:cNvPr id="1" name=""/>
        <p:cNvGrpSpPr/>
        <p:nvPr/>
      </p:nvGrpSpPr>
      <p:grpSpPr>
        <a:xfrm>
          <a:off x="0" y="0"/>
          <a:ext cx="0" cy="0"/>
          <a:chOff x="0" y="0"/>
          <a:chExt cx="0" cy="0"/>
        </a:xfrm>
      </p:grpSpPr>
      <p:sp>
        <p:nvSpPr>
          <p:cNvPr id="2" name="Shape 0"/>
          <p:cNvSpPr/>
          <p:nvPr/>
        </p:nvSpPr>
        <p:spPr>
          <a:xfrm>
            <a:off x="609600" y="3495675"/>
            <a:ext cx="2439987" cy="914400"/>
          </a:xfrm>
          <a:prstGeom prst="rect">
            <a:avLst/>
          </a:prstGeom>
          <a:noFill/>
          <a:ln/>
        </p:spPr>
      </p:sp>
      <p:sp>
        <p:nvSpPr>
          <p:cNvPr id="3" name="Shape 1"/>
          <p:cNvSpPr/>
          <p:nvPr/>
        </p:nvSpPr>
        <p:spPr>
          <a:xfrm>
            <a:off x="3354381" y="3495675"/>
            <a:ext cx="2439988" cy="847725"/>
          </a:xfrm>
          <a:prstGeom prst="rect">
            <a:avLst/>
          </a:prstGeom>
          <a:noFill/>
          <a:ln/>
        </p:spPr>
      </p:sp>
      <p:pic>
        <p:nvPicPr>
          <p:cNvPr id="4" name="Image 0" descr="preencoded.png">    </p:cNvPr>
          <p:cNvPicPr>
            <a:picLocks noChangeAspect="1"/>
          </p:cNvPicPr>
          <p:nvPr/>
        </p:nvPicPr>
        <p:blipFill>
          <a:blip r:embed="rId1"/>
          <a:stretch>
            <a:fillRect/>
          </a:stretch>
        </p:blipFill>
        <p:spPr>
          <a:xfrm>
            <a:off x="704850" y="1152525"/>
            <a:ext cx="2438400" cy="2152650"/>
          </a:xfrm>
          <a:prstGeom prst="rect">
            <a:avLst/>
          </a:prstGeom>
        </p:spPr>
      </p:pic>
      <p:pic>
        <p:nvPicPr>
          <p:cNvPr id="5" name="Image 1" descr="preencoded.png">    </p:cNvPr>
          <p:cNvPicPr>
            <a:picLocks noChangeAspect="1"/>
          </p:cNvPicPr>
          <p:nvPr/>
        </p:nvPicPr>
        <p:blipFill>
          <a:blip r:embed="rId2"/>
          <a:stretch>
            <a:fillRect/>
          </a:stretch>
        </p:blipFill>
        <p:spPr>
          <a:xfrm>
            <a:off x="3548063" y="1414463"/>
            <a:ext cx="2143125" cy="1890713"/>
          </a:xfrm>
          <a:prstGeom prst="rect">
            <a:avLst/>
          </a:prstGeom>
        </p:spPr>
      </p:pic>
      <p:pic>
        <p:nvPicPr>
          <p:cNvPr id="6" name="Image 2" descr="preencoded.png">    </p:cNvPr>
          <p:cNvPicPr>
            <a:picLocks noChangeAspect="1"/>
          </p:cNvPicPr>
          <p:nvPr/>
        </p:nvPicPr>
        <p:blipFill>
          <a:blip r:embed="rId3"/>
          <a:stretch>
            <a:fillRect/>
          </a:stretch>
        </p:blipFill>
        <p:spPr>
          <a:xfrm>
            <a:off x="6096000" y="1152525"/>
            <a:ext cx="2438400" cy="2152650"/>
          </a:xfrm>
          <a:prstGeom prst="rect">
            <a:avLst/>
          </a:prstGeom>
        </p:spPr>
      </p:pic>
      <p:sp>
        <p:nvSpPr>
          <p:cNvPr id="7" name="Text 2"/>
          <p:cNvSpPr/>
          <p:nvPr/>
        </p:nvSpPr>
        <p:spPr>
          <a:xfrm>
            <a:off x="704850" y="619125"/>
            <a:ext cx="8001000" cy="342900"/>
          </a:xfrm>
          <a:prstGeom prst="rect">
            <a:avLst/>
          </a:prstGeom>
          <a:noFill/>
          <a:ln/>
        </p:spPr>
        <p:txBody>
          <a:bodyPr wrap="square" rtlCol="0" anchor="ctr"/>
          <a:lstStyle/>
          <a:p>
            <a:pPr algn="ctr" indent="0" marL="0">
              <a:lnSpc>
                <a:spcPts val="2700"/>
              </a:lnSpc>
              <a:buNone/>
            </a:pPr>
            <a:r>
              <a:rPr lang="en-US" sz="2250" b="1" spc="-50" kern="0" dirty="0">
                <a:solidFill>
                  <a:srgbClr val="000000">
                    <a:alpha val="99000"/>
                  </a:srgbClr>
                </a:solidFill>
                <a:latin typeface="Inter" pitchFamily="34" charset="0"/>
                <a:ea typeface="Inter" pitchFamily="34" charset="-122"/>
                <a:cs typeface="Inter" pitchFamily="34" charset="-120"/>
              </a:rPr>
              <a:t>사용한 데이터</a:t>
            </a:r>
            <a:endParaRPr lang="en-US" sz="2250" dirty="0"/>
          </a:p>
        </p:txBody>
      </p:sp>
      <p:sp>
        <p:nvSpPr>
          <p:cNvPr id="8" name="Text 3"/>
          <p:cNvSpPr/>
          <p:nvPr/>
        </p:nvSpPr>
        <p:spPr>
          <a:xfrm>
            <a:off x="5976938" y="3495675"/>
            <a:ext cx="2897188" cy="228600"/>
          </a:xfrm>
          <a:prstGeom prst="rect">
            <a:avLst/>
          </a:prstGeom>
          <a:noFill/>
          <a:ln/>
        </p:spPr>
        <p:txBody>
          <a:bodyPr wrap="square" rtlCol="0" anchor="ctr"/>
          <a:lstStyle/>
          <a:p>
            <a:pPr algn="ctr" indent="0" marL="0">
              <a:lnSpc>
                <a:spcPts val="1782"/>
              </a:lnSpc>
              <a:buNone/>
            </a:pPr>
            <a:r>
              <a:rPr lang="en-US" sz="1350" b="1" spc="-27" kern="0" dirty="0">
                <a:solidFill>
                  <a:srgbClr val="000000">
                    <a:alpha val="99000"/>
                  </a:srgbClr>
                </a:solidFill>
                <a:latin typeface="Inter" pitchFamily="34" charset="0"/>
                <a:ea typeface="Inter" pitchFamily="34" charset="-122"/>
                <a:cs typeface="Inter" pitchFamily="34" charset="-120"/>
              </a:rPr>
              <a:t>국립보건연구원</a:t>
            </a:r>
            <a:endParaRPr lang="en-US" sz="1350" dirty="0"/>
          </a:p>
        </p:txBody>
      </p:sp>
      <p:sp>
        <p:nvSpPr>
          <p:cNvPr id="9" name="Text 4"/>
          <p:cNvSpPr/>
          <p:nvPr/>
        </p:nvSpPr>
        <p:spPr>
          <a:xfrm>
            <a:off x="5972175" y="3795713"/>
            <a:ext cx="3548063" cy="609600"/>
          </a:xfrm>
          <a:prstGeom prst="rect">
            <a:avLst/>
          </a:prstGeom>
          <a:noFill/>
          <a:ln/>
        </p:spPr>
        <p:txBody>
          <a:bodyPr wrap="square" rtlCol="0" anchor="ctr"/>
          <a:lstStyle/>
          <a:p>
            <a:pPr algn="l" marL="342900" indent="-342900">
              <a:lnSpc>
                <a:spcPts val="1206"/>
              </a:lnSpc>
              <a:buSzPct val="100000"/>
              <a:buFont typeface="+mj-lt"/>
              <a:buAutoNum type="arabicPeriod" startAt="1"/>
            </a:pPr>
            <a:r>
              <a:rPr lang="en-US" sz="900" u="sng" spc="-5" kern="0" dirty="0">
                <a:solidFill>
                  <a:srgbClr val="000000">
                    <a:alpha val="99000"/>
                  </a:srgbClr>
                </a:solidFill>
                <a:latin typeface="Inter" pitchFamily="34" charset="0"/>
                <a:ea typeface="Inter" pitchFamily="34" charset="-122"/>
                <a:cs typeface="Inter" pitchFamily="34" charset="-120"/>
                <a:hlinkClick r:id="rId4" invalidUrl="" action="" tgtFrame="" tooltip="" history="1" highlightClick="0" endSnd="0">
                  <a:extLst>
                    <a:ext uri="{A12FA001-AC4F-418D-AE19-62706E023703}">
                      <ahyp:hlinkClr xmlns:ahyp="http://schemas.microsoft.com/office/drawing/2018/hyperlinkcolor" val="tx"/>
                    </a:ext>
                  </a:extLst>
                </a:hlinkClick>
              </a:rPr>
              <a:t>https://www.nih.go.kr/ko/main/contents.do?menuNo=300567</a:t>
            </a:r>
            <a:endParaRPr lang="en-US" sz="900" dirty="0"/>
          </a:p>
          <a:p>
            <a:pPr algn="l" indent="0" marL="0">
              <a:lnSpc>
                <a:spcPts val="1206"/>
              </a:lnSpc>
              <a:buNone/>
            </a:pPr>
            <a:r>
              <a:rPr lang="en-US" sz="900" spc="-5" kern="0" dirty="0">
                <a:solidFill>
                  <a:srgbClr val="000000">
                    <a:alpha val="99000"/>
                  </a:srgbClr>
                </a:solidFill>
                <a:latin typeface="Inter" pitchFamily="34" charset="0"/>
                <a:ea typeface="Inter" pitchFamily="34" charset="-122"/>
                <a:cs typeface="Inter" pitchFamily="34" charset="-120"/>
              </a:rPr>
              <a:t>코호트 연구 데이터</a:t>
            </a:r>
            <a:endParaRPr lang="en-US" sz="900" dirty="0"/>
          </a:p>
          <a:p>
            <a:pPr algn="l" marL="342900" indent="-342900">
              <a:lnSpc>
                <a:spcPts val="1206"/>
              </a:lnSpc>
              <a:buSzPct val="100000"/>
              <a:buChar char="•"/>
            </a:pPr>
            <a:r>
              <a:rPr lang="en-US" sz="900" spc="-5" kern="0" dirty="0">
                <a:solidFill>
                  <a:srgbClr val="000000">
                    <a:alpha val="99000"/>
                  </a:srgbClr>
                </a:solidFill>
                <a:latin typeface="Inter" pitchFamily="34" charset="0"/>
                <a:ea typeface="Inter" pitchFamily="34" charset="-122"/>
                <a:cs typeface="Inter" pitchFamily="34" charset="-120"/>
              </a:rPr>
              <a:t>고혈압, 당뇨, 고지혈증에 대한 데이터</a:t>
            </a:r>
            <a:endParaRPr lang="en-US" sz="900" dirty="0"/>
          </a:p>
        </p:txBody>
      </p:sp>
      <p:sp>
        <p:nvSpPr>
          <p:cNvPr id="10" name="Text 5"/>
          <p:cNvSpPr/>
          <p:nvPr/>
        </p:nvSpPr>
        <p:spPr>
          <a:xfrm>
            <a:off x="3354381" y="3495675"/>
            <a:ext cx="2897188" cy="228600"/>
          </a:xfrm>
          <a:prstGeom prst="rect">
            <a:avLst/>
          </a:prstGeom>
          <a:noFill/>
          <a:ln/>
        </p:spPr>
        <p:txBody>
          <a:bodyPr wrap="square" rtlCol="0" anchor="ctr"/>
          <a:lstStyle/>
          <a:p>
            <a:pPr algn="ctr" indent="0" marL="0">
              <a:lnSpc>
                <a:spcPts val="1782"/>
              </a:lnSpc>
              <a:buNone/>
            </a:pPr>
            <a:r>
              <a:rPr lang="en-US" sz="1350" b="1" spc="-27" kern="0" dirty="0">
                <a:solidFill>
                  <a:srgbClr val="000000">
                    <a:alpha val="99000"/>
                  </a:srgbClr>
                </a:solidFill>
                <a:latin typeface="Inter" pitchFamily="34" charset="0"/>
                <a:ea typeface="Inter" pitchFamily="34" charset="-122"/>
                <a:cs typeface="Inter" pitchFamily="34" charset="-120"/>
              </a:rPr>
              <a:t>iM 뱅크</a:t>
            </a:r>
            <a:endParaRPr lang="en-US" sz="1350" dirty="0"/>
          </a:p>
        </p:txBody>
      </p:sp>
      <p:sp>
        <p:nvSpPr>
          <p:cNvPr id="11" name="Text 6"/>
          <p:cNvSpPr/>
          <p:nvPr/>
        </p:nvSpPr>
        <p:spPr>
          <a:xfrm>
            <a:off x="3354381" y="3800475"/>
            <a:ext cx="2897188" cy="542925"/>
          </a:xfrm>
          <a:prstGeom prst="rect">
            <a:avLst/>
          </a:prstGeom>
          <a:noFill/>
          <a:ln/>
        </p:spPr>
        <p:txBody>
          <a:bodyPr wrap="square" rtlCol="0" anchor="ctr"/>
          <a:lstStyle/>
          <a:p>
            <a:pPr algn="l" marL="342900" indent="-342900">
              <a:lnSpc>
                <a:spcPts val="1440"/>
              </a:lnSpc>
              <a:buSzPct val="100000"/>
              <a:buFont typeface="+mj-lt"/>
              <a:buAutoNum type="arabicPeriod" startAt="1"/>
            </a:pPr>
            <a:r>
              <a:rPr lang="en-US" sz="900" spc="-5" kern="0" dirty="0">
                <a:solidFill>
                  <a:srgbClr val="000000">
                    <a:alpha val="99000"/>
                  </a:srgbClr>
                </a:solidFill>
                <a:latin typeface="Inter" pitchFamily="34" charset="0"/>
                <a:ea typeface="Inter" pitchFamily="34" charset="-122"/>
                <a:cs typeface="Inter" pitchFamily="34" charset="-120"/>
              </a:rPr>
              <a:t>iMBANK_CUSTOMER_DATA_2023</a:t>
            </a:r>
            <a:endParaRPr lang="en-US" sz="900" dirty="0"/>
          </a:p>
          <a:p>
            <a:pPr algn="l" marL="342900" indent="-342900">
              <a:lnSpc>
                <a:spcPts val="1440"/>
              </a:lnSpc>
              <a:buSzPct val="100000"/>
              <a:buFont typeface="+mj-lt"/>
              <a:buAutoNum type="arabicPeriod" startAt="1"/>
            </a:pPr>
            <a:r>
              <a:rPr lang="en-US" sz="900" spc="-5" kern="0" dirty="0">
                <a:solidFill>
                  <a:srgbClr val="000000">
                    <a:alpha val="99000"/>
                  </a:srgbClr>
                </a:solidFill>
                <a:latin typeface="Inter" pitchFamily="34" charset="0"/>
                <a:ea typeface="Inter" pitchFamily="34" charset="-122"/>
                <a:cs typeface="Inter" pitchFamily="34" charset="-120"/>
              </a:rPr>
              <a:t>iMBANK_CARD_DATA_2023</a:t>
            </a:r>
            <a:endParaRPr lang="en-US" sz="900" dirty="0"/>
          </a:p>
        </p:txBody>
      </p:sp>
      <p:sp>
        <p:nvSpPr>
          <p:cNvPr id="12" name="Text 7"/>
          <p:cNvSpPr/>
          <p:nvPr/>
        </p:nvSpPr>
        <p:spPr>
          <a:xfrm>
            <a:off x="609600" y="3495675"/>
            <a:ext cx="2897187" cy="228600"/>
          </a:xfrm>
          <a:prstGeom prst="rect">
            <a:avLst/>
          </a:prstGeom>
          <a:noFill/>
          <a:ln/>
        </p:spPr>
        <p:txBody>
          <a:bodyPr wrap="square" rtlCol="0" anchor="ctr"/>
          <a:lstStyle/>
          <a:p>
            <a:pPr algn="ctr" indent="0" marL="0">
              <a:lnSpc>
                <a:spcPts val="1782"/>
              </a:lnSpc>
              <a:buNone/>
            </a:pPr>
            <a:r>
              <a:rPr lang="en-US" sz="1350" b="1" spc="-27" kern="0" dirty="0">
                <a:solidFill>
                  <a:srgbClr val="000000">
                    <a:alpha val="99000"/>
                  </a:srgbClr>
                </a:solidFill>
                <a:latin typeface="Inter" pitchFamily="34" charset="0"/>
                <a:ea typeface="Inter" pitchFamily="34" charset="-122"/>
                <a:cs typeface="Inter" pitchFamily="34" charset="-120"/>
              </a:rPr>
              <a:t>국민건강보험</a:t>
            </a:r>
            <a:endParaRPr lang="en-US" sz="1350" dirty="0"/>
          </a:p>
        </p:txBody>
      </p:sp>
      <p:sp>
        <p:nvSpPr>
          <p:cNvPr id="13" name="Text 8"/>
          <p:cNvSpPr/>
          <p:nvPr/>
        </p:nvSpPr>
        <p:spPr>
          <a:xfrm>
            <a:off x="609600" y="3800475"/>
            <a:ext cx="2897187" cy="609600"/>
          </a:xfrm>
          <a:prstGeom prst="rect">
            <a:avLst/>
          </a:prstGeom>
          <a:noFill/>
          <a:ln/>
        </p:spPr>
        <p:txBody>
          <a:bodyPr wrap="square" rtlCol="0" anchor="ctr"/>
          <a:lstStyle/>
          <a:p>
            <a:pPr algn="l" marL="342900" indent="-342900">
              <a:lnSpc>
                <a:spcPts val="1206"/>
              </a:lnSpc>
              <a:buSzPct val="100000"/>
              <a:buFont typeface="+mj-lt"/>
              <a:buAutoNum type="arabicPeriod" startAt="1"/>
            </a:pPr>
            <a:r>
              <a:rPr lang="en-US" sz="900" spc="-5" kern="0" dirty="0">
                <a:solidFill>
                  <a:srgbClr val="000000">
                    <a:alpha val="99000"/>
                  </a:srgbClr>
                </a:solidFill>
                <a:latin typeface="Inter" pitchFamily="34" charset="0"/>
                <a:ea typeface="Inter" pitchFamily="34" charset="-122"/>
                <a:cs typeface="Inter" pitchFamily="34" charset="-120"/>
              </a:rPr>
              <a:t>국민건강보험_건강검진정보</a:t>
            </a:r>
            <a:endParaRPr lang="en-US" sz="900" dirty="0"/>
          </a:p>
          <a:p>
            <a:pPr algn="l" indent="0" marL="0">
              <a:lnSpc>
                <a:spcPts val="1206"/>
              </a:lnSpc>
              <a:buNone/>
            </a:pPr>
            <a:r>
              <a:rPr lang="en-US" sz="900" u="sng" spc="-5" kern="0" dirty="0">
                <a:solidFill>
                  <a:srgbClr val="000000">
                    <a:alpha val="99000"/>
                  </a:srgbClr>
                </a:solidFill>
                <a:latin typeface="Inter" pitchFamily="34" charset="0"/>
                <a:ea typeface="Inter" pitchFamily="34" charset="-122"/>
                <a:cs typeface="Inter" pitchFamily="34" charset="-120"/>
                <a:hlinkClick r:id="rId5" invalidUrl="" action="" tgtFrame="" tooltip="" history="1" highlightClick="0" endSnd="0">
                  <a:extLst>
                    <a:ext uri="{A12FA001-AC4F-418D-AE19-62706E023703}">
                      <ahyp:hlinkClr xmlns:ahyp="http://schemas.microsoft.com/office/drawing/2018/hyperlinkcolor" val="tx"/>
                    </a:ext>
                  </a:extLst>
                </a:hlinkClick>
              </a:rPr>
              <a:t>https://www.data.go.kr/data/15007122/fileData.do</a:t>
            </a:r>
            <a:endParaRPr lang="en-US" sz="9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solidFill>
          <a:srgbClr val="FFFFFF"/>
        </a:solidFill>
      </p:bgPr>
    </p:bg>
    <p:spTree>
      <p:nvGrpSpPr>
        <p:cNvPr id="1" name=""/>
        <p:cNvGrpSpPr/>
        <p:nvPr/>
      </p:nvGrpSpPr>
      <p:grpSpPr>
        <a:xfrm>
          <a:off x="0" y="0"/>
          <a:ext cx="0" cy="0"/>
          <a:chOff x="0" y="0"/>
          <a:chExt cx="0" cy="0"/>
        </a:xfrm>
      </p:grpSpPr>
      <p:sp>
        <p:nvSpPr>
          <p:cNvPr id="2" name="Shape 0"/>
          <p:cNvSpPr/>
          <p:nvPr/>
        </p:nvSpPr>
        <p:spPr>
          <a:xfrm>
            <a:off x="3395663" y="385763"/>
            <a:ext cx="2471738" cy="628650"/>
          </a:xfrm>
          <a:prstGeom prst="rect">
            <a:avLst/>
          </a:prstGeom>
          <a:noFill/>
          <a:ln/>
        </p:spPr>
      </p:sp>
      <p:pic>
        <p:nvPicPr>
          <p:cNvPr id="3" name="Image 0" descr="preencoded.png">    </p:cNvPr>
          <p:cNvPicPr>
            <a:picLocks noChangeAspect="1"/>
          </p:cNvPicPr>
          <p:nvPr/>
        </p:nvPicPr>
        <p:blipFill>
          <a:blip r:embed="rId1"/>
          <a:stretch>
            <a:fillRect/>
          </a:stretch>
        </p:blipFill>
        <p:spPr>
          <a:xfrm>
            <a:off x="1266825" y="1323975"/>
            <a:ext cx="3186113" cy="3209925"/>
          </a:xfrm>
          <a:prstGeom prst="rect">
            <a:avLst/>
          </a:prstGeom>
        </p:spPr>
      </p:pic>
      <p:pic>
        <p:nvPicPr>
          <p:cNvPr id="4" name="Image 1" descr="preencoded.png">    </p:cNvPr>
          <p:cNvPicPr>
            <a:picLocks noChangeAspect="1"/>
          </p:cNvPicPr>
          <p:nvPr/>
        </p:nvPicPr>
        <p:blipFill>
          <a:blip r:embed="rId2"/>
          <a:stretch>
            <a:fillRect/>
          </a:stretch>
        </p:blipFill>
        <p:spPr>
          <a:xfrm>
            <a:off x="4672013" y="1323975"/>
            <a:ext cx="3200400" cy="3209925"/>
          </a:xfrm>
          <a:prstGeom prst="rect">
            <a:avLst/>
          </a:prstGeom>
        </p:spPr>
      </p:pic>
      <p:pic>
        <p:nvPicPr>
          <p:cNvPr id="5" name="Image 2" descr="preencoded.png">    </p:cNvPr>
          <p:cNvPicPr>
            <a:picLocks noChangeAspect="1"/>
          </p:cNvPicPr>
          <p:nvPr/>
        </p:nvPicPr>
        <p:blipFill>
          <a:blip r:embed="rId3"/>
          <a:stretch>
            <a:fillRect/>
          </a:stretch>
        </p:blipFill>
        <p:spPr>
          <a:xfrm>
            <a:off x="3405188" y="590550"/>
            <a:ext cx="2452688" cy="276225"/>
          </a:xfrm>
          <a:prstGeom prst="rect">
            <a:avLst/>
          </a:prstGeom>
        </p:spPr>
      </p:pic>
      <p:sp>
        <p:nvSpPr>
          <p:cNvPr id="6" name="Text 1"/>
          <p:cNvSpPr/>
          <p:nvPr/>
        </p:nvSpPr>
        <p:spPr>
          <a:xfrm>
            <a:off x="119063" y="109538"/>
            <a:ext cx="4972050" cy="342900"/>
          </a:xfrm>
          <a:prstGeom prst="rect">
            <a:avLst/>
          </a:prstGeom>
          <a:noFill/>
          <a:ln/>
        </p:spPr>
        <p:txBody>
          <a:bodyPr wrap="square" rtlCol="0" anchor="ctr"/>
          <a:lstStyle/>
          <a:p>
            <a:pPr algn="l" indent="0" marL="0">
              <a:lnSpc>
                <a:spcPts val="2700"/>
              </a:lnSpc>
              <a:buNone/>
            </a:pPr>
            <a:r>
              <a:rPr lang="en-US" sz="2250" b="1" spc="-50" kern="0" dirty="0">
                <a:solidFill>
                  <a:srgbClr val="000000">
                    <a:alpha val="99000"/>
                  </a:srgbClr>
                </a:solidFill>
                <a:latin typeface="Inter" pitchFamily="34" charset="0"/>
                <a:ea typeface="Inter" pitchFamily="34" charset="-122"/>
                <a:cs typeface="Inter" pitchFamily="34" charset="-120"/>
              </a:rPr>
              <a:t>EDA</a:t>
            </a:r>
            <a:endParaRPr lang="en-US" sz="2250" dirty="0"/>
          </a:p>
        </p:txBody>
      </p:sp>
      <p:sp>
        <p:nvSpPr>
          <p:cNvPr id="7" name="Text 2"/>
          <p:cNvSpPr/>
          <p:nvPr/>
        </p:nvSpPr>
        <p:spPr>
          <a:xfrm>
            <a:off x="5191125" y="-400050"/>
            <a:ext cx="933450" cy="476250"/>
          </a:xfrm>
          <a:prstGeom prst="rect">
            <a:avLst/>
          </a:prstGeom>
          <a:noFill/>
          <a:ln/>
        </p:spPr>
        <p:txBody>
          <a:bodyPr wrap="square" rtlCol="0" anchor="ctr"/>
          <a:lstStyle/>
          <a:p>
            <a:pPr indent="0" marL="0">
              <a:buNone/>
            </a:pPr>
            <a:endParaRPr lang="en-US" dirty="0"/>
          </a:p>
        </p:txBody>
      </p:sp>
      <p:sp>
        <p:nvSpPr>
          <p:cNvPr id="8" name="Text 3"/>
          <p:cNvSpPr/>
          <p:nvPr/>
        </p:nvSpPr>
        <p:spPr>
          <a:xfrm>
            <a:off x="3395663" y="385763"/>
            <a:ext cx="2928938" cy="276225"/>
          </a:xfrm>
          <a:prstGeom prst="rect">
            <a:avLst/>
          </a:prstGeom>
          <a:noFill/>
          <a:ln/>
        </p:spPr>
        <p:txBody>
          <a:bodyPr wrap="square" rtlCol="0" anchor="ctr"/>
          <a:lstStyle/>
          <a:p>
            <a:pPr algn="ctr" indent="0" marL="0">
              <a:lnSpc>
                <a:spcPts val="2160"/>
              </a:lnSpc>
              <a:buNone/>
            </a:pPr>
            <a:r>
              <a:rPr lang="en-US" sz="1800" b="1" spc="-36" kern="0" dirty="0">
                <a:solidFill>
                  <a:srgbClr val="000000">
                    <a:alpha val="99000"/>
                  </a:srgbClr>
                </a:solidFill>
                <a:latin typeface="Inter" pitchFamily="34" charset="0"/>
                <a:ea typeface="Inter" pitchFamily="34" charset="-122"/>
                <a:cs typeface="Inter" pitchFamily="34" charset="-120"/>
              </a:rPr>
              <a:t>건강검진 데이터 분포 파악</a:t>
            </a:r>
            <a:endParaRPr lang="en-US" sz="1800" dirty="0"/>
          </a:p>
        </p:txBody>
      </p:sp>
      <p:sp>
        <p:nvSpPr>
          <p:cNvPr id="9" name="Text 4"/>
          <p:cNvSpPr/>
          <p:nvPr/>
        </p:nvSpPr>
        <p:spPr>
          <a:xfrm>
            <a:off x="3395663" y="776288"/>
            <a:ext cx="2928938" cy="238125"/>
          </a:xfrm>
          <a:prstGeom prst="rect">
            <a:avLst/>
          </a:prstGeom>
          <a:noFill/>
          <a:ln/>
        </p:spPr>
        <p:txBody>
          <a:bodyPr wrap="square" rtlCol="0" anchor="ctr"/>
          <a:lstStyle/>
          <a:p>
            <a:pPr algn="ctr" indent="0" marL="0">
              <a:lnSpc>
                <a:spcPts val="1890"/>
              </a:lnSpc>
              <a:buNone/>
            </a:pPr>
            <a:r>
              <a:rPr lang="en-US" sz="1350" spc="-13" kern="0" dirty="0">
                <a:solidFill>
                  <a:srgbClr val="000000">
                    <a:alpha val="99000"/>
                  </a:srgbClr>
                </a:solidFill>
                <a:latin typeface="Inter" pitchFamily="34" charset="0"/>
                <a:ea typeface="Inter" pitchFamily="34" charset="-122"/>
                <a:cs typeface="Inter" pitchFamily="34" charset="-120"/>
              </a:rPr>
              <a:t>연령대 및 성별 분포</a:t>
            </a:r>
            <a:endParaRPr lang="en-US" sz="135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solidFill>
          <a:srgbClr val="FFFFFF"/>
        </a:solidFill>
      </p:bgPr>
    </p:bg>
    <p:spTree>
      <p:nvGrpSpPr>
        <p:cNvPr id="1" name=""/>
        <p:cNvGrpSpPr/>
        <p:nvPr/>
      </p:nvGrpSpPr>
      <p:grpSpPr>
        <a:xfrm>
          <a:off x="0" y="0"/>
          <a:ext cx="0" cy="0"/>
          <a:chOff x="0" y="0"/>
          <a:chExt cx="0" cy="0"/>
        </a:xfrm>
      </p:grpSpPr>
      <p:sp>
        <p:nvSpPr>
          <p:cNvPr id="2" name="Shape 0"/>
          <p:cNvSpPr/>
          <p:nvPr/>
        </p:nvSpPr>
        <p:spPr>
          <a:xfrm>
            <a:off x="3395663" y="385763"/>
            <a:ext cx="2471738" cy="628650"/>
          </a:xfrm>
          <a:prstGeom prst="rect">
            <a:avLst/>
          </a:prstGeom>
          <a:noFill/>
          <a:ln/>
        </p:spPr>
      </p:sp>
      <p:pic>
        <p:nvPicPr>
          <p:cNvPr id="3" name="Image 0" descr="preencoded.png">    </p:cNvPr>
          <p:cNvPicPr>
            <a:picLocks noChangeAspect="1"/>
          </p:cNvPicPr>
          <p:nvPr/>
        </p:nvPicPr>
        <p:blipFill>
          <a:blip r:embed="rId1"/>
          <a:stretch>
            <a:fillRect/>
          </a:stretch>
        </p:blipFill>
        <p:spPr>
          <a:xfrm>
            <a:off x="885825" y="1152525"/>
            <a:ext cx="7367587" cy="3657600"/>
          </a:xfrm>
          <a:prstGeom prst="rect">
            <a:avLst/>
          </a:prstGeom>
        </p:spPr>
      </p:pic>
      <p:pic>
        <p:nvPicPr>
          <p:cNvPr id="4" name="Image 1" descr="preencoded.png">    </p:cNvPr>
          <p:cNvPicPr>
            <a:picLocks noChangeAspect="1"/>
          </p:cNvPicPr>
          <p:nvPr/>
        </p:nvPicPr>
        <p:blipFill>
          <a:blip r:embed="rId2"/>
          <a:stretch>
            <a:fillRect/>
          </a:stretch>
        </p:blipFill>
        <p:spPr>
          <a:xfrm>
            <a:off x="3343275" y="590550"/>
            <a:ext cx="2452688" cy="276225"/>
          </a:xfrm>
          <a:prstGeom prst="rect">
            <a:avLst/>
          </a:prstGeom>
        </p:spPr>
      </p:pic>
      <p:sp>
        <p:nvSpPr>
          <p:cNvPr id="5" name="Text 1"/>
          <p:cNvSpPr/>
          <p:nvPr/>
        </p:nvSpPr>
        <p:spPr>
          <a:xfrm>
            <a:off x="119063" y="109538"/>
            <a:ext cx="4972050" cy="342900"/>
          </a:xfrm>
          <a:prstGeom prst="rect">
            <a:avLst/>
          </a:prstGeom>
          <a:noFill/>
          <a:ln/>
        </p:spPr>
        <p:txBody>
          <a:bodyPr wrap="square" rtlCol="0" anchor="ctr"/>
          <a:lstStyle/>
          <a:p>
            <a:pPr algn="l" indent="0" marL="0">
              <a:lnSpc>
                <a:spcPts val="2700"/>
              </a:lnSpc>
              <a:buNone/>
            </a:pPr>
            <a:r>
              <a:rPr lang="en-US" sz="2250" b="1" spc="-50" kern="0" dirty="0">
                <a:solidFill>
                  <a:srgbClr val="000000">
                    <a:alpha val="99000"/>
                  </a:srgbClr>
                </a:solidFill>
                <a:latin typeface="Inter" pitchFamily="34" charset="0"/>
                <a:ea typeface="Inter" pitchFamily="34" charset="-122"/>
                <a:cs typeface="Inter" pitchFamily="34" charset="-120"/>
              </a:rPr>
              <a:t>EDA</a:t>
            </a:r>
            <a:endParaRPr lang="en-US" sz="2250" dirty="0"/>
          </a:p>
        </p:txBody>
      </p:sp>
      <p:sp>
        <p:nvSpPr>
          <p:cNvPr id="6" name="Text 2"/>
          <p:cNvSpPr/>
          <p:nvPr/>
        </p:nvSpPr>
        <p:spPr>
          <a:xfrm>
            <a:off x="3395663" y="385763"/>
            <a:ext cx="2928938" cy="276225"/>
          </a:xfrm>
          <a:prstGeom prst="rect">
            <a:avLst/>
          </a:prstGeom>
          <a:noFill/>
          <a:ln/>
        </p:spPr>
        <p:txBody>
          <a:bodyPr wrap="square" rtlCol="0" anchor="ctr"/>
          <a:lstStyle/>
          <a:p>
            <a:pPr algn="ctr" indent="0" marL="0">
              <a:lnSpc>
                <a:spcPts val="2160"/>
              </a:lnSpc>
              <a:buNone/>
            </a:pPr>
            <a:r>
              <a:rPr lang="en-US" sz="1800" b="1" spc="-36" kern="0" dirty="0">
                <a:solidFill>
                  <a:srgbClr val="000000">
                    <a:alpha val="99000"/>
                  </a:srgbClr>
                </a:solidFill>
                <a:latin typeface="Inter" pitchFamily="34" charset="0"/>
                <a:ea typeface="Inter" pitchFamily="34" charset="-122"/>
                <a:cs typeface="Inter" pitchFamily="34" charset="-120"/>
              </a:rPr>
              <a:t>건강검진 데이터 분포 파악</a:t>
            </a:r>
            <a:endParaRPr lang="en-US" sz="1800" dirty="0"/>
          </a:p>
        </p:txBody>
      </p:sp>
      <p:sp>
        <p:nvSpPr>
          <p:cNvPr id="7" name="Text 3"/>
          <p:cNvSpPr/>
          <p:nvPr/>
        </p:nvSpPr>
        <p:spPr>
          <a:xfrm>
            <a:off x="3395663" y="776288"/>
            <a:ext cx="2928938" cy="238125"/>
          </a:xfrm>
          <a:prstGeom prst="rect">
            <a:avLst/>
          </a:prstGeom>
          <a:noFill/>
          <a:ln/>
        </p:spPr>
        <p:txBody>
          <a:bodyPr wrap="square" rtlCol="0" anchor="ctr"/>
          <a:lstStyle/>
          <a:p>
            <a:pPr algn="ctr" indent="0" marL="0">
              <a:lnSpc>
                <a:spcPts val="1890"/>
              </a:lnSpc>
              <a:buNone/>
            </a:pPr>
            <a:r>
              <a:rPr lang="en-US" sz="1350" spc="-13" kern="0" dirty="0">
                <a:solidFill>
                  <a:srgbClr val="000000">
                    <a:alpha val="99000"/>
                  </a:srgbClr>
                </a:solidFill>
                <a:latin typeface="Inter" pitchFamily="34" charset="0"/>
                <a:ea typeface="Inter" pitchFamily="34" charset="-122"/>
                <a:cs typeface="Inter" pitchFamily="34" charset="-120"/>
              </a:rPr>
              <a:t>성별에 따른 건강 지표</a:t>
            </a:r>
            <a:endParaRPr lang="en-US" sz="135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solidFill>
          <a:srgbClr val="FFFFFF"/>
        </a:solidFill>
      </p:bgPr>
    </p:bg>
    <p:spTree>
      <p:nvGrpSpPr>
        <p:cNvPr id="1" name=""/>
        <p:cNvGrpSpPr/>
        <p:nvPr/>
      </p:nvGrpSpPr>
      <p:grpSpPr>
        <a:xfrm>
          <a:off x="0" y="0"/>
          <a:ext cx="0" cy="0"/>
          <a:chOff x="0" y="0"/>
          <a:chExt cx="0" cy="0"/>
        </a:xfrm>
      </p:grpSpPr>
      <p:sp>
        <p:nvSpPr>
          <p:cNvPr id="2" name="Shape 0"/>
          <p:cNvSpPr/>
          <p:nvPr/>
        </p:nvSpPr>
        <p:spPr>
          <a:xfrm>
            <a:off x="3395663" y="385763"/>
            <a:ext cx="2471738" cy="628650"/>
          </a:xfrm>
          <a:prstGeom prst="rect">
            <a:avLst/>
          </a:prstGeom>
          <a:noFill/>
          <a:ln/>
        </p:spPr>
      </p:sp>
      <p:pic>
        <p:nvPicPr>
          <p:cNvPr id="3" name="Image 0" descr="preencoded.png">    </p:cNvPr>
          <p:cNvPicPr>
            <a:picLocks noChangeAspect="1"/>
          </p:cNvPicPr>
          <p:nvPr/>
        </p:nvPicPr>
        <p:blipFill>
          <a:blip r:embed="rId1"/>
          <a:stretch>
            <a:fillRect/>
          </a:stretch>
        </p:blipFill>
        <p:spPr>
          <a:xfrm>
            <a:off x="1776413" y="1119188"/>
            <a:ext cx="5715000" cy="3414713"/>
          </a:xfrm>
          <a:prstGeom prst="rect">
            <a:avLst/>
          </a:prstGeom>
        </p:spPr>
      </p:pic>
      <p:sp>
        <p:nvSpPr>
          <p:cNvPr id="4" name="Text 1"/>
          <p:cNvSpPr/>
          <p:nvPr/>
        </p:nvSpPr>
        <p:spPr>
          <a:xfrm>
            <a:off x="119063" y="109538"/>
            <a:ext cx="4972050" cy="342900"/>
          </a:xfrm>
          <a:prstGeom prst="rect">
            <a:avLst/>
          </a:prstGeom>
          <a:noFill/>
          <a:ln/>
        </p:spPr>
        <p:txBody>
          <a:bodyPr wrap="square" rtlCol="0" anchor="ctr"/>
          <a:lstStyle/>
          <a:p>
            <a:pPr algn="l" indent="0" marL="0">
              <a:lnSpc>
                <a:spcPts val="2700"/>
              </a:lnSpc>
              <a:buNone/>
            </a:pPr>
            <a:r>
              <a:rPr lang="en-US" sz="2250" b="1" spc="-50" kern="0" dirty="0">
                <a:solidFill>
                  <a:srgbClr val="000000">
                    <a:alpha val="99000"/>
                  </a:srgbClr>
                </a:solidFill>
                <a:latin typeface="Inter" pitchFamily="34" charset="0"/>
                <a:ea typeface="Inter" pitchFamily="34" charset="-122"/>
                <a:cs typeface="Inter" pitchFamily="34" charset="-120"/>
              </a:rPr>
              <a:t>EDA</a:t>
            </a:r>
            <a:endParaRPr lang="en-US" sz="2250" dirty="0"/>
          </a:p>
        </p:txBody>
      </p:sp>
      <p:sp>
        <p:nvSpPr>
          <p:cNvPr id="5" name="Text 2"/>
          <p:cNvSpPr/>
          <p:nvPr/>
        </p:nvSpPr>
        <p:spPr>
          <a:xfrm>
            <a:off x="2071688" y="4533900"/>
            <a:ext cx="6996113" cy="457200"/>
          </a:xfrm>
          <a:prstGeom prst="rect">
            <a:avLst/>
          </a:prstGeom>
          <a:noFill/>
          <a:ln/>
        </p:spPr>
        <p:txBody>
          <a:bodyPr wrap="square" rtlCol="0" anchor="ctr"/>
          <a:lstStyle/>
          <a:p>
            <a:pPr algn="l" indent="0" marL="0">
              <a:lnSpc>
                <a:spcPts val="1782"/>
              </a:lnSpc>
              <a:buNone/>
            </a:pPr>
            <a:r>
              <a:rPr lang="en-US" sz="1350" b="1" spc="-27" kern="0" dirty="0">
                <a:solidFill>
                  <a:srgbClr val="000000">
                    <a:alpha val="99000"/>
                  </a:srgbClr>
                </a:solidFill>
                <a:latin typeface="Inter" pitchFamily="34" charset="0"/>
                <a:ea typeface="Inter" pitchFamily="34" charset="-122"/>
                <a:cs typeface="Inter" pitchFamily="34" charset="-120"/>
              </a:rPr>
              <a:t>→ 연령대가 상승할수록 평균 체중은 줄어듦</a:t>
            </a:r>
            <a:endParaRPr lang="en-US" sz="1350" dirty="0"/>
          </a:p>
          <a:p>
            <a:pPr algn="l" indent="0" marL="0">
              <a:lnSpc>
                <a:spcPts val="1782"/>
              </a:lnSpc>
              <a:buNone/>
            </a:pPr>
            <a:r>
              <a:rPr lang="en-US" sz="1350" b="1" spc="-27" kern="0" dirty="0">
                <a:solidFill>
                  <a:srgbClr val="000000">
                    <a:alpha val="99000"/>
                  </a:srgbClr>
                </a:solidFill>
                <a:latin typeface="Inter" pitchFamily="34" charset="0"/>
                <a:ea typeface="Inter" pitchFamily="34" charset="-122"/>
                <a:cs typeface="Inter" pitchFamily="34" charset="-120"/>
              </a:rPr>
              <a:t>→ 함께 허리둘레도 증가하는 모습이지만 그 변화가 20~80대의 차이가 10cm에 못 미치는 수준 </a:t>
            </a:r>
            <a:endParaRPr lang="en-US" sz="1350" dirty="0"/>
          </a:p>
        </p:txBody>
      </p:sp>
      <p:sp>
        <p:nvSpPr>
          <p:cNvPr id="6" name="Text 3"/>
          <p:cNvSpPr/>
          <p:nvPr/>
        </p:nvSpPr>
        <p:spPr>
          <a:xfrm>
            <a:off x="3395663" y="385763"/>
            <a:ext cx="2928938" cy="276225"/>
          </a:xfrm>
          <a:prstGeom prst="rect">
            <a:avLst/>
          </a:prstGeom>
          <a:noFill/>
          <a:ln/>
        </p:spPr>
        <p:txBody>
          <a:bodyPr wrap="square" rtlCol="0" anchor="ctr"/>
          <a:lstStyle/>
          <a:p>
            <a:pPr algn="ctr" indent="0" marL="0">
              <a:lnSpc>
                <a:spcPts val="2160"/>
              </a:lnSpc>
              <a:buNone/>
            </a:pPr>
            <a:r>
              <a:rPr lang="en-US" sz="1800" b="1" spc="-36" kern="0" dirty="0">
                <a:solidFill>
                  <a:srgbClr val="000000">
                    <a:alpha val="99000"/>
                  </a:srgbClr>
                </a:solidFill>
                <a:latin typeface="Inter" pitchFamily="34" charset="0"/>
                <a:ea typeface="Inter" pitchFamily="34" charset="-122"/>
                <a:cs typeface="Inter" pitchFamily="34" charset="-120"/>
              </a:rPr>
              <a:t>건강검진 데이터 분포 파악</a:t>
            </a:r>
            <a:endParaRPr lang="en-US" sz="1800" dirty="0"/>
          </a:p>
        </p:txBody>
      </p:sp>
      <p:sp>
        <p:nvSpPr>
          <p:cNvPr id="7" name="Text 4"/>
          <p:cNvSpPr/>
          <p:nvPr/>
        </p:nvSpPr>
        <p:spPr>
          <a:xfrm>
            <a:off x="3395663" y="776288"/>
            <a:ext cx="2928938" cy="238125"/>
          </a:xfrm>
          <a:prstGeom prst="rect">
            <a:avLst/>
          </a:prstGeom>
          <a:noFill/>
          <a:ln/>
        </p:spPr>
        <p:txBody>
          <a:bodyPr wrap="square" rtlCol="0" anchor="ctr"/>
          <a:lstStyle/>
          <a:p>
            <a:pPr algn="ctr" indent="0" marL="0">
              <a:lnSpc>
                <a:spcPts val="1890"/>
              </a:lnSpc>
              <a:buNone/>
            </a:pPr>
            <a:r>
              <a:rPr lang="en-US" sz="1350" spc="-13" kern="0" dirty="0">
                <a:solidFill>
                  <a:srgbClr val="000000">
                    <a:alpha val="99000"/>
                  </a:srgbClr>
                </a:solidFill>
                <a:latin typeface="Inter" pitchFamily="34" charset="0"/>
                <a:ea typeface="Inter" pitchFamily="34" charset="-122"/>
                <a:cs typeface="Inter" pitchFamily="34" charset="-120"/>
              </a:rPr>
              <a:t>연령에 따른 체중 &amp; 허리둘레</a:t>
            </a:r>
            <a:endParaRPr lang="en-US" sz="135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solidFill>
          <a:srgbClr val="FFFFFF"/>
        </a:solidFill>
      </p:bgPr>
    </p:bg>
    <p:spTree>
      <p:nvGrpSpPr>
        <p:cNvPr id="1" name=""/>
        <p:cNvGrpSpPr/>
        <p:nvPr/>
      </p:nvGrpSpPr>
      <p:grpSpPr>
        <a:xfrm>
          <a:off x="0" y="0"/>
          <a:ext cx="0" cy="0"/>
          <a:chOff x="0" y="0"/>
          <a:chExt cx="0" cy="0"/>
        </a:xfrm>
      </p:grpSpPr>
      <p:sp>
        <p:nvSpPr>
          <p:cNvPr id="3" name="Shape 0"/>
          <p:cNvSpPr/>
          <p:nvPr/>
        </p:nvSpPr>
        <p:spPr>
          <a:xfrm>
            <a:off x="3395663" y="385763"/>
            <a:ext cx="2471738" cy="628650"/>
          </a:xfrm>
          <a:prstGeom prst="rect">
            <a:avLst/>
          </a:prstGeom>
          <a:noFill/>
          <a:ln/>
        </p:spPr>
      </p:sp>
      <p:pic>
        <p:nvPicPr>
          <p:cNvPr id="4" name="Image 0" descr="preencoded.png">    </p:cNvPr>
          <p:cNvPicPr>
            <a:picLocks noChangeAspect="1"/>
          </p:cNvPicPr>
          <p:nvPr/>
        </p:nvPicPr>
        <p:blipFill>
          <a:blip r:embed="rId1"/>
          <a:stretch>
            <a:fillRect/>
          </a:stretch>
        </p:blipFill>
        <p:spPr>
          <a:xfrm>
            <a:off x="119063" y="1481138"/>
            <a:ext cx="4338638" cy="2590800"/>
          </a:xfrm>
          <a:prstGeom prst="rect">
            <a:avLst/>
          </a:prstGeom>
        </p:spPr>
      </p:pic>
      <p:pic>
        <p:nvPicPr>
          <p:cNvPr id="5" name="Image 1" descr="preencoded.png">    </p:cNvPr>
          <p:cNvPicPr>
            <a:picLocks noChangeAspect="1"/>
          </p:cNvPicPr>
          <p:nvPr/>
        </p:nvPicPr>
        <p:blipFill>
          <a:blip r:embed="rId2"/>
          <a:stretch>
            <a:fillRect/>
          </a:stretch>
        </p:blipFill>
        <p:spPr>
          <a:xfrm>
            <a:off x="4633913" y="1481138"/>
            <a:ext cx="4338638" cy="2590800"/>
          </a:xfrm>
          <a:prstGeom prst="rect">
            <a:avLst/>
          </a:prstGeom>
        </p:spPr>
      </p:pic>
      <p:sp>
        <p:nvSpPr>
          <p:cNvPr id="6" name="Text 1"/>
          <p:cNvSpPr/>
          <p:nvPr/>
        </p:nvSpPr>
        <p:spPr>
          <a:xfrm>
            <a:off x="119063" y="109538"/>
            <a:ext cx="4972050" cy="342900"/>
          </a:xfrm>
          <a:prstGeom prst="rect">
            <a:avLst/>
          </a:prstGeom>
          <a:noFill/>
          <a:ln/>
        </p:spPr>
        <p:txBody>
          <a:bodyPr wrap="square" rtlCol="0" anchor="ctr"/>
          <a:lstStyle/>
          <a:p>
            <a:pPr algn="l" indent="0" marL="0">
              <a:lnSpc>
                <a:spcPts val="2700"/>
              </a:lnSpc>
              <a:buNone/>
            </a:pPr>
            <a:r>
              <a:rPr lang="en-US" sz="2250" b="1" spc="-50" kern="0" dirty="0">
                <a:solidFill>
                  <a:srgbClr val="000000">
                    <a:alpha val="99000"/>
                  </a:srgbClr>
                </a:solidFill>
                <a:latin typeface="Inter" pitchFamily="34" charset="0"/>
                <a:ea typeface="Inter" pitchFamily="34" charset="-122"/>
                <a:cs typeface="Inter" pitchFamily="34" charset="-120"/>
              </a:rPr>
              <a:t>EDA</a:t>
            </a:r>
            <a:endParaRPr lang="en-US" sz="2250" dirty="0"/>
          </a:p>
        </p:txBody>
      </p:sp>
      <p:sp>
        <p:nvSpPr>
          <p:cNvPr id="7" name="Text 2"/>
          <p:cNvSpPr/>
          <p:nvPr/>
        </p:nvSpPr>
        <p:spPr>
          <a:xfrm>
            <a:off x="2657475" y="4410075"/>
            <a:ext cx="5076825" cy="457200"/>
          </a:xfrm>
          <a:prstGeom prst="rect">
            <a:avLst/>
          </a:prstGeom>
          <a:noFill/>
          <a:ln/>
        </p:spPr>
        <p:txBody>
          <a:bodyPr wrap="square" rtlCol="0" anchor="ctr"/>
          <a:lstStyle/>
          <a:p>
            <a:pPr algn="l" indent="0" marL="0">
              <a:lnSpc>
                <a:spcPts val="1782"/>
              </a:lnSpc>
              <a:buNone/>
            </a:pPr>
            <a:r>
              <a:rPr lang="en-US" sz="1350" b="1" spc="-27" kern="0" dirty="0">
                <a:solidFill>
                  <a:srgbClr val="000000">
                    <a:alpha val="99000"/>
                  </a:srgbClr>
                </a:solidFill>
                <a:latin typeface="Inter" pitchFamily="34" charset="0"/>
                <a:ea typeface="Inter" pitchFamily="34" charset="-122"/>
                <a:cs typeface="Inter" pitchFamily="34" charset="-120"/>
              </a:rPr>
              <a:t>→ 연령대가 오를수록 수축기 혈압이 오르고 식전혈당이 오르는 양상</a:t>
            </a:r>
            <a:endParaRPr lang="en-US" sz="1350" dirty="0"/>
          </a:p>
          <a:p>
            <a:pPr algn="l" indent="0" marL="0">
              <a:lnSpc>
                <a:spcPts val="1782"/>
              </a:lnSpc>
              <a:buNone/>
            </a:pPr>
            <a:r>
              <a:rPr lang="en-US" sz="1350" b="1" spc="-27" kern="0" dirty="0">
                <a:solidFill>
                  <a:srgbClr val="000000">
                    <a:alpha val="99000"/>
                  </a:srgbClr>
                </a:solidFill>
                <a:latin typeface="Inter" pitchFamily="34" charset="0"/>
                <a:ea typeface="Inter" pitchFamily="34" charset="-122"/>
                <a:cs typeface="Inter" pitchFamily="34" charset="-120"/>
              </a:rPr>
              <a:t>→ 연령대가 높아질수록 고혈압, 당뇨에 위험 증가</a:t>
            </a:r>
            <a:endParaRPr lang="en-US" sz="1350" dirty="0"/>
          </a:p>
        </p:txBody>
      </p:sp>
      <p:sp>
        <p:nvSpPr>
          <p:cNvPr id="8" name="Text 3"/>
          <p:cNvSpPr/>
          <p:nvPr/>
        </p:nvSpPr>
        <p:spPr>
          <a:xfrm>
            <a:off x="3395663" y="385763"/>
            <a:ext cx="2928938" cy="276225"/>
          </a:xfrm>
          <a:prstGeom prst="rect">
            <a:avLst/>
          </a:prstGeom>
          <a:noFill/>
          <a:ln/>
        </p:spPr>
        <p:txBody>
          <a:bodyPr wrap="square" rtlCol="0" anchor="ctr"/>
          <a:lstStyle/>
          <a:p>
            <a:pPr algn="ctr" indent="0" marL="0">
              <a:lnSpc>
                <a:spcPts val="2160"/>
              </a:lnSpc>
              <a:buNone/>
            </a:pPr>
            <a:r>
              <a:rPr lang="en-US" sz="1800" b="1" spc="-36" kern="0" dirty="0">
                <a:solidFill>
                  <a:srgbClr val="000000">
                    <a:alpha val="99000"/>
                  </a:srgbClr>
                </a:solidFill>
                <a:latin typeface="Inter" pitchFamily="34" charset="0"/>
                <a:ea typeface="Inter" pitchFamily="34" charset="-122"/>
                <a:cs typeface="Inter" pitchFamily="34" charset="-120"/>
              </a:rPr>
              <a:t>건강검진 데이터 분포 파악</a:t>
            </a:r>
            <a:endParaRPr lang="en-US" sz="1800" dirty="0"/>
          </a:p>
        </p:txBody>
      </p:sp>
      <p:sp>
        <p:nvSpPr>
          <p:cNvPr id="9" name="Text 4"/>
          <p:cNvSpPr/>
          <p:nvPr/>
        </p:nvSpPr>
        <p:spPr>
          <a:xfrm>
            <a:off x="3395663" y="776288"/>
            <a:ext cx="2928938" cy="238125"/>
          </a:xfrm>
          <a:prstGeom prst="rect">
            <a:avLst/>
          </a:prstGeom>
          <a:noFill/>
          <a:ln/>
        </p:spPr>
        <p:txBody>
          <a:bodyPr wrap="square" rtlCol="0" anchor="ctr"/>
          <a:lstStyle/>
          <a:p>
            <a:pPr algn="ctr" indent="0" marL="0">
              <a:lnSpc>
                <a:spcPts val="1890"/>
              </a:lnSpc>
              <a:buNone/>
            </a:pPr>
            <a:r>
              <a:rPr lang="en-US" sz="1350" spc="-13" kern="0" dirty="0">
                <a:solidFill>
                  <a:srgbClr val="000000">
                    <a:alpha val="99000"/>
                  </a:srgbClr>
                </a:solidFill>
                <a:latin typeface="Inter" pitchFamily="34" charset="0"/>
                <a:ea typeface="Inter" pitchFamily="34" charset="-122"/>
                <a:cs typeface="Inter" pitchFamily="34" charset="-120"/>
              </a:rPr>
              <a:t>연령에 따른 혈압 &amp; 혈당</a:t>
            </a:r>
            <a:endParaRPr lang="en-US" sz="13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7377113" y="428625"/>
            <a:ext cx="1604963" cy="4495800"/>
          </a:xfrm>
          <a:prstGeom prst="rect">
            <a:avLst/>
          </a:prstGeom>
          <a:solidFill>
            <a:srgbClr val="FFFFFF"/>
          </a:solidFill>
          <a:ln/>
        </p:spPr>
        <p:txBody>
          <a:bodyPr wrap="square" rtlCol="0" anchor="ctr"/>
          <a:lstStyle/>
          <a:p>
            <a:pPr indent="0" marL="0">
              <a:buNone/>
            </a:pPr>
            <a:endParaRPr lang="en-US" dirty="0"/>
          </a:p>
        </p:txBody>
      </p:sp>
      <p:sp>
        <p:nvSpPr>
          <p:cNvPr id="3" name="Shape 1"/>
          <p:cNvSpPr/>
          <p:nvPr/>
        </p:nvSpPr>
        <p:spPr>
          <a:xfrm>
            <a:off x="4262438" y="819150"/>
            <a:ext cx="3371850" cy="340752"/>
          </a:xfrm>
          <a:prstGeom prst="rect">
            <a:avLst/>
          </a:prstGeom>
          <a:noFill/>
          <a:ln/>
        </p:spPr>
      </p:sp>
      <p:sp>
        <p:nvSpPr>
          <p:cNvPr id="4" name="Shape 2"/>
          <p:cNvSpPr/>
          <p:nvPr/>
        </p:nvSpPr>
        <p:spPr>
          <a:xfrm>
            <a:off x="4262438" y="1678128"/>
            <a:ext cx="3371850" cy="340752"/>
          </a:xfrm>
          <a:prstGeom prst="rect">
            <a:avLst/>
          </a:prstGeom>
          <a:noFill/>
          <a:ln/>
        </p:spPr>
      </p:sp>
      <p:sp>
        <p:nvSpPr>
          <p:cNvPr id="5" name="Shape 3"/>
          <p:cNvSpPr/>
          <p:nvPr/>
        </p:nvSpPr>
        <p:spPr>
          <a:xfrm>
            <a:off x="4262438" y="2537105"/>
            <a:ext cx="3371850" cy="340752"/>
          </a:xfrm>
          <a:prstGeom prst="rect">
            <a:avLst/>
          </a:prstGeom>
          <a:noFill/>
          <a:ln/>
        </p:spPr>
      </p:sp>
      <p:sp>
        <p:nvSpPr>
          <p:cNvPr id="6" name="Shape 4"/>
          <p:cNvSpPr/>
          <p:nvPr/>
        </p:nvSpPr>
        <p:spPr>
          <a:xfrm>
            <a:off x="4262438" y="3396083"/>
            <a:ext cx="3371850" cy="340752"/>
          </a:xfrm>
          <a:prstGeom prst="rect">
            <a:avLst/>
          </a:prstGeom>
          <a:noFill/>
          <a:ln/>
        </p:spPr>
      </p:sp>
      <p:sp>
        <p:nvSpPr>
          <p:cNvPr id="7" name="Shape 5"/>
          <p:cNvSpPr/>
          <p:nvPr/>
        </p:nvSpPr>
        <p:spPr>
          <a:xfrm>
            <a:off x="4262438" y="4255061"/>
            <a:ext cx="3371850" cy="340752"/>
          </a:xfrm>
          <a:prstGeom prst="rect">
            <a:avLst/>
          </a:prstGeom>
          <a:noFill/>
          <a:ln/>
        </p:spPr>
      </p:sp>
      <p:pic>
        <p:nvPicPr>
          <p:cNvPr id="8" name="Image 0" descr="preencoded.png">    </p:cNvPr>
          <p:cNvPicPr>
            <a:picLocks noChangeAspect="1"/>
          </p:cNvPicPr>
          <p:nvPr/>
        </p:nvPicPr>
        <p:blipFill>
          <a:blip r:embed="rId1"/>
          <a:stretch>
            <a:fillRect/>
          </a:stretch>
        </p:blipFill>
        <p:spPr>
          <a:xfrm>
            <a:off x="4090987" y="690563"/>
            <a:ext cx="4151668" cy="3924300"/>
          </a:xfrm>
          <a:prstGeom prst="rect">
            <a:avLst/>
          </a:prstGeom>
        </p:spPr>
      </p:pic>
      <p:sp>
        <p:nvSpPr>
          <p:cNvPr id="9" name="Text 6"/>
          <p:cNvSpPr/>
          <p:nvPr/>
        </p:nvSpPr>
        <p:spPr>
          <a:xfrm>
            <a:off x="609600" y="2433638"/>
            <a:ext cx="3124200" cy="276225"/>
          </a:xfrm>
          <a:prstGeom prst="rect">
            <a:avLst/>
          </a:prstGeom>
          <a:noFill/>
          <a:ln/>
        </p:spPr>
        <p:txBody>
          <a:bodyPr wrap="square" rtlCol="0" anchor="ctr"/>
          <a:lstStyle/>
          <a:p>
            <a:pPr algn="l" indent="0" marL="0">
              <a:lnSpc>
                <a:spcPts val="2160"/>
              </a:lnSpc>
              <a:buNone/>
            </a:pPr>
            <a:r>
              <a:rPr lang="en-US" sz="1800" b="1" spc="-36" kern="0" dirty="0">
                <a:solidFill>
                  <a:srgbClr val="000000">
                    <a:alpha val="99000"/>
                  </a:srgbClr>
                </a:solidFill>
                <a:latin typeface="Inter" pitchFamily="34" charset="0"/>
                <a:ea typeface="Inter" pitchFamily="34" charset="-122"/>
                <a:cs typeface="Inter" pitchFamily="34" charset="-120"/>
              </a:rPr>
              <a:t>목차</a:t>
            </a:r>
            <a:endParaRPr lang="en-US" sz="1800" dirty="0"/>
          </a:p>
        </p:txBody>
      </p:sp>
      <p:sp>
        <p:nvSpPr>
          <p:cNvPr id="10" name="Text 7"/>
          <p:cNvSpPr/>
          <p:nvPr/>
        </p:nvSpPr>
        <p:spPr>
          <a:xfrm>
            <a:off x="4262438" y="4255061"/>
            <a:ext cx="3829050" cy="228600"/>
          </a:xfrm>
          <a:prstGeom prst="rect">
            <a:avLst/>
          </a:prstGeom>
          <a:noFill/>
          <a:ln/>
        </p:spPr>
        <p:txBody>
          <a:bodyPr wrap="square" rtlCol="0" anchor="ctr"/>
          <a:lstStyle/>
          <a:p>
            <a:pPr algn="l" indent="0" marL="0">
              <a:lnSpc>
                <a:spcPts val="1782"/>
              </a:lnSpc>
              <a:buNone/>
            </a:pPr>
            <a:r>
              <a:rPr lang="en-US" sz="1350" b="1" spc="-27" kern="0" dirty="0">
                <a:solidFill>
                  <a:srgbClr val="000000">
                    <a:alpha val="99000"/>
                  </a:srgbClr>
                </a:solidFill>
                <a:latin typeface="Inter" pitchFamily="34" charset="0"/>
                <a:ea typeface="Inter" pitchFamily="34" charset="-122"/>
                <a:cs typeface="Inter" pitchFamily="34" charset="-120"/>
              </a:rPr>
              <a:t>05       자체 평가 의견</a:t>
            </a:r>
            <a:endParaRPr lang="en-US" sz="1350" dirty="0"/>
          </a:p>
        </p:txBody>
      </p:sp>
      <p:sp>
        <p:nvSpPr>
          <p:cNvPr id="11" name="Text 8"/>
          <p:cNvSpPr/>
          <p:nvPr/>
        </p:nvSpPr>
        <p:spPr>
          <a:xfrm>
            <a:off x="4262438" y="3396083"/>
            <a:ext cx="3829050" cy="228600"/>
          </a:xfrm>
          <a:prstGeom prst="rect">
            <a:avLst/>
          </a:prstGeom>
          <a:noFill/>
          <a:ln/>
        </p:spPr>
        <p:txBody>
          <a:bodyPr wrap="square" rtlCol="0" anchor="ctr"/>
          <a:lstStyle/>
          <a:p>
            <a:pPr algn="l" indent="0" marL="0">
              <a:lnSpc>
                <a:spcPts val="1782"/>
              </a:lnSpc>
              <a:buNone/>
            </a:pPr>
            <a:r>
              <a:rPr lang="en-US" sz="1350" b="1" spc="-27" kern="0" dirty="0">
                <a:solidFill>
                  <a:srgbClr val="000000">
                    <a:alpha val="99000"/>
                  </a:srgbClr>
                </a:solidFill>
                <a:latin typeface="Inter" pitchFamily="34" charset="0"/>
                <a:ea typeface="Inter" pitchFamily="34" charset="-122"/>
                <a:cs typeface="Inter" pitchFamily="34" charset="-120"/>
              </a:rPr>
              <a:t>04       프로젝트 수행 경과</a:t>
            </a:r>
            <a:endParaRPr lang="en-US" sz="1350" dirty="0"/>
          </a:p>
        </p:txBody>
      </p:sp>
      <p:sp>
        <p:nvSpPr>
          <p:cNvPr id="12" name="Text 9"/>
          <p:cNvSpPr/>
          <p:nvPr/>
        </p:nvSpPr>
        <p:spPr>
          <a:xfrm>
            <a:off x="4262438" y="2537105"/>
            <a:ext cx="3829050" cy="228600"/>
          </a:xfrm>
          <a:prstGeom prst="rect">
            <a:avLst/>
          </a:prstGeom>
          <a:noFill/>
          <a:ln/>
        </p:spPr>
        <p:txBody>
          <a:bodyPr wrap="square" rtlCol="0" anchor="ctr"/>
          <a:lstStyle/>
          <a:p>
            <a:pPr algn="l" indent="0" marL="0">
              <a:lnSpc>
                <a:spcPts val="1782"/>
              </a:lnSpc>
              <a:buNone/>
            </a:pPr>
            <a:r>
              <a:rPr lang="en-US" sz="1350" b="1" spc="-27" kern="0" dirty="0">
                <a:solidFill>
                  <a:srgbClr val="000000">
                    <a:alpha val="99000"/>
                  </a:srgbClr>
                </a:solidFill>
                <a:latin typeface="Inter" pitchFamily="34" charset="0"/>
                <a:ea typeface="Inter" pitchFamily="34" charset="-122"/>
                <a:cs typeface="Inter" pitchFamily="34" charset="-120"/>
              </a:rPr>
              <a:t>03       프로젝트 수행 절차 및 방법</a:t>
            </a:r>
            <a:endParaRPr lang="en-US" sz="1350" dirty="0"/>
          </a:p>
        </p:txBody>
      </p:sp>
      <p:sp>
        <p:nvSpPr>
          <p:cNvPr id="13" name="Text 10"/>
          <p:cNvSpPr/>
          <p:nvPr/>
        </p:nvSpPr>
        <p:spPr>
          <a:xfrm>
            <a:off x="4262438" y="1678128"/>
            <a:ext cx="3829050" cy="228600"/>
          </a:xfrm>
          <a:prstGeom prst="rect">
            <a:avLst/>
          </a:prstGeom>
          <a:noFill/>
          <a:ln/>
        </p:spPr>
        <p:txBody>
          <a:bodyPr wrap="square" rtlCol="0" anchor="ctr"/>
          <a:lstStyle/>
          <a:p>
            <a:pPr algn="l" indent="0" marL="0">
              <a:lnSpc>
                <a:spcPts val="1782"/>
              </a:lnSpc>
              <a:buNone/>
            </a:pPr>
            <a:r>
              <a:rPr lang="en-US" sz="1350" b="1" spc="-27" kern="0" dirty="0">
                <a:solidFill>
                  <a:srgbClr val="000000">
                    <a:alpha val="99000"/>
                  </a:srgbClr>
                </a:solidFill>
                <a:latin typeface="Inter" pitchFamily="34" charset="0"/>
                <a:ea typeface="Inter" pitchFamily="34" charset="-122"/>
                <a:cs typeface="Inter" pitchFamily="34" charset="-120"/>
              </a:rPr>
              <a:t>02       프로젝트 팀 구성 및 역할</a:t>
            </a:r>
            <a:endParaRPr lang="en-US" sz="1350" dirty="0"/>
          </a:p>
        </p:txBody>
      </p:sp>
      <p:sp>
        <p:nvSpPr>
          <p:cNvPr id="14" name="Text 11"/>
          <p:cNvSpPr/>
          <p:nvPr/>
        </p:nvSpPr>
        <p:spPr>
          <a:xfrm>
            <a:off x="4262438" y="819150"/>
            <a:ext cx="3829050" cy="228600"/>
          </a:xfrm>
          <a:prstGeom prst="rect">
            <a:avLst/>
          </a:prstGeom>
          <a:noFill/>
          <a:ln/>
        </p:spPr>
        <p:txBody>
          <a:bodyPr wrap="square" rtlCol="0" anchor="ctr"/>
          <a:lstStyle/>
          <a:p>
            <a:pPr algn="l" indent="0" marL="0">
              <a:lnSpc>
                <a:spcPts val="1782"/>
              </a:lnSpc>
              <a:buNone/>
            </a:pPr>
            <a:r>
              <a:rPr lang="en-US" sz="1350" b="1" spc="-27" kern="0" dirty="0">
                <a:solidFill>
                  <a:srgbClr val="000000">
                    <a:alpha val="99000"/>
                  </a:srgbClr>
                </a:solidFill>
                <a:latin typeface="Inter" pitchFamily="34" charset="0"/>
                <a:ea typeface="Inter" pitchFamily="34" charset="-122"/>
                <a:cs typeface="Inter" pitchFamily="34" charset="-120"/>
              </a:rPr>
              <a:t>01       프로젝트 개요</a:t>
            </a:r>
            <a:endParaRPr lang="en-US" sz="135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solidFill>
          <a:srgbClr val="FFFFFF"/>
        </a:solidFill>
      </p:bgPr>
    </p:bg>
    <p:spTree>
      <p:nvGrpSpPr>
        <p:cNvPr id="1" name=""/>
        <p:cNvGrpSpPr/>
        <p:nvPr/>
      </p:nvGrpSpPr>
      <p:grpSpPr>
        <a:xfrm>
          <a:off x="0" y="0"/>
          <a:ext cx="0" cy="0"/>
          <a:chOff x="0" y="0"/>
          <a:chExt cx="0" cy="0"/>
        </a:xfrm>
      </p:grpSpPr>
      <p:sp>
        <p:nvSpPr>
          <p:cNvPr id="2" name="Shape 0"/>
          <p:cNvSpPr/>
          <p:nvPr/>
        </p:nvSpPr>
        <p:spPr>
          <a:xfrm>
            <a:off x="3395663" y="385763"/>
            <a:ext cx="2471738" cy="628650"/>
          </a:xfrm>
          <a:prstGeom prst="rect">
            <a:avLst/>
          </a:prstGeom>
          <a:noFill/>
          <a:ln/>
        </p:spPr>
      </p:sp>
      <p:pic>
        <p:nvPicPr>
          <p:cNvPr id="3" name="Image 0" descr="preencoded.png">    </p:cNvPr>
          <p:cNvPicPr>
            <a:picLocks noChangeAspect="1"/>
          </p:cNvPicPr>
          <p:nvPr/>
        </p:nvPicPr>
        <p:blipFill>
          <a:blip r:embed="rId1"/>
          <a:stretch>
            <a:fillRect/>
          </a:stretch>
        </p:blipFill>
        <p:spPr>
          <a:xfrm>
            <a:off x="242888" y="1762125"/>
            <a:ext cx="3848100" cy="2381250"/>
          </a:xfrm>
          <a:prstGeom prst="rect">
            <a:avLst/>
          </a:prstGeom>
        </p:spPr>
      </p:pic>
      <p:pic>
        <p:nvPicPr>
          <p:cNvPr id="4" name="Image 1" descr="preencoded.png">    </p:cNvPr>
          <p:cNvPicPr>
            <a:picLocks noChangeAspect="1"/>
          </p:cNvPicPr>
          <p:nvPr/>
        </p:nvPicPr>
        <p:blipFill>
          <a:blip r:embed="rId2"/>
          <a:stretch>
            <a:fillRect/>
          </a:stretch>
        </p:blipFill>
        <p:spPr>
          <a:xfrm>
            <a:off x="4090987" y="1757363"/>
            <a:ext cx="4810125" cy="2386013"/>
          </a:xfrm>
          <a:prstGeom prst="rect">
            <a:avLst/>
          </a:prstGeom>
        </p:spPr>
      </p:pic>
      <p:sp>
        <p:nvSpPr>
          <p:cNvPr id="5" name="Text 1"/>
          <p:cNvSpPr/>
          <p:nvPr/>
        </p:nvSpPr>
        <p:spPr>
          <a:xfrm>
            <a:off x="119063" y="109538"/>
            <a:ext cx="4972050" cy="342900"/>
          </a:xfrm>
          <a:prstGeom prst="rect">
            <a:avLst/>
          </a:prstGeom>
          <a:noFill/>
          <a:ln/>
        </p:spPr>
        <p:txBody>
          <a:bodyPr wrap="square" rtlCol="0" anchor="ctr"/>
          <a:lstStyle/>
          <a:p>
            <a:pPr algn="l" indent="0" marL="0">
              <a:lnSpc>
                <a:spcPts val="2700"/>
              </a:lnSpc>
              <a:buNone/>
            </a:pPr>
            <a:r>
              <a:rPr lang="en-US" sz="2250" b="1" spc="-50" kern="0" dirty="0">
                <a:solidFill>
                  <a:srgbClr val="000000">
                    <a:alpha val="99000"/>
                  </a:srgbClr>
                </a:solidFill>
                <a:latin typeface="Inter" pitchFamily="34" charset="0"/>
                <a:ea typeface="Inter" pitchFamily="34" charset="-122"/>
                <a:cs typeface="Inter" pitchFamily="34" charset="-120"/>
              </a:rPr>
              <a:t>EDA</a:t>
            </a:r>
            <a:endParaRPr lang="en-US" sz="2250" dirty="0"/>
          </a:p>
        </p:txBody>
      </p:sp>
      <p:sp>
        <p:nvSpPr>
          <p:cNvPr id="6" name="Text 2"/>
          <p:cNvSpPr/>
          <p:nvPr/>
        </p:nvSpPr>
        <p:spPr>
          <a:xfrm>
            <a:off x="1809750" y="4533900"/>
            <a:ext cx="6100763" cy="457200"/>
          </a:xfrm>
          <a:prstGeom prst="rect">
            <a:avLst/>
          </a:prstGeom>
          <a:noFill/>
          <a:ln/>
        </p:spPr>
        <p:txBody>
          <a:bodyPr wrap="square" rtlCol="0" anchor="ctr"/>
          <a:lstStyle/>
          <a:p>
            <a:pPr algn="l" indent="0" marL="0">
              <a:lnSpc>
                <a:spcPts val="1782"/>
              </a:lnSpc>
              <a:buNone/>
            </a:pPr>
            <a:r>
              <a:rPr lang="en-US" sz="1350" b="1" spc="-27" kern="0" dirty="0">
                <a:solidFill>
                  <a:srgbClr val="000000">
                    <a:alpha val="99000"/>
                  </a:srgbClr>
                </a:solidFill>
                <a:latin typeface="Inter" pitchFamily="34" charset="0"/>
                <a:ea typeface="Inter" pitchFamily="34" charset="-122"/>
                <a:cs typeface="Inter" pitchFamily="34" charset="-120"/>
              </a:rPr>
              <a:t>→ 두 지표 모두 구체적인 해석이 필요</a:t>
            </a:r>
            <a:endParaRPr lang="en-US" sz="1350" dirty="0"/>
          </a:p>
          <a:p>
            <a:pPr algn="l" indent="0" marL="0">
              <a:lnSpc>
                <a:spcPts val="1782"/>
              </a:lnSpc>
              <a:buNone/>
            </a:pPr>
            <a:r>
              <a:rPr lang="en-US" sz="1350" b="1" spc="-27" kern="0" dirty="0">
                <a:solidFill>
                  <a:srgbClr val="000000">
                    <a:alpha val="99000"/>
                  </a:srgbClr>
                </a:solidFill>
                <a:latin typeface="Inter" pitchFamily="34" charset="0"/>
                <a:ea typeface="Inter" pitchFamily="34" charset="-122"/>
                <a:cs typeface="Inter" pitchFamily="34" charset="-120"/>
              </a:rPr>
              <a:t>→ 지나치게 높을 경우 기능의 손상을 의미, 지나치게 낮을 경우 기능의 저하를 의미</a:t>
            </a:r>
            <a:endParaRPr lang="en-US" sz="1350" dirty="0"/>
          </a:p>
        </p:txBody>
      </p:sp>
      <p:sp>
        <p:nvSpPr>
          <p:cNvPr id="7" name="Text 3"/>
          <p:cNvSpPr/>
          <p:nvPr/>
        </p:nvSpPr>
        <p:spPr>
          <a:xfrm>
            <a:off x="3395663" y="385763"/>
            <a:ext cx="2928938" cy="276225"/>
          </a:xfrm>
          <a:prstGeom prst="rect">
            <a:avLst/>
          </a:prstGeom>
          <a:noFill/>
          <a:ln/>
        </p:spPr>
        <p:txBody>
          <a:bodyPr wrap="square" rtlCol="0" anchor="ctr"/>
          <a:lstStyle/>
          <a:p>
            <a:pPr algn="ctr" indent="0" marL="0">
              <a:lnSpc>
                <a:spcPts val="2160"/>
              </a:lnSpc>
              <a:buNone/>
            </a:pPr>
            <a:r>
              <a:rPr lang="en-US" sz="1800" b="1" spc="-36" kern="0" dirty="0">
                <a:solidFill>
                  <a:srgbClr val="000000">
                    <a:alpha val="99000"/>
                  </a:srgbClr>
                </a:solidFill>
                <a:latin typeface="Inter" pitchFamily="34" charset="0"/>
                <a:ea typeface="Inter" pitchFamily="34" charset="-122"/>
                <a:cs typeface="Inter" pitchFamily="34" charset="-120"/>
              </a:rPr>
              <a:t>건강검진 데이터 분포 파악</a:t>
            </a:r>
            <a:endParaRPr lang="en-US" sz="1800" dirty="0"/>
          </a:p>
        </p:txBody>
      </p:sp>
      <p:sp>
        <p:nvSpPr>
          <p:cNvPr id="8" name="Text 4"/>
          <p:cNvSpPr/>
          <p:nvPr/>
        </p:nvSpPr>
        <p:spPr>
          <a:xfrm>
            <a:off x="3395663" y="776288"/>
            <a:ext cx="2928938" cy="238125"/>
          </a:xfrm>
          <a:prstGeom prst="rect">
            <a:avLst/>
          </a:prstGeom>
          <a:noFill/>
          <a:ln/>
        </p:spPr>
        <p:txBody>
          <a:bodyPr wrap="square" rtlCol="0" anchor="ctr"/>
          <a:lstStyle/>
          <a:p>
            <a:pPr algn="ctr" indent="0" marL="0">
              <a:lnSpc>
                <a:spcPts val="1890"/>
              </a:lnSpc>
              <a:buNone/>
            </a:pPr>
            <a:r>
              <a:rPr lang="en-US" sz="1350" spc="-13" kern="0" dirty="0">
                <a:solidFill>
                  <a:srgbClr val="000000">
                    <a:alpha val="99000"/>
                  </a:srgbClr>
                </a:solidFill>
                <a:latin typeface="Inter" pitchFamily="34" charset="0"/>
                <a:ea typeface="Inter" pitchFamily="34" charset="-122"/>
                <a:cs typeface="Inter" pitchFamily="34" charset="-120"/>
              </a:rPr>
              <a:t>연령에 따른 신장 및 간 기능</a:t>
            </a:r>
            <a:endParaRPr lang="en-US" sz="135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bg>
      <p:bgPr>
        <a:solidFill>
          <a:srgbClr val="FFFFFF"/>
        </a:solidFill>
      </p:bgPr>
    </p:bg>
    <p:spTree>
      <p:nvGrpSpPr>
        <p:cNvPr id="1" name=""/>
        <p:cNvGrpSpPr/>
        <p:nvPr/>
      </p:nvGrpSpPr>
      <p:grpSpPr>
        <a:xfrm>
          <a:off x="0" y="0"/>
          <a:ext cx="0" cy="0"/>
          <a:chOff x="0" y="0"/>
          <a:chExt cx="0" cy="0"/>
        </a:xfrm>
      </p:grpSpPr>
      <p:sp>
        <p:nvSpPr>
          <p:cNvPr id="2" name="Shape 0"/>
          <p:cNvSpPr/>
          <p:nvPr/>
        </p:nvSpPr>
        <p:spPr>
          <a:xfrm>
            <a:off x="3395663" y="385763"/>
            <a:ext cx="2471738" cy="628650"/>
          </a:xfrm>
          <a:prstGeom prst="rect">
            <a:avLst/>
          </a:prstGeom>
          <a:noFill/>
          <a:ln/>
        </p:spPr>
      </p:sp>
      <p:pic>
        <p:nvPicPr>
          <p:cNvPr id="3" name="Image 0" descr="preencoded.png">    </p:cNvPr>
          <p:cNvPicPr>
            <a:picLocks noChangeAspect="1"/>
          </p:cNvPicPr>
          <p:nvPr/>
        </p:nvPicPr>
        <p:blipFill>
          <a:blip r:embed="rId1"/>
          <a:stretch>
            <a:fillRect/>
          </a:stretch>
        </p:blipFill>
        <p:spPr>
          <a:xfrm>
            <a:off x="123825" y="1814513"/>
            <a:ext cx="4762500" cy="2366963"/>
          </a:xfrm>
          <a:prstGeom prst="rect">
            <a:avLst/>
          </a:prstGeom>
        </p:spPr>
      </p:pic>
      <p:pic>
        <p:nvPicPr>
          <p:cNvPr id="4" name="Image 1" descr="preencoded.png">    </p:cNvPr>
          <p:cNvPicPr>
            <a:picLocks noChangeAspect="1"/>
          </p:cNvPicPr>
          <p:nvPr/>
        </p:nvPicPr>
        <p:blipFill>
          <a:blip r:embed="rId2"/>
          <a:stretch>
            <a:fillRect/>
          </a:stretch>
        </p:blipFill>
        <p:spPr>
          <a:xfrm>
            <a:off x="5053013" y="1814513"/>
            <a:ext cx="3962400" cy="2366963"/>
          </a:xfrm>
          <a:prstGeom prst="rect">
            <a:avLst/>
          </a:prstGeom>
        </p:spPr>
      </p:pic>
      <p:sp>
        <p:nvSpPr>
          <p:cNvPr id="5" name="Text 1"/>
          <p:cNvSpPr/>
          <p:nvPr/>
        </p:nvSpPr>
        <p:spPr>
          <a:xfrm>
            <a:off x="119063" y="109538"/>
            <a:ext cx="4972050" cy="342900"/>
          </a:xfrm>
          <a:prstGeom prst="rect">
            <a:avLst/>
          </a:prstGeom>
          <a:noFill/>
          <a:ln/>
        </p:spPr>
        <p:txBody>
          <a:bodyPr wrap="square" rtlCol="0" anchor="ctr"/>
          <a:lstStyle/>
          <a:p>
            <a:pPr algn="l" indent="0" marL="0">
              <a:lnSpc>
                <a:spcPts val="2700"/>
              </a:lnSpc>
              <a:buNone/>
            </a:pPr>
            <a:r>
              <a:rPr lang="en-US" sz="2250" b="1" spc="-50" kern="0" dirty="0">
                <a:solidFill>
                  <a:srgbClr val="000000">
                    <a:alpha val="99000"/>
                  </a:srgbClr>
                </a:solidFill>
                <a:latin typeface="Inter" pitchFamily="34" charset="0"/>
                <a:ea typeface="Inter" pitchFamily="34" charset="-122"/>
                <a:cs typeface="Inter" pitchFamily="34" charset="-120"/>
              </a:rPr>
              <a:t>EDA</a:t>
            </a:r>
            <a:endParaRPr lang="en-US" sz="2250" dirty="0"/>
          </a:p>
        </p:txBody>
      </p:sp>
      <p:sp>
        <p:nvSpPr>
          <p:cNvPr id="6" name="Text 2"/>
          <p:cNvSpPr/>
          <p:nvPr/>
        </p:nvSpPr>
        <p:spPr>
          <a:xfrm>
            <a:off x="3395663" y="1014413"/>
            <a:ext cx="2928938" cy="238125"/>
          </a:xfrm>
          <a:prstGeom prst="rect">
            <a:avLst/>
          </a:prstGeom>
          <a:noFill/>
          <a:ln/>
        </p:spPr>
        <p:txBody>
          <a:bodyPr wrap="square" rtlCol="0" anchor="ctr"/>
          <a:lstStyle/>
          <a:p>
            <a:pPr algn="ctr" indent="0" marL="0">
              <a:lnSpc>
                <a:spcPts val="1890"/>
              </a:lnSpc>
              <a:buNone/>
            </a:pPr>
            <a:r>
              <a:rPr lang="en-US" sz="1350" spc="-13" kern="0" dirty="0">
                <a:solidFill>
                  <a:srgbClr val="000000">
                    <a:alpha val="99000"/>
                  </a:srgbClr>
                </a:solidFill>
                <a:latin typeface="Inter" pitchFamily="34" charset="0"/>
                <a:ea typeface="Inter" pitchFamily="34" charset="-122"/>
                <a:cs typeface="Inter" pitchFamily="34" charset="-120"/>
              </a:rPr>
              <a:t>( 검사자 기준 )</a:t>
            </a:r>
            <a:endParaRPr lang="en-US" sz="1350" dirty="0"/>
          </a:p>
        </p:txBody>
      </p:sp>
      <p:sp>
        <p:nvSpPr>
          <p:cNvPr id="7" name="Text 3"/>
          <p:cNvSpPr/>
          <p:nvPr/>
        </p:nvSpPr>
        <p:spPr>
          <a:xfrm>
            <a:off x="923925" y="4533900"/>
            <a:ext cx="7762875" cy="457200"/>
          </a:xfrm>
          <a:prstGeom prst="rect">
            <a:avLst/>
          </a:prstGeom>
          <a:noFill/>
          <a:ln/>
        </p:spPr>
        <p:txBody>
          <a:bodyPr wrap="square" rtlCol="0" anchor="ctr"/>
          <a:lstStyle/>
          <a:p>
            <a:pPr algn="l" indent="0" marL="0">
              <a:lnSpc>
                <a:spcPts val="1782"/>
              </a:lnSpc>
              <a:buNone/>
            </a:pPr>
            <a:r>
              <a:rPr lang="en-US" sz="1350" b="1" spc="-27" kern="0" dirty="0">
                <a:solidFill>
                  <a:srgbClr val="000000">
                    <a:alpha val="99000"/>
                  </a:srgbClr>
                </a:solidFill>
                <a:latin typeface="Inter" pitchFamily="34" charset="0"/>
                <a:ea typeface="Inter" pitchFamily="34" charset="-122"/>
                <a:cs typeface="Inter" pitchFamily="34" charset="-120"/>
              </a:rPr>
              <a:t>→ 트리글리세라이드, LDL콜레스테롤은 낮을수록 건강한 반면, HDL콜레스테롤은 높을수록 건강함을 의미</a:t>
            </a:r>
            <a:endParaRPr lang="en-US" sz="1350" dirty="0"/>
          </a:p>
          <a:p>
            <a:pPr algn="l" indent="0" marL="0">
              <a:lnSpc>
                <a:spcPts val="1782"/>
              </a:lnSpc>
              <a:buNone/>
            </a:pPr>
            <a:r>
              <a:rPr lang="en-US" sz="1350" b="1" spc="-27" kern="0" dirty="0">
                <a:solidFill>
                  <a:srgbClr val="000000">
                    <a:alpha val="99000"/>
                  </a:srgbClr>
                </a:solidFill>
                <a:latin typeface="Inter" pitchFamily="34" charset="0"/>
                <a:ea typeface="Inter" pitchFamily="34" charset="-122"/>
                <a:cs typeface="Inter" pitchFamily="34" charset="-120"/>
              </a:rPr>
              <a:t>→ 다만 장년층의 콜레스테롤 감소는 노화로 인한 대사 기능 저하의 가능성도 존재</a:t>
            </a:r>
            <a:endParaRPr lang="en-US" sz="1350" dirty="0"/>
          </a:p>
        </p:txBody>
      </p:sp>
      <p:sp>
        <p:nvSpPr>
          <p:cNvPr id="8" name="Text 4"/>
          <p:cNvSpPr/>
          <p:nvPr/>
        </p:nvSpPr>
        <p:spPr>
          <a:xfrm>
            <a:off x="3395663" y="385763"/>
            <a:ext cx="2928938" cy="276225"/>
          </a:xfrm>
          <a:prstGeom prst="rect">
            <a:avLst/>
          </a:prstGeom>
          <a:noFill/>
          <a:ln/>
        </p:spPr>
        <p:txBody>
          <a:bodyPr wrap="square" rtlCol="0" anchor="ctr"/>
          <a:lstStyle/>
          <a:p>
            <a:pPr algn="ctr" indent="0" marL="0">
              <a:lnSpc>
                <a:spcPts val="2160"/>
              </a:lnSpc>
              <a:buNone/>
            </a:pPr>
            <a:r>
              <a:rPr lang="en-US" sz="1800" b="1" spc="-36" kern="0" dirty="0">
                <a:solidFill>
                  <a:srgbClr val="000000">
                    <a:alpha val="99000"/>
                  </a:srgbClr>
                </a:solidFill>
                <a:latin typeface="Inter" pitchFamily="34" charset="0"/>
                <a:ea typeface="Inter" pitchFamily="34" charset="-122"/>
                <a:cs typeface="Inter" pitchFamily="34" charset="-120"/>
              </a:rPr>
              <a:t>건강검진 데이터 분포 파악</a:t>
            </a:r>
            <a:endParaRPr lang="en-US" sz="1800" dirty="0"/>
          </a:p>
        </p:txBody>
      </p:sp>
      <p:sp>
        <p:nvSpPr>
          <p:cNvPr id="9" name="Text 5"/>
          <p:cNvSpPr/>
          <p:nvPr/>
        </p:nvSpPr>
        <p:spPr>
          <a:xfrm>
            <a:off x="3395663" y="776288"/>
            <a:ext cx="2928938" cy="238125"/>
          </a:xfrm>
          <a:prstGeom prst="rect">
            <a:avLst/>
          </a:prstGeom>
          <a:noFill/>
          <a:ln/>
        </p:spPr>
        <p:txBody>
          <a:bodyPr wrap="square" rtlCol="0" anchor="ctr"/>
          <a:lstStyle/>
          <a:p>
            <a:pPr algn="ctr" indent="0" marL="0">
              <a:lnSpc>
                <a:spcPts val="1890"/>
              </a:lnSpc>
              <a:buNone/>
            </a:pPr>
            <a:r>
              <a:rPr lang="en-US" sz="1350" spc="-13" kern="0" dirty="0">
                <a:solidFill>
                  <a:srgbClr val="000000">
                    <a:alpha val="99000"/>
                  </a:srgbClr>
                </a:solidFill>
                <a:latin typeface="Inter" pitchFamily="34" charset="0"/>
                <a:ea typeface="Inter" pitchFamily="34" charset="-122"/>
                <a:cs typeface="Inter" pitchFamily="34" charset="-120"/>
              </a:rPr>
              <a:t>연령대 및 성별에 따른 콜레스테롤</a:t>
            </a:r>
            <a:endParaRPr lang="en-US" sz="135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bg>
      <p:bgPr>
        <a:solidFill>
          <a:srgbClr val="FFFFFF"/>
        </a:solidFill>
      </p:bgPr>
    </p:bg>
    <p:spTree>
      <p:nvGrpSpPr>
        <p:cNvPr id="1" name=""/>
        <p:cNvGrpSpPr/>
        <p:nvPr/>
      </p:nvGrpSpPr>
      <p:grpSpPr>
        <a:xfrm>
          <a:off x="0" y="0"/>
          <a:ext cx="0" cy="0"/>
          <a:chOff x="0" y="0"/>
          <a:chExt cx="0" cy="0"/>
        </a:xfrm>
      </p:grpSpPr>
      <p:sp>
        <p:nvSpPr>
          <p:cNvPr id="2" name="Shape 0"/>
          <p:cNvSpPr/>
          <p:nvPr/>
        </p:nvSpPr>
        <p:spPr>
          <a:xfrm>
            <a:off x="3395663" y="385763"/>
            <a:ext cx="2471738" cy="628650"/>
          </a:xfrm>
          <a:prstGeom prst="rect">
            <a:avLst/>
          </a:prstGeom>
          <a:noFill/>
          <a:ln/>
        </p:spPr>
      </p:sp>
      <p:pic>
        <p:nvPicPr>
          <p:cNvPr id="3" name="Image 0" descr="preencoded.png">    </p:cNvPr>
          <p:cNvPicPr>
            <a:picLocks noChangeAspect="1"/>
          </p:cNvPicPr>
          <p:nvPr/>
        </p:nvPicPr>
        <p:blipFill>
          <a:blip r:embed="rId1"/>
          <a:stretch>
            <a:fillRect/>
          </a:stretch>
        </p:blipFill>
        <p:spPr>
          <a:xfrm>
            <a:off x="171450" y="1981200"/>
            <a:ext cx="4148137" cy="2143125"/>
          </a:xfrm>
          <a:prstGeom prst="rect">
            <a:avLst/>
          </a:prstGeom>
        </p:spPr>
      </p:pic>
      <p:pic>
        <p:nvPicPr>
          <p:cNvPr id="4" name="Image 1" descr="preencoded.png">    </p:cNvPr>
          <p:cNvPicPr>
            <a:picLocks noChangeAspect="1"/>
          </p:cNvPicPr>
          <p:nvPr/>
        </p:nvPicPr>
        <p:blipFill>
          <a:blip r:embed="rId2"/>
          <a:stretch>
            <a:fillRect/>
          </a:stretch>
        </p:blipFill>
        <p:spPr>
          <a:xfrm>
            <a:off x="4805363" y="1990725"/>
            <a:ext cx="4162425" cy="2133600"/>
          </a:xfrm>
          <a:prstGeom prst="rect">
            <a:avLst/>
          </a:prstGeom>
        </p:spPr>
      </p:pic>
      <p:sp>
        <p:nvSpPr>
          <p:cNvPr id="5" name="Text 1"/>
          <p:cNvSpPr/>
          <p:nvPr/>
        </p:nvSpPr>
        <p:spPr>
          <a:xfrm>
            <a:off x="119063" y="109538"/>
            <a:ext cx="4972050" cy="342900"/>
          </a:xfrm>
          <a:prstGeom prst="rect">
            <a:avLst/>
          </a:prstGeom>
          <a:noFill/>
          <a:ln/>
        </p:spPr>
        <p:txBody>
          <a:bodyPr wrap="square" rtlCol="0" anchor="ctr"/>
          <a:lstStyle/>
          <a:p>
            <a:pPr algn="l" indent="0" marL="0">
              <a:lnSpc>
                <a:spcPts val="2700"/>
              </a:lnSpc>
              <a:buNone/>
            </a:pPr>
            <a:r>
              <a:rPr lang="en-US" sz="2250" b="1" spc="-50" kern="0" dirty="0">
                <a:solidFill>
                  <a:srgbClr val="000000">
                    <a:alpha val="99000"/>
                  </a:srgbClr>
                </a:solidFill>
                <a:latin typeface="Inter" pitchFamily="34" charset="0"/>
                <a:ea typeface="Inter" pitchFamily="34" charset="-122"/>
                <a:cs typeface="Inter" pitchFamily="34" charset="-120"/>
              </a:rPr>
              <a:t>EDA</a:t>
            </a:r>
            <a:endParaRPr lang="en-US" sz="2250" dirty="0"/>
          </a:p>
        </p:txBody>
      </p:sp>
      <p:sp>
        <p:nvSpPr>
          <p:cNvPr id="6" name="Text 2"/>
          <p:cNvSpPr/>
          <p:nvPr/>
        </p:nvSpPr>
        <p:spPr>
          <a:xfrm>
            <a:off x="3395663" y="1014413"/>
            <a:ext cx="2928938" cy="238125"/>
          </a:xfrm>
          <a:prstGeom prst="rect">
            <a:avLst/>
          </a:prstGeom>
          <a:noFill/>
          <a:ln/>
        </p:spPr>
        <p:txBody>
          <a:bodyPr wrap="square" rtlCol="0" anchor="ctr"/>
          <a:lstStyle/>
          <a:p>
            <a:pPr algn="ctr" indent="0" marL="0">
              <a:lnSpc>
                <a:spcPts val="1890"/>
              </a:lnSpc>
              <a:buNone/>
            </a:pPr>
            <a:r>
              <a:rPr lang="en-US" sz="1350" spc="-13" kern="0" dirty="0">
                <a:solidFill>
                  <a:srgbClr val="000000">
                    <a:alpha val="99000"/>
                  </a:srgbClr>
                </a:solidFill>
                <a:latin typeface="Inter" pitchFamily="34" charset="0"/>
                <a:ea typeface="Inter" pitchFamily="34" charset="-122"/>
                <a:cs typeface="Inter" pitchFamily="34" charset="-120"/>
              </a:rPr>
              <a:t>흡연율 &amp; 음주율 </a:t>
            </a:r>
            <a:endParaRPr lang="en-US" sz="1350" dirty="0"/>
          </a:p>
        </p:txBody>
      </p:sp>
      <p:sp>
        <p:nvSpPr>
          <p:cNvPr id="7" name="Text 3"/>
          <p:cNvSpPr/>
          <p:nvPr/>
        </p:nvSpPr>
        <p:spPr>
          <a:xfrm>
            <a:off x="2081212" y="4338638"/>
            <a:ext cx="6391275" cy="457200"/>
          </a:xfrm>
          <a:prstGeom prst="rect">
            <a:avLst/>
          </a:prstGeom>
          <a:noFill/>
          <a:ln/>
        </p:spPr>
        <p:txBody>
          <a:bodyPr wrap="square" rtlCol="0" anchor="ctr"/>
          <a:lstStyle/>
          <a:p>
            <a:pPr algn="l" indent="0" marL="0">
              <a:lnSpc>
                <a:spcPts val="1782"/>
              </a:lnSpc>
              <a:buNone/>
            </a:pPr>
            <a:r>
              <a:rPr lang="en-US" sz="1350" b="1" spc="-27" kern="0" dirty="0">
                <a:solidFill>
                  <a:srgbClr val="000000">
                    <a:alpha val="99000"/>
                  </a:srgbClr>
                </a:solidFill>
                <a:latin typeface="Inter" pitchFamily="34" charset="0"/>
                <a:ea typeface="Inter" pitchFamily="34" charset="-122"/>
                <a:cs typeface="Inter" pitchFamily="34" charset="-120"/>
              </a:rPr>
              <a:t>→ 흡연자가 남성은  46%에 육박하지만, 여성은 3.5%로 매우 적음</a:t>
            </a:r>
            <a:endParaRPr lang="en-US" sz="1350" dirty="0"/>
          </a:p>
          <a:p>
            <a:pPr algn="l" indent="0" marL="0">
              <a:lnSpc>
                <a:spcPts val="1782"/>
              </a:lnSpc>
              <a:buNone/>
            </a:pPr>
            <a:r>
              <a:rPr lang="en-US" sz="1350" b="1" spc="-27" kern="0" dirty="0">
                <a:solidFill>
                  <a:srgbClr val="000000">
                    <a:alpha val="99000"/>
                  </a:srgbClr>
                </a:solidFill>
                <a:latin typeface="Inter" pitchFamily="34" charset="0"/>
                <a:ea typeface="Inter" pitchFamily="34" charset="-122"/>
                <a:cs typeface="Inter" pitchFamily="34" charset="-120"/>
              </a:rPr>
              <a:t>→ 음주는 남녀 모두 즐기는 모습이지만 남성의 음주율이 여성보다 약 23%p 더 높음</a:t>
            </a:r>
            <a:endParaRPr lang="en-US" sz="1350" dirty="0"/>
          </a:p>
        </p:txBody>
      </p:sp>
      <p:sp>
        <p:nvSpPr>
          <p:cNvPr id="8" name="Text 4"/>
          <p:cNvSpPr/>
          <p:nvPr/>
        </p:nvSpPr>
        <p:spPr>
          <a:xfrm>
            <a:off x="3395663" y="385763"/>
            <a:ext cx="2928938" cy="276225"/>
          </a:xfrm>
          <a:prstGeom prst="rect">
            <a:avLst/>
          </a:prstGeom>
          <a:noFill/>
          <a:ln/>
        </p:spPr>
        <p:txBody>
          <a:bodyPr wrap="square" rtlCol="0" anchor="ctr"/>
          <a:lstStyle/>
          <a:p>
            <a:pPr algn="ctr" indent="0" marL="0">
              <a:lnSpc>
                <a:spcPts val="2160"/>
              </a:lnSpc>
              <a:buNone/>
            </a:pPr>
            <a:r>
              <a:rPr lang="en-US" sz="1800" b="1" spc="-36" kern="0" dirty="0">
                <a:solidFill>
                  <a:srgbClr val="000000">
                    <a:alpha val="99000"/>
                  </a:srgbClr>
                </a:solidFill>
                <a:latin typeface="Inter" pitchFamily="34" charset="0"/>
                <a:ea typeface="Inter" pitchFamily="34" charset="-122"/>
                <a:cs typeface="Inter" pitchFamily="34" charset="-120"/>
              </a:rPr>
              <a:t>건강검진 데이터 분포 파악</a:t>
            </a:r>
            <a:endParaRPr lang="en-US" sz="1800" dirty="0"/>
          </a:p>
        </p:txBody>
      </p:sp>
      <p:sp>
        <p:nvSpPr>
          <p:cNvPr id="9" name="Text 5"/>
          <p:cNvSpPr/>
          <p:nvPr/>
        </p:nvSpPr>
        <p:spPr>
          <a:xfrm>
            <a:off x="3395663" y="776288"/>
            <a:ext cx="2928938" cy="238125"/>
          </a:xfrm>
          <a:prstGeom prst="rect">
            <a:avLst/>
          </a:prstGeom>
          <a:noFill/>
          <a:ln/>
        </p:spPr>
        <p:txBody>
          <a:bodyPr wrap="square" rtlCol="0" anchor="ctr"/>
          <a:lstStyle/>
          <a:p>
            <a:pPr algn="ctr" indent="0" marL="0">
              <a:lnSpc>
                <a:spcPts val="1890"/>
              </a:lnSpc>
              <a:buNone/>
            </a:pPr>
            <a:r>
              <a:rPr lang="en-US" sz="1350" spc="-13" kern="0" dirty="0">
                <a:solidFill>
                  <a:srgbClr val="000000">
                    <a:alpha val="99000"/>
                  </a:srgbClr>
                </a:solidFill>
                <a:latin typeface="Inter" pitchFamily="34" charset="0"/>
                <a:ea typeface="Inter" pitchFamily="34" charset="-122"/>
                <a:cs typeface="Inter" pitchFamily="34" charset="-120"/>
              </a:rPr>
              <a:t>성별 및 연령에 따른 </a:t>
            </a:r>
            <a:endParaRPr lang="en-US" sz="1350"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bg>
      <p:bgPr>
        <a:solidFill>
          <a:srgbClr val="FFFFFF"/>
        </a:solidFill>
      </p:bgPr>
    </p:bg>
    <p:spTree>
      <p:nvGrpSpPr>
        <p:cNvPr id="1" name=""/>
        <p:cNvGrpSpPr/>
        <p:nvPr/>
      </p:nvGrpSpPr>
      <p:grpSpPr>
        <a:xfrm>
          <a:off x="0" y="0"/>
          <a:ext cx="0" cy="0"/>
          <a:chOff x="0" y="0"/>
          <a:chExt cx="0" cy="0"/>
        </a:xfrm>
      </p:grpSpPr>
      <p:sp>
        <p:nvSpPr>
          <p:cNvPr id="2" name="Shape 0"/>
          <p:cNvSpPr/>
          <p:nvPr/>
        </p:nvSpPr>
        <p:spPr>
          <a:xfrm>
            <a:off x="3395663" y="385763"/>
            <a:ext cx="2471738" cy="628650"/>
          </a:xfrm>
          <a:prstGeom prst="rect">
            <a:avLst/>
          </a:prstGeom>
          <a:noFill/>
          <a:ln/>
        </p:spPr>
      </p:sp>
      <p:pic>
        <p:nvPicPr>
          <p:cNvPr id="3" name="Image 0" descr="preencoded.png">    </p:cNvPr>
          <p:cNvPicPr>
            <a:picLocks noChangeAspect="1"/>
          </p:cNvPicPr>
          <p:nvPr/>
        </p:nvPicPr>
        <p:blipFill>
          <a:blip r:embed="rId1"/>
          <a:stretch>
            <a:fillRect/>
          </a:stretch>
        </p:blipFill>
        <p:spPr>
          <a:xfrm>
            <a:off x="1938337" y="1409700"/>
            <a:ext cx="5067300" cy="3024188"/>
          </a:xfrm>
          <a:prstGeom prst="rect">
            <a:avLst/>
          </a:prstGeom>
        </p:spPr>
      </p:pic>
      <p:sp>
        <p:nvSpPr>
          <p:cNvPr id="4" name="Text 1"/>
          <p:cNvSpPr/>
          <p:nvPr/>
        </p:nvSpPr>
        <p:spPr>
          <a:xfrm>
            <a:off x="119063" y="109538"/>
            <a:ext cx="4972050" cy="342900"/>
          </a:xfrm>
          <a:prstGeom prst="rect">
            <a:avLst/>
          </a:prstGeom>
          <a:noFill/>
          <a:ln/>
        </p:spPr>
        <p:txBody>
          <a:bodyPr wrap="square" rtlCol="0" anchor="ctr"/>
          <a:lstStyle/>
          <a:p>
            <a:pPr algn="l" indent="0" marL="0">
              <a:lnSpc>
                <a:spcPts val="2700"/>
              </a:lnSpc>
              <a:buNone/>
            </a:pPr>
            <a:r>
              <a:rPr lang="en-US" sz="2250" b="1" spc="-50" kern="0" dirty="0">
                <a:solidFill>
                  <a:srgbClr val="000000">
                    <a:alpha val="99000"/>
                  </a:srgbClr>
                </a:solidFill>
                <a:latin typeface="Inter" pitchFamily="34" charset="0"/>
                <a:ea typeface="Inter" pitchFamily="34" charset="-122"/>
                <a:cs typeface="Inter" pitchFamily="34" charset="-120"/>
              </a:rPr>
              <a:t>EDA</a:t>
            </a:r>
            <a:endParaRPr lang="en-US" sz="2250" dirty="0"/>
          </a:p>
        </p:txBody>
      </p:sp>
      <p:sp>
        <p:nvSpPr>
          <p:cNvPr id="5" name="Text 2"/>
          <p:cNvSpPr/>
          <p:nvPr/>
        </p:nvSpPr>
        <p:spPr>
          <a:xfrm>
            <a:off x="2243138" y="4676775"/>
            <a:ext cx="5233988" cy="228600"/>
          </a:xfrm>
          <a:prstGeom prst="rect">
            <a:avLst/>
          </a:prstGeom>
          <a:noFill/>
          <a:ln/>
        </p:spPr>
        <p:txBody>
          <a:bodyPr wrap="square" rtlCol="0" anchor="ctr"/>
          <a:lstStyle/>
          <a:p>
            <a:pPr algn="l" indent="0" marL="0">
              <a:lnSpc>
                <a:spcPts val="1782"/>
              </a:lnSpc>
              <a:buNone/>
            </a:pPr>
            <a:r>
              <a:rPr lang="en-US" sz="1350" b="1" spc="-27" kern="0" dirty="0">
                <a:solidFill>
                  <a:srgbClr val="000000">
                    <a:alpha val="99000"/>
                  </a:srgbClr>
                </a:solidFill>
                <a:latin typeface="Inter" pitchFamily="34" charset="0"/>
                <a:ea typeface="Inter" pitchFamily="34" charset="-122"/>
                <a:cs typeface="Inter" pitchFamily="34" charset="-120"/>
              </a:rPr>
              <a:t>→ 연령대가 오를수록 음주율이 줄어들며 건강을 챙기는 모습이 관찰됨</a:t>
            </a:r>
            <a:endParaRPr lang="en-US" sz="1350" dirty="0"/>
          </a:p>
        </p:txBody>
      </p:sp>
      <p:sp>
        <p:nvSpPr>
          <p:cNvPr id="6" name="Text 3"/>
          <p:cNvSpPr/>
          <p:nvPr/>
        </p:nvSpPr>
        <p:spPr>
          <a:xfrm>
            <a:off x="3395663" y="1014413"/>
            <a:ext cx="2928938" cy="238125"/>
          </a:xfrm>
          <a:prstGeom prst="rect">
            <a:avLst/>
          </a:prstGeom>
          <a:noFill/>
          <a:ln/>
        </p:spPr>
        <p:txBody>
          <a:bodyPr wrap="square" rtlCol="0" anchor="ctr"/>
          <a:lstStyle/>
          <a:p>
            <a:pPr algn="ctr" indent="0" marL="0">
              <a:lnSpc>
                <a:spcPts val="1890"/>
              </a:lnSpc>
              <a:buNone/>
            </a:pPr>
            <a:r>
              <a:rPr lang="en-US" sz="1350" spc="-13" kern="0" dirty="0">
                <a:solidFill>
                  <a:srgbClr val="000000">
                    <a:alpha val="99000"/>
                  </a:srgbClr>
                </a:solidFill>
                <a:latin typeface="Inter" pitchFamily="34" charset="0"/>
                <a:ea typeface="Inter" pitchFamily="34" charset="-122"/>
                <a:cs typeface="Inter" pitchFamily="34" charset="-120"/>
              </a:rPr>
              <a:t>흡연율 &amp; 음주율 </a:t>
            </a:r>
            <a:endParaRPr lang="en-US" sz="1350" dirty="0"/>
          </a:p>
        </p:txBody>
      </p:sp>
      <p:sp>
        <p:nvSpPr>
          <p:cNvPr id="7" name="Text 4"/>
          <p:cNvSpPr/>
          <p:nvPr/>
        </p:nvSpPr>
        <p:spPr>
          <a:xfrm>
            <a:off x="3395663" y="385763"/>
            <a:ext cx="2928938" cy="276225"/>
          </a:xfrm>
          <a:prstGeom prst="rect">
            <a:avLst/>
          </a:prstGeom>
          <a:noFill/>
          <a:ln/>
        </p:spPr>
        <p:txBody>
          <a:bodyPr wrap="square" rtlCol="0" anchor="ctr"/>
          <a:lstStyle/>
          <a:p>
            <a:pPr algn="ctr" indent="0" marL="0">
              <a:lnSpc>
                <a:spcPts val="2160"/>
              </a:lnSpc>
              <a:buNone/>
            </a:pPr>
            <a:r>
              <a:rPr lang="en-US" sz="1800" b="1" spc="-36" kern="0" dirty="0">
                <a:solidFill>
                  <a:srgbClr val="000000">
                    <a:alpha val="99000"/>
                  </a:srgbClr>
                </a:solidFill>
                <a:latin typeface="Inter" pitchFamily="34" charset="0"/>
                <a:ea typeface="Inter" pitchFamily="34" charset="-122"/>
                <a:cs typeface="Inter" pitchFamily="34" charset="-120"/>
              </a:rPr>
              <a:t>건강검진 데이터 분포 파악</a:t>
            </a:r>
            <a:endParaRPr lang="en-US" sz="1800" dirty="0"/>
          </a:p>
        </p:txBody>
      </p:sp>
      <p:sp>
        <p:nvSpPr>
          <p:cNvPr id="8" name="Text 5"/>
          <p:cNvSpPr/>
          <p:nvPr/>
        </p:nvSpPr>
        <p:spPr>
          <a:xfrm>
            <a:off x="3395663" y="776288"/>
            <a:ext cx="2928938" cy="238125"/>
          </a:xfrm>
          <a:prstGeom prst="rect">
            <a:avLst/>
          </a:prstGeom>
          <a:noFill/>
          <a:ln/>
        </p:spPr>
        <p:txBody>
          <a:bodyPr wrap="square" rtlCol="0" anchor="ctr"/>
          <a:lstStyle/>
          <a:p>
            <a:pPr algn="ctr" indent="0" marL="0">
              <a:lnSpc>
                <a:spcPts val="1890"/>
              </a:lnSpc>
              <a:buNone/>
            </a:pPr>
            <a:r>
              <a:rPr lang="en-US" sz="1350" spc="-13" kern="0" dirty="0">
                <a:solidFill>
                  <a:srgbClr val="000000">
                    <a:alpha val="99000"/>
                  </a:srgbClr>
                </a:solidFill>
                <a:latin typeface="Inter" pitchFamily="34" charset="0"/>
                <a:ea typeface="Inter" pitchFamily="34" charset="-122"/>
                <a:cs typeface="Inter" pitchFamily="34" charset="-120"/>
              </a:rPr>
              <a:t>연령에 따른 </a:t>
            </a:r>
            <a:endParaRPr lang="en-US" sz="1350"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bg>
      <p:bgPr>
        <a:solidFill>
          <a:srgbClr val="FFFFFF"/>
        </a:solidFill>
      </p:bgPr>
    </p:bg>
    <p:spTree>
      <p:nvGrpSpPr>
        <p:cNvPr id="1" name=""/>
        <p:cNvGrpSpPr/>
        <p:nvPr/>
      </p:nvGrpSpPr>
      <p:grpSpPr>
        <a:xfrm>
          <a:off x="0" y="0"/>
          <a:ext cx="0" cy="0"/>
          <a:chOff x="0" y="0"/>
          <a:chExt cx="0" cy="0"/>
        </a:xfrm>
      </p:grpSpPr>
      <p:sp>
        <p:nvSpPr>
          <p:cNvPr id="2" name="Shape 0"/>
          <p:cNvSpPr/>
          <p:nvPr/>
        </p:nvSpPr>
        <p:spPr>
          <a:xfrm>
            <a:off x="2814638" y="385763"/>
            <a:ext cx="3638550" cy="628650"/>
          </a:xfrm>
          <a:prstGeom prst="rect">
            <a:avLst/>
          </a:prstGeom>
          <a:noFill/>
          <a:ln/>
        </p:spPr>
      </p:sp>
      <p:pic>
        <p:nvPicPr>
          <p:cNvPr id="3" name="Image 0" descr="preencoded.png">    </p:cNvPr>
          <p:cNvPicPr>
            <a:picLocks noChangeAspect="1"/>
          </p:cNvPicPr>
          <p:nvPr/>
        </p:nvPicPr>
        <p:blipFill>
          <a:blip r:embed="rId1"/>
          <a:stretch>
            <a:fillRect/>
          </a:stretch>
        </p:blipFill>
        <p:spPr>
          <a:xfrm>
            <a:off x="1314450" y="1447800"/>
            <a:ext cx="2943225" cy="2886075"/>
          </a:xfrm>
          <a:prstGeom prst="rect">
            <a:avLst/>
          </a:prstGeom>
        </p:spPr>
      </p:pic>
      <p:pic>
        <p:nvPicPr>
          <p:cNvPr id="4" name="Image 1" descr="preencoded.png">    </p:cNvPr>
          <p:cNvPicPr>
            <a:picLocks noChangeAspect="1"/>
          </p:cNvPicPr>
          <p:nvPr/>
        </p:nvPicPr>
        <p:blipFill>
          <a:blip r:embed="rId2"/>
          <a:stretch>
            <a:fillRect/>
          </a:stretch>
        </p:blipFill>
        <p:spPr>
          <a:xfrm>
            <a:off x="4905375" y="1447800"/>
            <a:ext cx="2752725" cy="2886075"/>
          </a:xfrm>
          <a:prstGeom prst="rect">
            <a:avLst/>
          </a:prstGeom>
        </p:spPr>
      </p:pic>
      <p:sp>
        <p:nvSpPr>
          <p:cNvPr id="5" name="Text 1"/>
          <p:cNvSpPr/>
          <p:nvPr/>
        </p:nvSpPr>
        <p:spPr>
          <a:xfrm>
            <a:off x="119063" y="109538"/>
            <a:ext cx="4972050" cy="342900"/>
          </a:xfrm>
          <a:prstGeom prst="rect">
            <a:avLst/>
          </a:prstGeom>
          <a:noFill/>
          <a:ln/>
        </p:spPr>
        <p:txBody>
          <a:bodyPr wrap="square" rtlCol="0" anchor="ctr"/>
          <a:lstStyle/>
          <a:p>
            <a:pPr algn="l" indent="0" marL="0">
              <a:lnSpc>
                <a:spcPts val="2700"/>
              </a:lnSpc>
              <a:buNone/>
            </a:pPr>
            <a:r>
              <a:rPr lang="en-US" sz="2250" b="1" spc="-50" kern="0" dirty="0">
                <a:solidFill>
                  <a:srgbClr val="000000">
                    <a:alpha val="99000"/>
                  </a:srgbClr>
                </a:solidFill>
                <a:latin typeface="Inter" pitchFamily="34" charset="0"/>
                <a:ea typeface="Inter" pitchFamily="34" charset="-122"/>
                <a:cs typeface="Inter" pitchFamily="34" charset="-120"/>
              </a:rPr>
              <a:t>EDA</a:t>
            </a:r>
            <a:endParaRPr lang="en-US" sz="2250" dirty="0"/>
          </a:p>
        </p:txBody>
      </p:sp>
      <p:sp>
        <p:nvSpPr>
          <p:cNvPr id="6" name="Text 2"/>
          <p:cNvSpPr/>
          <p:nvPr/>
        </p:nvSpPr>
        <p:spPr>
          <a:xfrm>
            <a:off x="2747963" y="4533900"/>
            <a:ext cx="4162425" cy="457200"/>
          </a:xfrm>
          <a:prstGeom prst="rect">
            <a:avLst/>
          </a:prstGeom>
          <a:noFill/>
          <a:ln/>
        </p:spPr>
        <p:txBody>
          <a:bodyPr wrap="square" rtlCol="0" anchor="ctr"/>
          <a:lstStyle/>
          <a:p>
            <a:pPr algn="l" indent="0" marL="0">
              <a:lnSpc>
                <a:spcPts val="1782"/>
              </a:lnSpc>
              <a:buNone/>
            </a:pPr>
            <a:r>
              <a:rPr lang="en-US" sz="1350" b="1" spc="-27" kern="0" dirty="0">
                <a:solidFill>
                  <a:srgbClr val="000000">
                    <a:alpha val="99000"/>
                  </a:srgbClr>
                </a:solidFill>
                <a:latin typeface="Inter" pitchFamily="34" charset="0"/>
                <a:ea typeface="Inter" pitchFamily="34" charset="-122"/>
                <a:cs typeface="Inter" pitchFamily="34" charset="-120"/>
              </a:rPr>
              <a:t>→ 남녀 고객이 비등하며, 40대 이상이 약 70%에 달함</a:t>
            </a:r>
            <a:endParaRPr lang="en-US" sz="1350" dirty="0"/>
          </a:p>
          <a:p>
            <a:pPr algn="l" indent="0" marL="0">
              <a:lnSpc>
                <a:spcPts val="1782"/>
              </a:lnSpc>
              <a:buNone/>
            </a:pPr>
            <a:r>
              <a:rPr lang="en-US" sz="1350" b="1" spc="-27" kern="0" dirty="0">
                <a:solidFill>
                  <a:srgbClr val="000000">
                    <a:alpha val="99000"/>
                  </a:srgbClr>
                </a:solidFill>
                <a:latin typeface="Inter" pitchFamily="34" charset="0"/>
                <a:ea typeface="Inter" pitchFamily="34" charset="-122"/>
                <a:cs typeface="Inter" pitchFamily="34" charset="-120"/>
              </a:rPr>
              <a:t>→ 젊은 연령층을 계속해서 공략할 필요가 있음</a:t>
            </a:r>
            <a:endParaRPr lang="en-US" sz="1350" dirty="0"/>
          </a:p>
        </p:txBody>
      </p:sp>
      <p:sp>
        <p:nvSpPr>
          <p:cNvPr id="7" name="Text 3"/>
          <p:cNvSpPr/>
          <p:nvPr/>
        </p:nvSpPr>
        <p:spPr>
          <a:xfrm>
            <a:off x="2814638" y="385763"/>
            <a:ext cx="4095750" cy="276225"/>
          </a:xfrm>
          <a:prstGeom prst="rect">
            <a:avLst/>
          </a:prstGeom>
          <a:noFill/>
          <a:ln/>
        </p:spPr>
        <p:txBody>
          <a:bodyPr wrap="square" rtlCol="0" anchor="ctr"/>
          <a:lstStyle/>
          <a:p>
            <a:pPr algn="ctr" indent="0" marL="0">
              <a:lnSpc>
                <a:spcPts val="2160"/>
              </a:lnSpc>
              <a:buNone/>
            </a:pPr>
            <a:r>
              <a:rPr lang="en-US" sz="1800" b="1" spc="-36" kern="0" dirty="0">
                <a:solidFill>
                  <a:srgbClr val="000000">
                    <a:alpha val="99000"/>
                  </a:srgbClr>
                </a:solidFill>
                <a:latin typeface="Inter" pitchFamily="34" charset="0"/>
                <a:ea typeface="Inter" pitchFamily="34" charset="-122"/>
                <a:cs typeface="Inter" pitchFamily="34" charset="-120"/>
              </a:rPr>
              <a:t>iM뱅크 고객 카드 이용데이터 분포 파악</a:t>
            </a:r>
            <a:endParaRPr lang="en-US" sz="1800" dirty="0"/>
          </a:p>
        </p:txBody>
      </p:sp>
      <p:sp>
        <p:nvSpPr>
          <p:cNvPr id="8" name="Text 4"/>
          <p:cNvSpPr/>
          <p:nvPr/>
        </p:nvSpPr>
        <p:spPr>
          <a:xfrm>
            <a:off x="2814638" y="776288"/>
            <a:ext cx="4095750" cy="238125"/>
          </a:xfrm>
          <a:prstGeom prst="rect">
            <a:avLst/>
          </a:prstGeom>
          <a:noFill/>
          <a:ln/>
        </p:spPr>
        <p:txBody>
          <a:bodyPr wrap="square" rtlCol="0" anchor="ctr"/>
          <a:lstStyle/>
          <a:p>
            <a:pPr algn="ctr" indent="0" marL="0">
              <a:lnSpc>
                <a:spcPts val="1890"/>
              </a:lnSpc>
              <a:buNone/>
            </a:pPr>
            <a:r>
              <a:rPr lang="en-US" sz="1350" spc="-13" kern="0" dirty="0">
                <a:solidFill>
                  <a:srgbClr val="000000">
                    <a:alpha val="99000"/>
                  </a:srgbClr>
                </a:solidFill>
                <a:latin typeface="Inter" pitchFamily="34" charset="0"/>
                <a:ea typeface="Inter" pitchFamily="34" charset="-122"/>
                <a:cs typeface="Inter" pitchFamily="34" charset="-120"/>
              </a:rPr>
              <a:t>성별 및 연령대 비율</a:t>
            </a:r>
            <a:endParaRPr lang="en-US" sz="1350"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bg>
      <p:bgPr>
        <a:solidFill>
          <a:srgbClr val="FFFFFF"/>
        </a:solidFill>
      </p:bgPr>
    </p:bg>
    <p:spTree>
      <p:nvGrpSpPr>
        <p:cNvPr id="1" name=""/>
        <p:cNvGrpSpPr/>
        <p:nvPr/>
      </p:nvGrpSpPr>
      <p:grpSpPr>
        <a:xfrm>
          <a:off x="0" y="0"/>
          <a:ext cx="0" cy="0"/>
          <a:chOff x="0" y="0"/>
          <a:chExt cx="0" cy="0"/>
        </a:xfrm>
      </p:grpSpPr>
      <p:sp>
        <p:nvSpPr>
          <p:cNvPr id="2" name="Shape 0"/>
          <p:cNvSpPr/>
          <p:nvPr/>
        </p:nvSpPr>
        <p:spPr>
          <a:xfrm>
            <a:off x="2814638" y="385763"/>
            <a:ext cx="3638550" cy="628650"/>
          </a:xfrm>
          <a:prstGeom prst="rect">
            <a:avLst/>
          </a:prstGeom>
          <a:noFill/>
          <a:ln/>
        </p:spPr>
      </p:sp>
      <p:pic>
        <p:nvPicPr>
          <p:cNvPr id="3" name="Image 0" descr="preencoded.png">    </p:cNvPr>
          <p:cNvPicPr>
            <a:picLocks noChangeAspect="1"/>
          </p:cNvPicPr>
          <p:nvPr/>
        </p:nvPicPr>
        <p:blipFill>
          <a:blip r:embed="rId1"/>
          <a:stretch>
            <a:fillRect/>
          </a:stretch>
        </p:blipFill>
        <p:spPr>
          <a:xfrm>
            <a:off x="3186113" y="1266825"/>
            <a:ext cx="3267075" cy="3267075"/>
          </a:xfrm>
          <a:prstGeom prst="rect">
            <a:avLst/>
          </a:prstGeom>
        </p:spPr>
      </p:pic>
      <p:sp>
        <p:nvSpPr>
          <p:cNvPr id="4" name="Text 1"/>
          <p:cNvSpPr/>
          <p:nvPr/>
        </p:nvSpPr>
        <p:spPr>
          <a:xfrm>
            <a:off x="119063" y="109538"/>
            <a:ext cx="4972050" cy="342900"/>
          </a:xfrm>
          <a:prstGeom prst="rect">
            <a:avLst/>
          </a:prstGeom>
          <a:noFill/>
          <a:ln/>
        </p:spPr>
        <p:txBody>
          <a:bodyPr wrap="square" rtlCol="0" anchor="ctr"/>
          <a:lstStyle/>
          <a:p>
            <a:pPr algn="l" indent="0" marL="0">
              <a:lnSpc>
                <a:spcPts val="2700"/>
              </a:lnSpc>
              <a:buNone/>
            </a:pPr>
            <a:r>
              <a:rPr lang="en-US" sz="2250" b="1" spc="-50" kern="0" dirty="0">
                <a:solidFill>
                  <a:srgbClr val="000000">
                    <a:alpha val="99000"/>
                  </a:srgbClr>
                </a:solidFill>
                <a:latin typeface="Inter" pitchFamily="34" charset="0"/>
                <a:ea typeface="Inter" pitchFamily="34" charset="-122"/>
                <a:cs typeface="Inter" pitchFamily="34" charset="-120"/>
              </a:rPr>
              <a:t>EDA</a:t>
            </a:r>
            <a:endParaRPr lang="en-US" sz="2250" dirty="0"/>
          </a:p>
        </p:txBody>
      </p:sp>
      <p:sp>
        <p:nvSpPr>
          <p:cNvPr id="5" name="Text 2"/>
          <p:cNvSpPr/>
          <p:nvPr/>
        </p:nvSpPr>
        <p:spPr>
          <a:xfrm>
            <a:off x="3076575" y="4533900"/>
            <a:ext cx="3943350" cy="457200"/>
          </a:xfrm>
          <a:prstGeom prst="rect">
            <a:avLst/>
          </a:prstGeom>
          <a:noFill/>
          <a:ln/>
        </p:spPr>
        <p:txBody>
          <a:bodyPr wrap="square" rtlCol="0" anchor="ctr"/>
          <a:lstStyle/>
          <a:p>
            <a:pPr algn="l" indent="0" marL="0">
              <a:lnSpc>
                <a:spcPts val="1782"/>
              </a:lnSpc>
              <a:buNone/>
            </a:pPr>
            <a:r>
              <a:rPr lang="en-US" sz="1350" b="1" spc="-27" kern="0" dirty="0">
                <a:solidFill>
                  <a:srgbClr val="000000">
                    <a:alpha val="99000"/>
                  </a:srgbClr>
                </a:solidFill>
                <a:latin typeface="Inter" pitchFamily="34" charset="0"/>
                <a:ea typeface="Inter" pitchFamily="34" charset="-122"/>
                <a:cs typeface="Inter" pitchFamily="34" charset="-120"/>
              </a:rPr>
              <a:t>→ 외식, 마트 지출이 84%로 식비에 가장 많이 사용</a:t>
            </a:r>
            <a:endParaRPr lang="en-US" sz="1350" dirty="0"/>
          </a:p>
          <a:p>
            <a:pPr algn="l" indent="0" marL="0">
              <a:lnSpc>
                <a:spcPts val="1782"/>
              </a:lnSpc>
              <a:buNone/>
            </a:pPr>
            <a:r>
              <a:rPr lang="en-US" sz="1350" b="1" spc="-27" kern="0" dirty="0">
                <a:solidFill>
                  <a:srgbClr val="000000">
                    <a:alpha val="99000"/>
                  </a:srgbClr>
                </a:solidFill>
                <a:latin typeface="Inter" pitchFamily="34" charset="0"/>
                <a:ea typeface="Inter" pitchFamily="34" charset="-122"/>
                <a:cs typeface="Inter" pitchFamily="34" charset="-120"/>
              </a:rPr>
              <a:t>→ 다음으로 의료 지출이 3순위로 큼</a:t>
            </a:r>
            <a:endParaRPr lang="en-US" sz="1350" dirty="0"/>
          </a:p>
        </p:txBody>
      </p:sp>
      <p:sp>
        <p:nvSpPr>
          <p:cNvPr id="6" name="Text 3"/>
          <p:cNvSpPr/>
          <p:nvPr/>
        </p:nvSpPr>
        <p:spPr>
          <a:xfrm>
            <a:off x="2814638" y="385763"/>
            <a:ext cx="4095750" cy="276225"/>
          </a:xfrm>
          <a:prstGeom prst="rect">
            <a:avLst/>
          </a:prstGeom>
          <a:noFill/>
          <a:ln/>
        </p:spPr>
        <p:txBody>
          <a:bodyPr wrap="square" rtlCol="0" anchor="ctr"/>
          <a:lstStyle/>
          <a:p>
            <a:pPr algn="ctr" indent="0" marL="0">
              <a:lnSpc>
                <a:spcPts val="2160"/>
              </a:lnSpc>
              <a:buNone/>
            </a:pPr>
            <a:r>
              <a:rPr lang="en-US" sz="1800" b="1" spc="-36" kern="0" dirty="0">
                <a:solidFill>
                  <a:srgbClr val="000000">
                    <a:alpha val="99000"/>
                  </a:srgbClr>
                </a:solidFill>
                <a:latin typeface="Inter" pitchFamily="34" charset="0"/>
                <a:ea typeface="Inter" pitchFamily="34" charset="-122"/>
                <a:cs typeface="Inter" pitchFamily="34" charset="-120"/>
              </a:rPr>
              <a:t>iM뱅크 고객 카드 이용데이터 분포 파악</a:t>
            </a:r>
            <a:endParaRPr lang="en-US" sz="1800" dirty="0"/>
          </a:p>
        </p:txBody>
      </p:sp>
      <p:sp>
        <p:nvSpPr>
          <p:cNvPr id="7" name="Text 4"/>
          <p:cNvSpPr/>
          <p:nvPr/>
        </p:nvSpPr>
        <p:spPr>
          <a:xfrm>
            <a:off x="2814638" y="776288"/>
            <a:ext cx="4095750" cy="238125"/>
          </a:xfrm>
          <a:prstGeom prst="rect">
            <a:avLst/>
          </a:prstGeom>
          <a:noFill/>
          <a:ln/>
        </p:spPr>
        <p:txBody>
          <a:bodyPr wrap="square" rtlCol="0" anchor="ctr"/>
          <a:lstStyle/>
          <a:p>
            <a:pPr algn="ctr" indent="0" marL="0">
              <a:lnSpc>
                <a:spcPts val="1890"/>
              </a:lnSpc>
              <a:buNone/>
            </a:pPr>
            <a:r>
              <a:rPr lang="en-US" sz="1350" spc="-13" kern="0" dirty="0">
                <a:solidFill>
                  <a:srgbClr val="000000">
                    <a:alpha val="99000"/>
                  </a:srgbClr>
                </a:solidFill>
                <a:latin typeface="Inter" pitchFamily="34" charset="0"/>
                <a:ea typeface="Inter" pitchFamily="34" charset="-122"/>
                <a:cs typeface="Inter" pitchFamily="34" charset="-120"/>
              </a:rPr>
              <a:t>가맹점 업종 대분류별 비율</a:t>
            </a:r>
            <a:endParaRPr lang="en-US" sz="1350"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bg>
      <p:bgPr>
        <a:solidFill>
          <a:srgbClr val="FFFFFF"/>
        </a:solidFill>
      </p:bgPr>
    </p:bg>
    <p:spTree>
      <p:nvGrpSpPr>
        <p:cNvPr id="1" name=""/>
        <p:cNvGrpSpPr/>
        <p:nvPr/>
      </p:nvGrpSpPr>
      <p:grpSpPr>
        <a:xfrm>
          <a:off x="0" y="0"/>
          <a:ext cx="0" cy="0"/>
          <a:chOff x="0" y="0"/>
          <a:chExt cx="0" cy="0"/>
        </a:xfrm>
      </p:grpSpPr>
      <p:sp>
        <p:nvSpPr>
          <p:cNvPr id="2" name="Shape 0"/>
          <p:cNvSpPr/>
          <p:nvPr/>
        </p:nvSpPr>
        <p:spPr>
          <a:xfrm>
            <a:off x="2814638" y="385763"/>
            <a:ext cx="3638550" cy="628650"/>
          </a:xfrm>
          <a:prstGeom prst="rect">
            <a:avLst/>
          </a:prstGeom>
          <a:noFill/>
          <a:ln/>
        </p:spPr>
      </p:sp>
      <p:pic>
        <p:nvPicPr>
          <p:cNvPr id="3" name="Image 0" descr="preencoded.png">    </p:cNvPr>
          <p:cNvPicPr>
            <a:picLocks noChangeAspect="1"/>
          </p:cNvPicPr>
          <p:nvPr/>
        </p:nvPicPr>
        <p:blipFill>
          <a:blip r:embed="rId1"/>
          <a:stretch>
            <a:fillRect/>
          </a:stretch>
        </p:blipFill>
        <p:spPr>
          <a:xfrm>
            <a:off x="1385888" y="1204913"/>
            <a:ext cx="6496050" cy="3214688"/>
          </a:xfrm>
          <a:prstGeom prst="rect">
            <a:avLst/>
          </a:prstGeom>
        </p:spPr>
      </p:pic>
      <p:sp>
        <p:nvSpPr>
          <p:cNvPr id="4" name="Text 1"/>
          <p:cNvSpPr/>
          <p:nvPr/>
        </p:nvSpPr>
        <p:spPr>
          <a:xfrm>
            <a:off x="119063" y="109538"/>
            <a:ext cx="4972050" cy="342900"/>
          </a:xfrm>
          <a:prstGeom prst="rect">
            <a:avLst/>
          </a:prstGeom>
          <a:noFill/>
          <a:ln/>
        </p:spPr>
        <p:txBody>
          <a:bodyPr wrap="square" rtlCol="0" anchor="ctr"/>
          <a:lstStyle/>
          <a:p>
            <a:pPr algn="l" indent="0" marL="0">
              <a:lnSpc>
                <a:spcPts val="2700"/>
              </a:lnSpc>
              <a:buNone/>
            </a:pPr>
            <a:r>
              <a:rPr lang="en-US" sz="2250" b="1" spc="-50" kern="0" dirty="0">
                <a:solidFill>
                  <a:srgbClr val="000000">
                    <a:alpha val="99000"/>
                  </a:srgbClr>
                </a:solidFill>
                <a:latin typeface="Inter" pitchFamily="34" charset="0"/>
                <a:ea typeface="Inter" pitchFamily="34" charset="-122"/>
                <a:cs typeface="Inter" pitchFamily="34" charset="-120"/>
              </a:rPr>
              <a:t>EDA</a:t>
            </a:r>
            <a:endParaRPr lang="en-US" sz="2250" dirty="0"/>
          </a:p>
        </p:txBody>
      </p:sp>
      <p:sp>
        <p:nvSpPr>
          <p:cNvPr id="5" name="Text 2"/>
          <p:cNvSpPr/>
          <p:nvPr/>
        </p:nvSpPr>
        <p:spPr>
          <a:xfrm>
            <a:off x="2376488" y="4610100"/>
            <a:ext cx="5305425" cy="228600"/>
          </a:xfrm>
          <a:prstGeom prst="rect">
            <a:avLst/>
          </a:prstGeom>
          <a:noFill/>
          <a:ln/>
        </p:spPr>
        <p:txBody>
          <a:bodyPr wrap="square" rtlCol="0" anchor="ctr"/>
          <a:lstStyle/>
          <a:p>
            <a:pPr algn="l" indent="0" marL="0">
              <a:lnSpc>
                <a:spcPts val="1782"/>
              </a:lnSpc>
              <a:buNone/>
            </a:pPr>
            <a:r>
              <a:rPr lang="en-US" sz="1350" b="1" spc="-27" kern="0" dirty="0">
                <a:solidFill>
                  <a:srgbClr val="000000">
                    <a:alpha val="99000"/>
                  </a:srgbClr>
                </a:solidFill>
                <a:latin typeface="Inter" pitchFamily="34" charset="0"/>
                <a:ea typeface="Inter" pitchFamily="34" charset="-122"/>
                <a:cs typeface="Inter" pitchFamily="34" charset="-120"/>
              </a:rPr>
              <a:t>→ 3, 40대를 기점으로 마트, 보험, 외식의 승인금액이 큰 폭으로 상승함</a:t>
            </a:r>
            <a:endParaRPr lang="en-US" sz="1350" dirty="0"/>
          </a:p>
        </p:txBody>
      </p:sp>
      <p:sp>
        <p:nvSpPr>
          <p:cNvPr id="6" name="Text 3"/>
          <p:cNvSpPr/>
          <p:nvPr/>
        </p:nvSpPr>
        <p:spPr>
          <a:xfrm>
            <a:off x="2814638" y="385763"/>
            <a:ext cx="4095750" cy="276225"/>
          </a:xfrm>
          <a:prstGeom prst="rect">
            <a:avLst/>
          </a:prstGeom>
          <a:noFill/>
          <a:ln/>
        </p:spPr>
        <p:txBody>
          <a:bodyPr wrap="square" rtlCol="0" anchor="ctr"/>
          <a:lstStyle/>
          <a:p>
            <a:pPr algn="ctr" indent="0" marL="0">
              <a:lnSpc>
                <a:spcPts val="2160"/>
              </a:lnSpc>
              <a:buNone/>
            </a:pPr>
            <a:r>
              <a:rPr lang="en-US" sz="1800" b="1" spc="-36" kern="0" dirty="0">
                <a:solidFill>
                  <a:srgbClr val="000000">
                    <a:alpha val="99000"/>
                  </a:srgbClr>
                </a:solidFill>
                <a:latin typeface="Inter" pitchFamily="34" charset="0"/>
                <a:ea typeface="Inter" pitchFamily="34" charset="-122"/>
                <a:cs typeface="Inter" pitchFamily="34" charset="-120"/>
              </a:rPr>
              <a:t>iM뱅크 고객 카드 이용데이터 분포 파악</a:t>
            </a:r>
            <a:endParaRPr lang="en-US" sz="1800" dirty="0"/>
          </a:p>
        </p:txBody>
      </p:sp>
      <p:sp>
        <p:nvSpPr>
          <p:cNvPr id="7" name="Text 4"/>
          <p:cNvSpPr/>
          <p:nvPr/>
        </p:nvSpPr>
        <p:spPr>
          <a:xfrm>
            <a:off x="2814638" y="776288"/>
            <a:ext cx="4095750" cy="238125"/>
          </a:xfrm>
          <a:prstGeom prst="rect">
            <a:avLst/>
          </a:prstGeom>
          <a:noFill/>
          <a:ln/>
        </p:spPr>
        <p:txBody>
          <a:bodyPr wrap="square" rtlCol="0" anchor="ctr"/>
          <a:lstStyle/>
          <a:p>
            <a:pPr algn="ctr" indent="0" marL="0">
              <a:lnSpc>
                <a:spcPts val="1890"/>
              </a:lnSpc>
              <a:buNone/>
            </a:pPr>
            <a:r>
              <a:rPr lang="en-US" sz="1350" spc="-13" kern="0" dirty="0">
                <a:solidFill>
                  <a:srgbClr val="000000">
                    <a:alpha val="99000"/>
                  </a:srgbClr>
                </a:solidFill>
                <a:latin typeface="Inter" pitchFamily="34" charset="0"/>
                <a:ea typeface="Inter" pitchFamily="34" charset="-122"/>
                <a:cs typeface="Inter" pitchFamily="34" charset="-120"/>
              </a:rPr>
              <a:t>연령대에 따른 승인금액</a:t>
            </a:r>
            <a:endParaRPr lang="en-US" sz="1350"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1381125" y="2295525"/>
            <a:ext cx="6838950" cy="547688"/>
          </a:xfrm>
          <a:prstGeom prst="rect">
            <a:avLst/>
          </a:prstGeom>
          <a:noFill/>
          <a:ln/>
        </p:spPr>
        <p:txBody>
          <a:bodyPr wrap="square" rtlCol="0" anchor="ctr"/>
          <a:lstStyle/>
          <a:p>
            <a:pPr algn="ctr" indent="0" marL="0">
              <a:lnSpc>
                <a:spcPts val="4320"/>
              </a:lnSpc>
              <a:buNone/>
            </a:pPr>
            <a:r>
              <a:rPr lang="en-US" sz="3600" b="1" spc="-72" kern="0" dirty="0">
                <a:solidFill>
                  <a:srgbClr val="000000">
                    <a:alpha val="99000"/>
                  </a:srgbClr>
                </a:solidFill>
                <a:latin typeface="Inter" pitchFamily="34" charset="0"/>
                <a:ea typeface="Inter" pitchFamily="34" charset="-122"/>
                <a:cs typeface="Inter" pitchFamily="34" charset="-120"/>
              </a:rPr>
              <a:t>프로젝트 수행 경과</a:t>
            </a:r>
            <a:endParaRPr lang="en-US" sz="3600"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bg>
      <p:bgPr>
        <a:solidFill>
          <a:srgbClr val="FFFFFF"/>
        </a:solidFill>
      </p:bgPr>
    </p:bg>
    <p:spTree>
      <p:nvGrpSpPr>
        <p:cNvPr id="1" name=""/>
        <p:cNvGrpSpPr/>
        <p:nvPr/>
      </p:nvGrpSpPr>
      <p:grpSpPr>
        <a:xfrm>
          <a:off x="0" y="0"/>
          <a:ext cx="0" cy="0"/>
          <a:chOff x="0" y="0"/>
          <a:chExt cx="0" cy="0"/>
        </a:xfrm>
      </p:grpSpPr>
      <p:sp>
        <p:nvSpPr>
          <p:cNvPr id="3" name="Text 0"/>
          <p:cNvSpPr/>
          <p:nvPr/>
        </p:nvSpPr>
        <p:spPr>
          <a:xfrm>
            <a:off x="390525" y="457200"/>
            <a:ext cx="6172200" cy="547688"/>
          </a:xfrm>
          <a:prstGeom prst="rect">
            <a:avLst/>
          </a:prstGeom>
          <a:noFill/>
          <a:ln/>
        </p:spPr>
        <p:txBody>
          <a:bodyPr wrap="square" rtlCol="0" anchor="ctr"/>
          <a:lstStyle/>
          <a:p>
            <a:pPr algn="l" indent="0" marL="0">
              <a:lnSpc>
                <a:spcPts val="4320"/>
              </a:lnSpc>
              <a:buNone/>
            </a:pPr>
            <a:r>
              <a:rPr lang="en-US" sz="3600" b="1" spc="-72" kern="0" dirty="0">
                <a:solidFill>
                  <a:srgbClr val="000000">
                    <a:alpha val="99000"/>
                  </a:srgbClr>
                </a:solidFill>
                <a:latin typeface="Inter" pitchFamily="34" charset="0"/>
                <a:ea typeface="Inter" pitchFamily="34" charset="-122"/>
                <a:cs typeface="Inter" pitchFamily="34" charset="-120"/>
              </a:rPr>
              <a:t>프로젝트 수행 경과</a:t>
            </a:r>
            <a:endParaRPr lang="en-US" sz="3600" dirty="0"/>
          </a:p>
        </p:txBody>
      </p:sp>
      <p:sp>
        <p:nvSpPr>
          <p:cNvPr id="4" name="Text 1"/>
          <p:cNvSpPr/>
          <p:nvPr/>
        </p:nvSpPr>
        <p:spPr>
          <a:xfrm>
            <a:off x="695325" y="1600200"/>
            <a:ext cx="7705725" cy="2528888"/>
          </a:xfrm>
          <a:prstGeom prst="rect">
            <a:avLst/>
          </a:prstGeom>
          <a:noFill/>
          <a:ln/>
        </p:spPr>
        <p:txBody>
          <a:bodyPr wrap="square" rtlCol="0" anchor="ctr"/>
          <a:lstStyle/>
          <a:p>
            <a:pPr algn="l" marL="342900" indent="-342900">
              <a:lnSpc>
                <a:spcPts val="2250"/>
              </a:lnSpc>
              <a:buSzPct val="100000"/>
              <a:buFont typeface="+mj-lt"/>
              <a:buAutoNum type="arabicPeriod" startAt="1"/>
            </a:pPr>
            <a:r>
              <a:rPr lang="en-US" sz="1800" b="1" spc="-36" kern="0" dirty="0">
                <a:solidFill>
                  <a:srgbClr val="000000">
                    <a:alpha val="99000"/>
                  </a:srgbClr>
                </a:solidFill>
                <a:latin typeface="Inter" pitchFamily="34" charset="0"/>
                <a:ea typeface="Inter" pitchFamily="34" charset="-122"/>
                <a:cs typeface="Inter" pitchFamily="34" charset="-120"/>
              </a:rPr>
              <a:t>건강검진 데이터 군집분석 결과</a:t>
            </a:r>
            <a:endParaRPr lang="en-US" sz="1800" dirty="0"/>
          </a:p>
          <a:p>
            <a:pPr algn="l" lvl="1" marL="685800" indent="-342900">
              <a:lnSpc>
                <a:spcPts val="2250"/>
              </a:lnSpc>
              <a:buSzPct val="100000"/>
              <a:buFont typeface="+mj-lt"/>
              <a:buAutoNum type="arabicPeriod" startAt="1"/>
            </a:pPr>
            <a:r>
              <a:rPr lang="en-US" sz="1350" b="1" spc="-27" kern="0" dirty="0">
                <a:solidFill>
                  <a:srgbClr val="000000">
                    <a:alpha val="99000"/>
                  </a:srgbClr>
                </a:solidFill>
                <a:latin typeface="Inter" pitchFamily="34" charset="0"/>
                <a:ea typeface="Inter" pitchFamily="34" charset="-122"/>
                <a:cs typeface="Inter" pitchFamily="34" charset="-120"/>
              </a:rPr>
              <a:t>이상지질검사 수검자 군집 분석</a:t>
            </a:r>
            <a:endParaRPr lang="en-US" sz="1800" dirty="0"/>
          </a:p>
          <a:p>
            <a:pPr algn="l" lvl="1" marL="685800" indent="-342900">
              <a:lnSpc>
                <a:spcPts val="2250"/>
              </a:lnSpc>
              <a:buSzPct val="100000"/>
              <a:buFont typeface="+mj-lt"/>
              <a:buAutoNum type="arabicPeriod" startAt="1"/>
            </a:pPr>
            <a:r>
              <a:rPr lang="en-US" sz="1350" b="1" spc="-27" kern="0" dirty="0">
                <a:solidFill>
                  <a:srgbClr val="000000">
                    <a:alpha val="99000"/>
                  </a:srgbClr>
                </a:solidFill>
                <a:latin typeface="Inter" pitchFamily="34" charset="0"/>
                <a:ea typeface="Inter" pitchFamily="34" charset="-122"/>
                <a:cs typeface="Inter" pitchFamily="34" charset="-120"/>
              </a:rPr>
              <a:t>이상지질검사 미수검자 군집 분석</a:t>
            </a:r>
            <a:endParaRPr lang="en-US" sz="1800" dirty="0"/>
          </a:p>
          <a:p>
            <a:pPr algn="l" lvl="1" marL="685800" indent="-342900">
              <a:lnSpc>
                <a:spcPts val="2250"/>
              </a:lnSpc>
              <a:buSzPct val="100000"/>
              <a:buFont typeface="+mj-lt"/>
              <a:buAutoNum type="arabicPeriod" startAt="1"/>
            </a:pPr>
            <a:r>
              <a:rPr lang="en-US" sz="1350" b="1" spc="-27" kern="0" dirty="0">
                <a:solidFill>
                  <a:srgbClr val="000000">
                    <a:alpha val="99000"/>
                  </a:srgbClr>
                </a:solidFill>
                <a:latin typeface="Inter" pitchFamily="34" charset="0"/>
                <a:ea typeface="Inter" pitchFamily="34" charset="-122"/>
                <a:cs typeface="Inter" pitchFamily="34" charset="-120"/>
              </a:rPr>
              <a:t>지질검사 비대상 2030 여성의 군집 분석</a:t>
            </a:r>
            <a:endParaRPr lang="en-US" sz="1800" dirty="0"/>
          </a:p>
          <a:p>
            <a:pPr algn="l" lvl="1" marL="685800" indent="-342900">
              <a:lnSpc>
                <a:spcPts val="2250"/>
              </a:lnSpc>
              <a:buSzPct val="100000"/>
              <a:buFont typeface="+mj-lt"/>
              <a:buAutoNum type="arabicPeriod" startAt="1"/>
            </a:pPr>
            <a:r>
              <a:rPr lang="en-US" sz="1350" b="1" spc="-27" kern="0" dirty="0">
                <a:solidFill>
                  <a:srgbClr val="000000">
                    <a:alpha val="99000"/>
                  </a:srgbClr>
                </a:solidFill>
                <a:latin typeface="Inter" pitchFamily="34" charset="0"/>
                <a:ea typeface="Inter" pitchFamily="34" charset="-122"/>
                <a:cs typeface="Inter" pitchFamily="34" charset="-120"/>
              </a:rPr>
              <a:t>지질검사 비대상 20~23세 남성의 군집 분석</a:t>
            </a:r>
            <a:endParaRPr lang="en-US" sz="1800" dirty="0"/>
          </a:p>
          <a:p>
            <a:pPr algn="l" marL="342900" indent="-342900">
              <a:lnSpc>
                <a:spcPts val="2160"/>
              </a:lnSpc>
              <a:buSzPct val="100000"/>
              <a:buFont typeface="+mj-lt"/>
              <a:buAutoNum type="arabicPeriod" startAt="1"/>
            </a:pPr>
            <a:r>
              <a:rPr lang="en-US" sz="1800" b="1" spc="-36" kern="0" dirty="0">
                <a:solidFill>
                  <a:srgbClr val="000000">
                    <a:alpha val="99000"/>
                  </a:srgbClr>
                </a:solidFill>
                <a:latin typeface="Inter" pitchFamily="34" charset="0"/>
                <a:ea typeface="Inter" pitchFamily="34" charset="-122"/>
                <a:cs typeface="Inter" pitchFamily="34" charset="-120"/>
              </a:rPr>
              <a:t>당뇨병 예측 분류 모델 결과 </a:t>
            </a:r>
            <a:endParaRPr lang="en-US" sz="1800" dirty="0"/>
          </a:p>
          <a:p>
            <a:pPr algn="l" marL="342900" indent="-342900">
              <a:lnSpc>
                <a:spcPts val="2160"/>
              </a:lnSpc>
              <a:buSzPct val="100000"/>
              <a:buFont typeface="+mj-lt"/>
              <a:buAutoNum type="arabicPeriod" startAt="1"/>
            </a:pPr>
            <a:r>
              <a:rPr lang="en-US" sz="1800" b="1" spc="-36" kern="0" dirty="0">
                <a:solidFill>
                  <a:srgbClr val="000000">
                    <a:alpha val="99000"/>
                  </a:srgbClr>
                </a:solidFill>
                <a:latin typeface="Inter" pitchFamily="34" charset="0"/>
                <a:ea typeface="Inter" pitchFamily="34" charset="-122"/>
                <a:cs typeface="Inter" pitchFamily="34" charset="-120"/>
              </a:rPr>
              <a:t>iM 뱅크 고객의 이탈/비이탈 분석</a:t>
            </a:r>
            <a:endParaRPr lang="en-US" sz="1800"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9">
    <p:bg>
      <p:bgPr>
        <a:solidFill>
          <a:srgbClr val="FFFFFF"/>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1133475" y="2767013"/>
            <a:ext cx="6872288" cy="1866900"/>
          </a:xfrm>
          <a:prstGeom prst="rect">
            <a:avLst/>
          </a:prstGeom>
        </p:spPr>
      </p:pic>
      <p:sp>
        <p:nvSpPr>
          <p:cNvPr id="3" name="Text 0"/>
          <p:cNvSpPr/>
          <p:nvPr/>
        </p:nvSpPr>
        <p:spPr>
          <a:xfrm>
            <a:off x="590550" y="471488"/>
            <a:ext cx="2500313" cy="342900"/>
          </a:xfrm>
          <a:prstGeom prst="rect">
            <a:avLst/>
          </a:prstGeom>
          <a:noFill/>
          <a:ln/>
        </p:spPr>
        <p:txBody>
          <a:bodyPr wrap="square" rtlCol="0" anchor="ctr"/>
          <a:lstStyle/>
          <a:p>
            <a:pPr algn="l" indent="0" marL="0">
              <a:lnSpc>
                <a:spcPts val="2700"/>
              </a:lnSpc>
              <a:buNone/>
            </a:pPr>
            <a:r>
              <a:rPr lang="en-US" sz="2250" b="1" spc="-50" kern="0" dirty="0">
                <a:solidFill>
                  <a:srgbClr val="000000">
                    <a:alpha val="99000"/>
                  </a:srgbClr>
                </a:solidFill>
                <a:latin typeface="Inter" pitchFamily="34" charset="0"/>
                <a:ea typeface="Inter" pitchFamily="34" charset="-122"/>
                <a:cs typeface="Inter" pitchFamily="34" charset="-120"/>
              </a:rPr>
              <a:t>1.2 데이터 전처리</a:t>
            </a:r>
            <a:endParaRPr lang="en-US" sz="2250" dirty="0"/>
          </a:p>
        </p:txBody>
      </p:sp>
      <p:sp>
        <p:nvSpPr>
          <p:cNvPr id="4" name="Text 1"/>
          <p:cNvSpPr/>
          <p:nvPr/>
        </p:nvSpPr>
        <p:spPr>
          <a:xfrm>
            <a:off x="804863" y="962025"/>
            <a:ext cx="6477000" cy="1933575"/>
          </a:xfrm>
          <a:prstGeom prst="rect">
            <a:avLst/>
          </a:prstGeom>
          <a:noFill/>
          <a:ln/>
        </p:spPr>
        <p:txBody>
          <a:bodyPr wrap="square" rtlCol="0" anchor="ctr"/>
          <a:lstStyle/>
          <a:p>
            <a:pPr algn="l" marL="342900" indent="-342900">
              <a:lnSpc>
                <a:spcPts val="2160"/>
              </a:lnSpc>
              <a:buSzPct val="100000"/>
              <a:buChar char="•"/>
            </a:pPr>
            <a:r>
              <a:rPr lang="en-US" sz="1350" b="1" spc="-27" kern="0" dirty="0">
                <a:solidFill>
                  <a:srgbClr val="000000">
                    <a:alpha val="99000"/>
                  </a:srgbClr>
                </a:solidFill>
                <a:latin typeface="Inter" pitchFamily="34" charset="0"/>
                <a:ea typeface="Inter" pitchFamily="34" charset="-122"/>
                <a:cs typeface="Inter" pitchFamily="34" charset="-120"/>
              </a:rPr>
              <a:t>100만 인스턴스, 33개의 피처</a:t>
            </a:r>
            <a:endParaRPr lang="en-US" sz="1350" dirty="0"/>
          </a:p>
          <a:p>
            <a:pPr algn="l" marL="342900" indent="-342900">
              <a:lnSpc>
                <a:spcPts val="2160"/>
              </a:lnSpc>
              <a:buSzPct val="100000"/>
              <a:buChar char="•"/>
            </a:pPr>
            <a:r>
              <a:rPr lang="en-US" sz="1350" b="1" spc="-27" kern="0" dirty="0">
                <a:solidFill>
                  <a:srgbClr val="000000">
                    <a:alpha val="99000"/>
                  </a:srgbClr>
                </a:solidFill>
                <a:latin typeface="Inter" pitchFamily="34" charset="0"/>
                <a:ea typeface="Inter" pitchFamily="34" charset="-122"/>
                <a:cs typeface="Inter" pitchFamily="34" charset="-120"/>
              </a:rPr>
              <a:t> 이상지질혈증 검사 대상 : 남성 24세 이상, 여성 40세 이상(4년 마다)</a:t>
            </a:r>
            <a:endParaRPr lang="en-US" sz="1350" dirty="0"/>
          </a:p>
          <a:p>
            <a:pPr algn="l" indent="0" marL="0">
              <a:lnSpc>
                <a:spcPts val="2160"/>
              </a:lnSpc>
              <a:buNone/>
            </a:pPr>
            <a:r>
              <a:rPr lang="en-US" sz="1350" b="1" spc="-27" kern="0" dirty="0">
                <a:solidFill>
                  <a:srgbClr val="000000">
                    <a:alpha val="99000"/>
                  </a:srgbClr>
                </a:solidFill>
                <a:latin typeface="Inter" pitchFamily="34" charset="0"/>
                <a:ea typeface="Inter" pitchFamily="34" charset="-122"/>
                <a:cs typeface="Inter" pitchFamily="34" charset="-120"/>
              </a:rPr>
              <a:t>        ex) 남성(24, 28, 32...) 여성(40, 44, 48...)</a:t>
            </a:r>
            <a:endParaRPr lang="en-US" sz="1350" dirty="0"/>
          </a:p>
          <a:p>
            <a:pPr algn="l" marL="342900" indent="-342900">
              <a:lnSpc>
                <a:spcPts val="2160"/>
              </a:lnSpc>
              <a:buSzPct val="100000"/>
              <a:buChar char="•"/>
            </a:pPr>
            <a:r>
              <a:rPr lang="en-US" sz="1350" b="1" spc="-27" kern="0" dirty="0">
                <a:solidFill>
                  <a:srgbClr val="000000">
                    <a:alpha val="99000"/>
                  </a:srgbClr>
                </a:solidFill>
                <a:latin typeface="Inter" pitchFamily="34" charset="0"/>
                <a:ea typeface="Inter" pitchFamily="34" charset="-122"/>
                <a:cs typeface="Inter" pitchFamily="34" charset="-120"/>
              </a:rPr>
              <a:t>지질검사 항목 : 총콜레스테롤, HDL 콜레스테롤, LDL콜레스테롤, 트리글라세라이드</a:t>
            </a:r>
            <a:endParaRPr lang="en-US" sz="1350" dirty="0"/>
          </a:p>
          <a:p>
            <a:pPr algn="l" indent="0" marL="0">
              <a:lnSpc>
                <a:spcPts val="2160"/>
              </a:lnSpc>
              <a:buNone/>
            </a:pPr>
            <a:r>
              <a:rPr lang="en-US" sz="1350" b="1" spc="-27" kern="0" dirty="0">
                <a:solidFill>
                  <a:srgbClr val="000000">
                    <a:alpha val="99000"/>
                  </a:srgbClr>
                </a:solidFill>
                <a:latin typeface="Inter" pitchFamily="34" charset="0"/>
                <a:ea typeface="Inter" pitchFamily="34" charset="-122"/>
                <a:cs typeface="Inter" pitchFamily="34" charset="-120"/>
              </a:rPr>
              <a:t>   → </a:t>
            </a:r>
            <a:pPr algn="l" indent="0" marL="0">
              <a:lnSpc>
                <a:spcPts val="2160"/>
              </a:lnSpc>
              <a:buNone/>
            </a:pPr>
            <a:r>
              <a:rPr lang="en-US" sz="1350" b="1" spc="-27" kern="0" dirty="0">
                <a:solidFill>
                  <a:srgbClr val="E03E1A">
                    <a:alpha val="99000"/>
                  </a:srgbClr>
                </a:solidFill>
                <a:latin typeface="Inter" pitchFamily="34" charset="0"/>
                <a:ea typeface="Inter" pitchFamily="34" charset="-122"/>
                <a:cs typeface="Inter" pitchFamily="34" charset="-120"/>
              </a:rPr>
              <a:t>데이터셋 2개로 분할</a:t>
            </a:r>
            <a:pPr algn="l" indent="0" marL="0">
              <a:lnSpc>
                <a:spcPts val="2160"/>
              </a:lnSpc>
              <a:buNone/>
            </a:pPr>
            <a:r>
              <a:rPr lang="en-US" sz="1350" b="1" spc="-27" kern="0" dirty="0">
                <a:solidFill>
                  <a:srgbClr val="000000">
                    <a:alpha val="99000"/>
                  </a:srgbClr>
                </a:solidFill>
                <a:latin typeface="Inter" pitchFamily="34" charset="0"/>
                <a:ea typeface="Inter" pitchFamily="34" charset="-122"/>
                <a:cs typeface="Inter" pitchFamily="34" charset="-120"/>
              </a:rPr>
              <a:t>하여 분석 진행</a:t>
            </a:r>
            <a:endParaRPr lang="en-US" sz="1350" dirty="0"/>
          </a:p>
          <a:p>
            <a:pPr algn="l" indent="0" marL="0">
              <a:lnSpc>
                <a:spcPts val="2160"/>
              </a:lnSpc>
              <a:buNone/>
            </a:pPr>
            <a:r>
              <a:rPr lang="en-US" sz="1350" b="1" spc="-27" kern="0" dirty="0">
                <a:solidFill>
                  <a:srgbClr val="000000">
                    <a:alpha val="99000"/>
                  </a:srgbClr>
                </a:solidFill>
                <a:latin typeface="Inter" pitchFamily="34" charset="0"/>
                <a:ea typeface="Inter" pitchFamily="34" charset="-122"/>
                <a:cs typeface="Inter" pitchFamily="34" charset="-120"/>
              </a:rPr>
              <a:t>   → (이상지질검사 </a:t>
            </a:r>
            <a:pPr algn="l" indent="0" marL="0">
              <a:lnSpc>
                <a:spcPts val="2160"/>
              </a:lnSpc>
              <a:buNone/>
            </a:pPr>
            <a:r>
              <a:rPr lang="en-US" sz="1350" b="1" spc="-27" kern="0" dirty="0">
                <a:solidFill>
                  <a:srgbClr val="E03E1A">
                    <a:alpha val="99000"/>
                  </a:srgbClr>
                </a:solidFill>
                <a:latin typeface="Inter" pitchFamily="34" charset="0"/>
                <a:ea typeface="Inter" pitchFamily="34" charset="-122"/>
                <a:cs typeface="Inter" pitchFamily="34" charset="-120"/>
              </a:rPr>
              <a:t>대상</a:t>
            </a:r>
            <a:pPr algn="l" indent="0" marL="0">
              <a:lnSpc>
                <a:spcPts val="2160"/>
              </a:lnSpc>
              <a:buNone/>
            </a:pPr>
            <a:r>
              <a:rPr lang="en-US" sz="1350" b="1" spc="-27" kern="0" dirty="0">
                <a:solidFill>
                  <a:srgbClr val="000000">
                    <a:alpha val="99000"/>
                  </a:srgbClr>
                </a:solidFill>
                <a:latin typeface="Inter" pitchFamily="34" charset="0"/>
                <a:ea typeface="Inter" pitchFamily="34" charset="-122"/>
                <a:cs typeface="Inter" pitchFamily="34" charset="-120"/>
              </a:rPr>
              <a:t>인 연령 , 이상지질검사 </a:t>
            </a:r>
            <a:pPr algn="l" indent="0" marL="0">
              <a:lnSpc>
                <a:spcPts val="2160"/>
              </a:lnSpc>
              <a:buNone/>
            </a:pPr>
            <a:r>
              <a:rPr lang="en-US" sz="1350" b="1" spc="-27" kern="0" dirty="0">
                <a:solidFill>
                  <a:srgbClr val="E03E1A">
                    <a:alpha val="99000"/>
                  </a:srgbClr>
                </a:solidFill>
                <a:latin typeface="Inter" pitchFamily="34" charset="0"/>
                <a:ea typeface="Inter" pitchFamily="34" charset="-122"/>
                <a:cs typeface="Inter" pitchFamily="34" charset="-120"/>
              </a:rPr>
              <a:t>비대상</a:t>
            </a:r>
            <a:pPr algn="l" indent="0" marL="0">
              <a:lnSpc>
                <a:spcPts val="2160"/>
              </a:lnSpc>
              <a:buNone/>
            </a:pPr>
            <a:r>
              <a:rPr lang="en-US" sz="1350" b="1" spc="-27" kern="0" dirty="0">
                <a:solidFill>
                  <a:srgbClr val="000000">
                    <a:alpha val="99000"/>
                  </a:srgbClr>
                </a:solidFill>
                <a:latin typeface="Inter" pitchFamily="34" charset="0"/>
                <a:ea typeface="Inter" pitchFamily="34" charset="-122"/>
                <a:cs typeface="Inter" pitchFamily="34" charset="-120"/>
              </a:rPr>
              <a:t> 연령)</a:t>
            </a:r>
            <a:endParaRPr lang="en-US" sz="1350" dirty="0"/>
          </a:p>
        </p:txBody>
      </p:sp>
      <p:sp>
        <p:nvSpPr>
          <p:cNvPr id="5" name="Text 2"/>
          <p:cNvSpPr/>
          <p:nvPr/>
        </p:nvSpPr>
        <p:spPr>
          <a:xfrm>
            <a:off x="3800475" y="504825"/>
            <a:ext cx="2228850" cy="276225"/>
          </a:xfrm>
          <a:prstGeom prst="rect">
            <a:avLst/>
          </a:prstGeom>
          <a:noFill/>
          <a:ln/>
        </p:spPr>
        <p:txBody>
          <a:bodyPr wrap="square" rtlCol="0" anchor="ctr"/>
          <a:lstStyle/>
          <a:p>
            <a:pPr algn="l" indent="0" marL="0">
              <a:lnSpc>
                <a:spcPts val="2160"/>
              </a:lnSpc>
              <a:buNone/>
            </a:pPr>
            <a:r>
              <a:rPr lang="en-US" sz="1800" b="1" spc="-36" kern="0" dirty="0">
                <a:solidFill>
                  <a:srgbClr val="000000">
                    <a:alpha val="99000"/>
                  </a:srgbClr>
                </a:solidFill>
                <a:latin typeface="Inter" pitchFamily="34" charset="0"/>
                <a:ea typeface="Inter" pitchFamily="34" charset="-122"/>
                <a:cs typeface="Inter" pitchFamily="34" charset="-120"/>
              </a:rPr>
              <a:t>[ 건강검진 데이터 ]</a:t>
            </a:r>
            <a:endParaRPr lang="en-US" sz="18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2328863" y="2295525"/>
            <a:ext cx="4938713" cy="547688"/>
          </a:xfrm>
          <a:prstGeom prst="rect">
            <a:avLst/>
          </a:prstGeom>
          <a:noFill/>
          <a:ln/>
        </p:spPr>
        <p:txBody>
          <a:bodyPr wrap="square" rtlCol="0" anchor="ctr"/>
          <a:lstStyle/>
          <a:p>
            <a:pPr algn="ctr" marL="342900" indent="-342900">
              <a:lnSpc>
                <a:spcPts val="4320"/>
              </a:lnSpc>
              <a:buSzPct val="100000"/>
              <a:buFont typeface="+mj-lt"/>
              <a:buAutoNum type="arabicPeriod" startAt="1"/>
            </a:pPr>
            <a:r>
              <a:rPr lang="en-US" sz="3600" b="1" spc="-72" kern="0" dirty="0">
                <a:solidFill>
                  <a:srgbClr val="000000">
                    <a:alpha val="99000"/>
                  </a:srgbClr>
                </a:solidFill>
                <a:latin typeface="Inter" pitchFamily="34" charset="0"/>
                <a:ea typeface="Inter" pitchFamily="34" charset="-122"/>
                <a:cs typeface="Inter" pitchFamily="34" charset="-120"/>
              </a:rPr>
              <a:t>프로젝트 개요</a:t>
            </a:r>
            <a:endParaRPr lang="en-US" sz="3600"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Slide 30">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71488" y="266700"/>
            <a:ext cx="4972050" cy="342900"/>
          </a:xfrm>
          <a:prstGeom prst="rect">
            <a:avLst/>
          </a:prstGeom>
          <a:noFill/>
          <a:ln/>
        </p:spPr>
        <p:txBody>
          <a:bodyPr wrap="square" rtlCol="0" anchor="ctr"/>
          <a:lstStyle/>
          <a:p>
            <a:pPr algn="l" indent="0" marL="0">
              <a:lnSpc>
                <a:spcPts val="2700"/>
              </a:lnSpc>
              <a:buNone/>
            </a:pPr>
            <a:r>
              <a:rPr lang="en-US" sz="2250" b="1" spc="-50" kern="0" dirty="0">
                <a:solidFill>
                  <a:srgbClr val="000000">
                    <a:alpha val="99000"/>
                  </a:srgbClr>
                </a:solidFill>
                <a:latin typeface="Inter" pitchFamily="34" charset="0"/>
                <a:ea typeface="Inter" pitchFamily="34" charset="-122"/>
                <a:cs typeface="Inter" pitchFamily="34" charset="-120"/>
              </a:rPr>
              <a:t>1.2 건강검진 데이터 : 결측치 처리</a:t>
            </a:r>
            <a:endParaRPr lang="en-US" sz="2250" dirty="0"/>
          </a:p>
        </p:txBody>
      </p:sp>
      <p:sp>
        <p:nvSpPr>
          <p:cNvPr id="3" name="Text 1"/>
          <p:cNvSpPr/>
          <p:nvPr/>
        </p:nvSpPr>
        <p:spPr>
          <a:xfrm>
            <a:off x="5210175" y="3505200"/>
            <a:ext cx="461963" cy="228600"/>
          </a:xfrm>
          <a:prstGeom prst="rect">
            <a:avLst/>
          </a:prstGeom>
          <a:noFill/>
          <a:ln/>
        </p:spPr>
        <p:txBody>
          <a:bodyPr wrap="square" rtlCol="0" anchor="ctr"/>
          <a:lstStyle/>
          <a:p>
            <a:pPr indent="0" marL="0">
              <a:buNone/>
            </a:pPr>
            <a:endParaRPr lang="en-US" dirty="0"/>
          </a:p>
        </p:txBody>
      </p:sp>
      <p:graphicFrame>
        <p:nvGraphicFramePr>
          <p:cNvPr id="31" name="Table 0"/>
          <p:cNvGraphicFramePr>
            <a:graphicFrameLocks noGrp="1"/>
          </p:cNvGraphicFramePr>
          <p:nvPr>
            <p:extLst>
              <p:ext uri="{D42A27DB-BD31-4B8C-83A1-F6EECF244321}">
                <p14:modId xmlns:p14="http://schemas.microsoft.com/office/powerpoint/2010/main" val="1579011935"/>
              </p:ext>
            </p:extLst>
          </p:nvPr>
        </p:nvGraphicFramePr>
        <p:xfrm>
          <a:off x="171450" y="1771650"/>
          <a:ext cx="2881313" cy="3314700"/>
        </p:xfrm>
        <a:graphic>
          <a:graphicData uri="http://schemas.openxmlformats.org/drawingml/2006/table">
            <a:tbl>
              <a:tblPr/>
              <a:tblGrid>
                <a:gridCol w="1052513"/>
                <a:gridCol w="914400"/>
                <a:gridCol w="914400"/>
              </a:tblGrid>
              <a:tr h="385763">
                <a:tc>
                  <a:txBody>
                    <a:bodyPr/>
                    <a:lstStyle/>
                    <a:p>
                      <a:pPr algn="l" indent="0" marL="0">
                        <a:lnSpc>
                          <a:spcPts val="1530"/>
                        </a:lnSpc>
                        <a:buNone/>
                      </a:pPr>
                      <a:r>
                        <a:rPr lang="en-US" sz="1125" spc="-11" kern="0" dirty="0">
                          <a:solidFill>
                            <a:srgbClr val="000000">
                              <a:alpha val="99000"/>
                            </a:srgbClr>
                          </a:solidFill>
                          <a:latin typeface="Inter" pitchFamily="34" charset="0"/>
                          <a:ea typeface="Inter" pitchFamily="34" charset="-122"/>
                          <a:cs typeface="Inter" pitchFamily="34" charset="-120"/>
                        </a:rPr>
                        <a:t>감마지피티</a:t>
                      </a:r>
                      <a:endParaRPr lang="en-US" sz="1200" dirty="0"/>
                    </a:p>
                  </a:txBody>
                  <a:tcPr marL="91440" marR="91440" marT="45720" marB="45720">
                    <a:lnL w="12700" cap="flat" cmpd="sng" algn="ctr">
                      <a:solidFill>
                        <a:srgbClr val="737373"/>
                      </a:solidFill>
                      <a:prstDash val="solid"/>
                      <a:round/>
                      <a:headEnd type="none" w="med" len="med"/>
                      <a:tailEnd type="none" w="med" len="med"/>
                    </a:lnL>
                    <a:lnR w="12700" cap="flat" cmpd="sng" algn="ctr">
                      <a:solidFill>
                        <a:srgbClr val="737373"/>
                      </a:solidFill>
                      <a:prstDash val="solid"/>
                      <a:round/>
                      <a:headEnd type="none" w="med" len="med"/>
                      <a:tailEnd type="none" w="med" len="med"/>
                    </a:lnR>
                    <a:lnT w="12700" cap="flat" cmpd="sng" algn="ctr">
                      <a:solidFill>
                        <a:srgbClr val="737373"/>
                      </a:solidFill>
                      <a:prstDash val="solid"/>
                      <a:round/>
                      <a:headEnd type="none" w="med" len="med"/>
                      <a:tailEnd type="none" w="med" len="med"/>
                    </a:lnT>
                    <a:lnB w="12700" cap="flat" cmpd="sng" algn="ctr">
                      <a:solidFill>
                        <a:srgbClr val="737373"/>
                      </a:solidFill>
                      <a:prstDash val="solid"/>
                      <a:round/>
                      <a:headEnd type="none" w="med" len="med"/>
                      <a:tailEnd type="none" w="med" len="med"/>
                    </a:lnB>
                    <a:solidFill>
                      <a:srgbClr val="FFFFFF"/>
                    </a:solidFill>
                  </a:tcPr>
                </a:tc>
                <a:tc>
                  <a:txBody>
                    <a:bodyPr/>
                    <a:lstStyle/>
                    <a:p>
                      <a:pPr algn="l" indent="0" marL="0">
                        <a:lnSpc>
                          <a:spcPts val="1530"/>
                        </a:lnSpc>
                        <a:buNone/>
                      </a:pPr>
                      <a:r>
                        <a:rPr lang="en-US" sz="1125" spc="-11" kern="0" dirty="0">
                          <a:solidFill>
                            <a:srgbClr val="000000">
                              <a:alpha val="99000"/>
                            </a:srgbClr>
                          </a:solidFill>
                          <a:latin typeface="Inter" pitchFamily="34" charset="0"/>
                          <a:ea typeface="Inter" pitchFamily="34" charset="-122"/>
                          <a:cs typeface="Inter" pitchFamily="34" charset="-120"/>
                        </a:rPr>
                        <a:t>0.588%</a:t>
                      </a:r>
                      <a:endParaRPr lang="en-US" sz="1200" dirty="0"/>
                    </a:p>
                  </a:txBody>
                  <a:tcPr marL="91440" marR="91440" marT="45720" marB="45720">
                    <a:lnL w="12700" cap="flat" cmpd="sng" algn="ctr">
                      <a:solidFill>
                        <a:srgbClr val="737373"/>
                      </a:solidFill>
                      <a:prstDash val="solid"/>
                      <a:round/>
                      <a:headEnd type="none" w="med" len="med"/>
                      <a:tailEnd type="none" w="med" len="med"/>
                    </a:lnL>
                    <a:lnR w="12700" cap="flat" cmpd="sng" algn="ctr">
                      <a:solidFill>
                        <a:srgbClr val="737373"/>
                      </a:solidFill>
                      <a:prstDash val="solid"/>
                      <a:round/>
                      <a:headEnd type="none" w="med" len="med"/>
                      <a:tailEnd type="none" w="med" len="med"/>
                    </a:lnR>
                    <a:lnT w="12700" cap="flat" cmpd="sng" algn="ctr">
                      <a:solidFill>
                        <a:srgbClr val="737373"/>
                      </a:solidFill>
                      <a:prstDash val="solid"/>
                      <a:round/>
                      <a:headEnd type="none" w="med" len="med"/>
                      <a:tailEnd type="none" w="med" len="med"/>
                    </a:lnT>
                    <a:lnB w="12700" cap="flat" cmpd="sng" algn="ctr">
                      <a:solidFill>
                        <a:srgbClr val="737373"/>
                      </a:solidFill>
                      <a:prstDash val="solid"/>
                      <a:round/>
                      <a:headEnd type="none" w="med" len="med"/>
                      <a:tailEnd type="none" w="med" len="med"/>
                    </a:lnB>
                    <a:solidFill>
                      <a:srgbClr val="FFFFFF"/>
                    </a:solidFill>
                  </a:tcPr>
                </a:tc>
                <a:tc>
                  <a:txBody>
                    <a:bodyPr/>
                    <a:lstStyle/>
                    <a:p>
                      <a:pPr algn="l" indent="0" marL="0">
                        <a:lnSpc>
                          <a:spcPts val="1206"/>
                        </a:lnSpc>
                        <a:buNone/>
                      </a:pPr>
                      <a:r>
                        <a:rPr lang="en-US" sz="900" spc="-5" kern="0" dirty="0">
                          <a:solidFill>
                            <a:srgbClr val="000000">
                              <a:alpha val="99000"/>
                            </a:srgbClr>
                          </a:solidFill>
                          <a:latin typeface="Inter" pitchFamily="34" charset="0"/>
                          <a:ea typeface="Inter" pitchFamily="34" charset="-122"/>
                          <a:cs typeface="Inter" pitchFamily="34" charset="-120"/>
                        </a:rPr>
                        <a:t>인스턴스 제거</a:t>
                      </a:r>
                      <a:endParaRPr lang="en-US" sz="1200" dirty="0"/>
                    </a:p>
                  </a:txBody>
                  <a:tcPr marL="91440" marR="91440" marT="45720" marB="45720">
                    <a:lnL w="12700" cap="flat" cmpd="sng" algn="ctr">
                      <a:solidFill>
                        <a:srgbClr val="737373"/>
                      </a:solidFill>
                      <a:prstDash val="solid"/>
                      <a:round/>
                      <a:headEnd type="none" w="med" len="med"/>
                      <a:tailEnd type="none" w="med" len="med"/>
                    </a:lnL>
                    <a:lnR w="12700" cap="flat" cmpd="sng" algn="ctr">
                      <a:solidFill>
                        <a:srgbClr val="737373"/>
                      </a:solidFill>
                      <a:prstDash val="solid"/>
                      <a:round/>
                      <a:headEnd type="none" w="med" len="med"/>
                      <a:tailEnd type="none" w="med" len="med"/>
                    </a:lnR>
                    <a:lnT w="12700" cap="flat" cmpd="sng" algn="ctr">
                      <a:solidFill>
                        <a:srgbClr val="737373"/>
                      </a:solidFill>
                      <a:prstDash val="solid"/>
                      <a:round/>
                      <a:headEnd type="none" w="med" len="med"/>
                      <a:tailEnd type="none" w="med" len="med"/>
                    </a:lnT>
                    <a:lnB w="12700" cap="flat" cmpd="sng" algn="ctr">
                      <a:solidFill>
                        <a:srgbClr val="737373"/>
                      </a:solidFill>
                      <a:prstDash val="solid"/>
                      <a:round/>
                      <a:headEnd type="none" w="med" len="med"/>
                      <a:tailEnd type="none" w="med" len="med"/>
                    </a:lnB>
                    <a:solidFill>
                      <a:srgbClr val="FFFFFF"/>
                    </a:solidFill>
                  </a:tcPr>
                </a:tc>
              </a:tr>
              <a:tr h="581025">
                <a:tc>
                  <a:txBody>
                    <a:bodyPr/>
                    <a:lstStyle/>
                    <a:p>
                      <a:pPr algn="l" indent="0" marL="0">
                        <a:lnSpc>
                          <a:spcPts val="1530"/>
                        </a:lnSpc>
                        <a:buNone/>
                      </a:pPr>
                      <a:r>
                        <a:rPr lang="en-US" sz="1125" spc="-11" kern="0" dirty="0">
                          <a:solidFill>
                            <a:srgbClr val="000000">
                              <a:alpha val="99000"/>
                            </a:srgbClr>
                          </a:solidFill>
                          <a:latin typeface="Inter" pitchFamily="34" charset="0"/>
                          <a:ea typeface="Inter" pitchFamily="34" charset="-122"/>
                          <a:cs typeface="Inter" pitchFamily="34" charset="-120"/>
                        </a:rPr>
                        <a:t>혈청지피티(ALT)</a:t>
                      </a:r>
                      <a:endParaRPr lang="en-US" sz="1200" dirty="0"/>
                    </a:p>
                  </a:txBody>
                  <a:tcPr marL="91440" marR="91440" marT="45720" marB="45720">
                    <a:lnL w="12700" cap="flat" cmpd="sng" algn="ctr">
                      <a:solidFill>
                        <a:srgbClr val="737373"/>
                      </a:solidFill>
                      <a:prstDash val="solid"/>
                      <a:round/>
                      <a:headEnd type="none" w="med" len="med"/>
                      <a:tailEnd type="none" w="med" len="med"/>
                    </a:lnL>
                    <a:lnR w="12700" cap="flat" cmpd="sng" algn="ctr">
                      <a:solidFill>
                        <a:srgbClr val="737373"/>
                      </a:solidFill>
                      <a:prstDash val="solid"/>
                      <a:round/>
                      <a:headEnd type="none" w="med" len="med"/>
                      <a:tailEnd type="none" w="med" len="med"/>
                    </a:lnR>
                    <a:lnT w="12700" cap="flat" cmpd="sng" algn="ctr">
                      <a:solidFill>
                        <a:srgbClr val="737373"/>
                      </a:solidFill>
                      <a:prstDash val="solid"/>
                      <a:round/>
                      <a:headEnd type="none" w="med" len="med"/>
                      <a:tailEnd type="none" w="med" len="med"/>
                    </a:lnT>
                    <a:lnB w="12700" cap="flat" cmpd="sng" algn="ctr">
                      <a:solidFill>
                        <a:srgbClr val="737373"/>
                      </a:solidFill>
                      <a:prstDash val="solid"/>
                      <a:round/>
                      <a:headEnd type="none" w="med" len="med"/>
                      <a:tailEnd type="none" w="med" len="med"/>
                    </a:lnB>
                    <a:solidFill>
                      <a:srgbClr val="FFFFFF"/>
                    </a:solidFill>
                  </a:tcPr>
                </a:tc>
                <a:tc>
                  <a:txBody>
                    <a:bodyPr/>
                    <a:lstStyle/>
                    <a:p>
                      <a:pPr algn="l" indent="0" marL="0">
                        <a:lnSpc>
                          <a:spcPts val="1530"/>
                        </a:lnSpc>
                        <a:buNone/>
                      </a:pPr>
                      <a:r>
                        <a:rPr lang="en-US" sz="1125" spc="-11" kern="0" dirty="0">
                          <a:solidFill>
                            <a:srgbClr val="000000">
                              <a:alpha val="99000"/>
                            </a:srgbClr>
                          </a:solidFill>
                          <a:latin typeface="Inter" pitchFamily="34" charset="0"/>
                          <a:ea typeface="Inter" pitchFamily="34" charset="-122"/>
                          <a:cs typeface="Inter" pitchFamily="34" charset="-120"/>
                        </a:rPr>
                        <a:t>0.589%</a:t>
                      </a:r>
                      <a:endParaRPr lang="en-US" sz="1200" dirty="0"/>
                    </a:p>
                  </a:txBody>
                  <a:tcPr marL="91440" marR="91440" marT="45720" marB="45720">
                    <a:lnL w="12700" cap="flat" cmpd="sng" algn="ctr">
                      <a:solidFill>
                        <a:srgbClr val="737373"/>
                      </a:solidFill>
                      <a:prstDash val="solid"/>
                      <a:round/>
                      <a:headEnd type="none" w="med" len="med"/>
                      <a:tailEnd type="none" w="med" len="med"/>
                    </a:lnL>
                    <a:lnR w="12700" cap="flat" cmpd="sng" algn="ctr">
                      <a:solidFill>
                        <a:srgbClr val="737373"/>
                      </a:solidFill>
                      <a:prstDash val="solid"/>
                      <a:round/>
                      <a:headEnd type="none" w="med" len="med"/>
                      <a:tailEnd type="none" w="med" len="med"/>
                    </a:lnR>
                    <a:lnT w="12700" cap="flat" cmpd="sng" algn="ctr">
                      <a:solidFill>
                        <a:srgbClr val="737373"/>
                      </a:solidFill>
                      <a:prstDash val="solid"/>
                      <a:round/>
                      <a:headEnd type="none" w="med" len="med"/>
                      <a:tailEnd type="none" w="med" len="med"/>
                    </a:lnT>
                    <a:lnB w="12700" cap="flat" cmpd="sng" algn="ctr">
                      <a:solidFill>
                        <a:srgbClr val="737373"/>
                      </a:solidFill>
                      <a:prstDash val="solid"/>
                      <a:round/>
                      <a:headEnd type="none" w="med" len="med"/>
                      <a:tailEnd type="none" w="med" len="med"/>
                    </a:lnB>
                    <a:solidFill>
                      <a:srgbClr val="FFFFFF"/>
                    </a:solidFill>
                  </a:tcPr>
                </a:tc>
                <a:tc>
                  <a:txBody>
                    <a:bodyPr/>
                    <a:lstStyle/>
                    <a:p>
                      <a:pPr algn="l" indent="0" marL="0">
                        <a:lnSpc>
                          <a:spcPts val="1206"/>
                        </a:lnSpc>
                        <a:buNone/>
                      </a:pPr>
                      <a:r>
                        <a:rPr lang="en-US" sz="900" spc="-5" kern="0" dirty="0">
                          <a:solidFill>
                            <a:srgbClr val="000000">
                              <a:alpha val="99000"/>
                            </a:srgbClr>
                          </a:solidFill>
                          <a:latin typeface="Inter" pitchFamily="34" charset="0"/>
                          <a:ea typeface="Inter" pitchFamily="34" charset="-122"/>
                          <a:cs typeface="Inter" pitchFamily="34" charset="-120"/>
                        </a:rPr>
                        <a:t>인스턴스 제거</a:t>
                      </a:r>
                      <a:endParaRPr lang="en-US" sz="1200" dirty="0"/>
                    </a:p>
                  </a:txBody>
                  <a:tcPr marL="91440" marR="91440" marT="45720" marB="45720">
                    <a:lnL w="12700" cap="flat" cmpd="sng" algn="ctr">
                      <a:solidFill>
                        <a:srgbClr val="737373"/>
                      </a:solidFill>
                      <a:prstDash val="solid"/>
                      <a:round/>
                      <a:headEnd type="none" w="med" len="med"/>
                      <a:tailEnd type="none" w="med" len="med"/>
                    </a:lnL>
                    <a:lnR w="12700" cap="flat" cmpd="sng" algn="ctr">
                      <a:solidFill>
                        <a:srgbClr val="737373"/>
                      </a:solidFill>
                      <a:prstDash val="solid"/>
                      <a:round/>
                      <a:headEnd type="none" w="med" len="med"/>
                      <a:tailEnd type="none" w="med" len="med"/>
                    </a:lnR>
                    <a:lnT w="12700" cap="flat" cmpd="sng" algn="ctr">
                      <a:solidFill>
                        <a:srgbClr val="737373"/>
                      </a:solidFill>
                      <a:prstDash val="solid"/>
                      <a:round/>
                      <a:headEnd type="none" w="med" len="med"/>
                      <a:tailEnd type="none" w="med" len="med"/>
                    </a:lnT>
                    <a:lnB w="12700" cap="flat" cmpd="sng" algn="ctr">
                      <a:solidFill>
                        <a:srgbClr val="737373"/>
                      </a:solidFill>
                      <a:prstDash val="solid"/>
                      <a:round/>
                      <a:headEnd type="none" w="med" len="med"/>
                      <a:tailEnd type="none" w="med" len="med"/>
                    </a:lnB>
                    <a:solidFill>
                      <a:srgbClr val="FFFFFF"/>
                    </a:solidFill>
                  </a:tcPr>
                </a:tc>
              </a:tr>
              <a:tr h="419100">
                <a:tc>
                  <a:txBody>
                    <a:bodyPr/>
                    <a:lstStyle/>
                    <a:p>
                      <a:pPr algn="l" indent="0" marL="0">
                        <a:lnSpc>
                          <a:spcPts val="1782"/>
                        </a:lnSpc>
                        <a:buNone/>
                      </a:pPr>
                      <a:r>
                        <a:rPr lang="en-US" sz="1350" b="1" spc="-27" kern="0" dirty="0">
                          <a:solidFill>
                            <a:srgbClr val="000000">
                              <a:alpha val="99000"/>
                            </a:srgbClr>
                          </a:solidFill>
                          <a:latin typeface="Inter" pitchFamily="34" charset="0"/>
                          <a:ea typeface="Inter" pitchFamily="34" charset="-122"/>
                          <a:cs typeface="Inter" pitchFamily="34" charset="-120"/>
                        </a:rPr>
                        <a:t>컬럼명</a:t>
                      </a:r>
                      <a:endParaRPr lang="en-US" sz="1200" dirty="0"/>
                    </a:p>
                  </a:txBody>
                  <a:tcPr marL="91440" marR="91440" marT="45720" marB="45720">
                    <a:lnL w="12700" cap="flat" cmpd="sng" algn="ctr">
                      <a:solidFill>
                        <a:srgbClr val="737373"/>
                      </a:solidFill>
                      <a:prstDash val="solid"/>
                      <a:round/>
                      <a:headEnd type="none" w="med" len="med"/>
                      <a:tailEnd type="none" w="med" len="med"/>
                    </a:lnL>
                    <a:lnR w="12700" cap="flat" cmpd="sng" algn="ctr">
                      <a:solidFill>
                        <a:srgbClr val="737373"/>
                      </a:solidFill>
                      <a:prstDash val="solid"/>
                      <a:round/>
                      <a:headEnd type="none" w="med" len="med"/>
                      <a:tailEnd type="none" w="med" len="med"/>
                    </a:lnR>
                    <a:lnT w="12700" cap="flat" cmpd="sng" algn="ctr">
                      <a:solidFill>
                        <a:srgbClr val="737373"/>
                      </a:solidFill>
                      <a:prstDash val="solid"/>
                      <a:round/>
                      <a:headEnd type="none" w="med" len="med"/>
                      <a:tailEnd type="none" w="med" len="med"/>
                    </a:lnT>
                    <a:lnB w="12700" cap="flat" cmpd="sng" algn="ctr">
                      <a:solidFill>
                        <a:srgbClr val="737373"/>
                      </a:solidFill>
                      <a:prstDash val="solid"/>
                      <a:round/>
                      <a:headEnd type="none" w="med" len="med"/>
                      <a:tailEnd type="none" w="med" len="med"/>
                    </a:lnB>
                    <a:solidFill>
                      <a:srgbClr val="FFFFFF"/>
                    </a:solidFill>
                  </a:tcPr>
                </a:tc>
                <a:tc>
                  <a:txBody>
                    <a:bodyPr/>
                    <a:lstStyle/>
                    <a:p>
                      <a:pPr algn="l" indent="0" marL="0">
                        <a:lnSpc>
                          <a:spcPts val="1782"/>
                        </a:lnSpc>
                        <a:buNone/>
                      </a:pPr>
                      <a:r>
                        <a:rPr lang="en-US" sz="1350" b="1" spc="-27" kern="0" dirty="0">
                          <a:solidFill>
                            <a:srgbClr val="000000">
                              <a:alpha val="99000"/>
                            </a:srgbClr>
                          </a:solidFill>
                          <a:latin typeface="Inter" pitchFamily="34" charset="0"/>
                          <a:ea typeface="Inter" pitchFamily="34" charset="-122"/>
                          <a:cs typeface="Inter" pitchFamily="34" charset="-120"/>
                        </a:rPr>
                        <a:t>결측치율</a:t>
                      </a:r>
                      <a:endParaRPr lang="en-US" sz="1200" dirty="0"/>
                    </a:p>
                  </a:txBody>
                  <a:tcPr marL="91440" marR="91440" marT="45720" marB="45720">
                    <a:lnL w="12700" cap="flat" cmpd="sng" algn="ctr">
                      <a:solidFill>
                        <a:srgbClr val="737373"/>
                      </a:solidFill>
                      <a:prstDash val="solid"/>
                      <a:round/>
                      <a:headEnd type="none" w="med" len="med"/>
                      <a:tailEnd type="none" w="med" len="med"/>
                    </a:lnL>
                    <a:lnR w="12700" cap="flat" cmpd="sng" algn="ctr">
                      <a:solidFill>
                        <a:srgbClr val="737373"/>
                      </a:solidFill>
                      <a:prstDash val="solid"/>
                      <a:round/>
                      <a:headEnd type="none" w="med" len="med"/>
                      <a:tailEnd type="none" w="med" len="med"/>
                    </a:lnR>
                    <a:lnT w="12700" cap="flat" cmpd="sng" algn="ctr">
                      <a:solidFill>
                        <a:srgbClr val="737373"/>
                      </a:solidFill>
                      <a:prstDash val="solid"/>
                      <a:round/>
                      <a:headEnd type="none" w="med" len="med"/>
                      <a:tailEnd type="none" w="med" len="med"/>
                    </a:lnT>
                    <a:lnB w="12700" cap="flat" cmpd="sng" algn="ctr">
                      <a:solidFill>
                        <a:srgbClr val="737373"/>
                      </a:solidFill>
                      <a:prstDash val="solid"/>
                      <a:round/>
                      <a:headEnd type="none" w="med" len="med"/>
                      <a:tailEnd type="none" w="med" len="med"/>
                    </a:lnB>
                    <a:solidFill>
                      <a:srgbClr val="FFFFFF"/>
                    </a:solidFill>
                  </a:tcPr>
                </a:tc>
                <a:tc>
                  <a:txBody>
                    <a:bodyPr/>
                    <a:lstStyle/>
                    <a:p>
                      <a:pPr algn="l" indent="0" marL="0">
                        <a:lnSpc>
                          <a:spcPts val="1782"/>
                        </a:lnSpc>
                        <a:buNone/>
                      </a:pPr>
                      <a:r>
                        <a:rPr lang="en-US" sz="1350" b="1" spc="-27" kern="0" dirty="0">
                          <a:solidFill>
                            <a:srgbClr val="000000">
                              <a:alpha val="99000"/>
                            </a:srgbClr>
                          </a:solidFill>
                          <a:latin typeface="Inter" pitchFamily="34" charset="0"/>
                          <a:ea typeface="Inter" pitchFamily="34" charset="-122"/>
                          <a:cs typeface="Inter" pitchFamily="34" charset="-120"/>
                        </a:rPr>
                        <a:t>처리방법</a:t>
                      </a:r>
                      <a:endParaRPr lang="en-US" sz="1200" dirty="0"/>
                    </a:p>
                  </a:txBody>
                  <a:tcPr marL="91440" marR="91440" marT="45720" marB="45720">
                    <a:lnL w="12700" cap="flat" cmpd="sng" algn="ctr">
                      <a:solidFill>
                        <a:srgbClr val="737373"/>
                      </a:solidFill>
                      <a:prstDash val="solid"/>
                      <a:round/>
                      <a:headEnd type="none" w="med" len="med"/>
                      <a:tailEnd type="none" w="med" len="med"/>
                    </a:lnL>
                    <a:lnR w="12700" cap="flat" cmpd="sng" algn="ctr">
                      <a:solidFill>
                        <a:srgbClr val="737373"/>
                      </a:solidFill>
                      <a:prstDash val="solid"/>
                      <a:round/>
                      <a:headEnd type="none" w="med" len="med"/>
                      <a:tailEnd type="none" w="med" len="med"/>
                    </a:lnR>
                    <a:lnT w="12700" cap="flat" cmpd="sng" algn="ctr">
                      <a:solidFill>
                        <a:srgbClr val="737373"/>
                      </a:solidFill>
                      <a:prstDash val="solid"/>
                      <a:round/>
                      <a:headEnd type="none" w="med" len="med"/>
                      <a:tailEnd type="none" w="med" len="med"/>
                    </a:lnT>
                    <a:lnB w="12700" cap="flat" cmpd="sng" algn="ctr">
                      <a:solidFill>
                        <a:srgbClr val="737373"/>
                      </a:solidFill>
                      <a:prstDash val="solid"/>
                      <a:round/>
                      <a:headEnd type="none" w="med" len="med"/>
                      <a:tailEnd type="none" w="med" len="med"/>
                    </a:lnB>
                    <a:solidFill>
                      <a:srgbClr val="FFFFFF"/>
                    </a:solidFill>
                  </a:tcPr>
                </a:tc>
              </a:tr>
              <a:tr h="385763">
                <a:tc>
                  <a:txBody>
                    <a:bodyPr/>
                    <a:lstStyle/>
                    <a:p>
                      <a:pPr algn="l" indent="0" marL="0">
                        <a:lnSpc>
                          <a:spcPts val="1530"/>
                        </a:lnSpc>
                        <a:buNone/>
                      </a:pPr>
                      <a:r>
                        <a:rPr lang="en-US" sz="1125" spc="-11" kern="0" dirty="0">
                          <a:solidFill>
                            <a:srgbClr val="000000">
                              <a:alpha val="99000"/>
                            </a:srgbClr>
                          </a:solidFill>
                          <a:latin typeface="Inter" pitchFamily="34" charset="0"/>
                          <a:ea typeface="Inter" pitchFamily="34" charset="-122"/>
                          <a:cs typeface="Inter" pitchFamily="34" charset="-120"/>
                        </a:rPr>
                        <a:t>허리둘레</a:t>
                      </a:r>
                      <a:endParaRPr lang="en-US" sz="1200" dirty="0"/>
                    </a:p>
                  </a:txBody>
                  <a:tcPr marL="91440" marR="91440" marT="45720" marB="45720">
                    <a:lnL w="12700" cap="flat" cmpd="sng" algn="ctr">
                      <a:solidFill>
                        <a:srgbClr val="737373"/>
                      </a:solidFill>
                      <a:prstDash val="solid"/>
                      <a:round/>
                      <a:headEnd type="none" w="med" len="med"/>
                      <a:tailEnd type="none" w="med" len="med"/>
                    </a:lnL>
                    <a:lnR w="12700" cap="flat" cmpd="sng" algn="ctr">
                      <a:solidFill>
                        <a:srgbClr val="737373"/>
                      </a:solidFill>
                      <a:prstDash val="solid"/>
                      <a:round/>
                      <a:headEnd type="none" w="med" len="med"/>
                      <a:tailEnd type="none" w="med" len="med"/>
                    </a:lnR>
                    <a:lnT w="12700" cap="flat" cmpd="sng" algn="ctr">
                      <a:solidFill>
                        <a:srgbClr val="737373"/>
                      </a:solidFill>
                      <a:prstDash val="solid"/>
                      <a:round/>
                      <a:headEnd type="none" w="med" len="med"/>
                      <a:tailEnd type="none" w="med" len="med"/>
                    </a:lnT>
                    <a:lnB w="12700" cap="flat" cmpd="sng" algn="ctr">
                      <a:solidFill>
                        <a:srgbClr val="737373"/>
                      </a:solidFill>
                      <a:prstDash val="solid"/>
                      <a:round/>
                      <a:headEnd type="none" w="med" len="med"/>
                      <a:tailEnd type="none" w="med" len="med"/>
                    </a:lnB>
                    <a:solidFill>
                      <a:srgbClr val="FFFFFF"/>
                    </a:solidFill>
                  </a:tcPr>
                </a:tc>
                <a:tc>
                  <a:txBody>
                    <a:bodyPr/>
                    <a:lstStyle/>
                    <a:p>
                      <a:pPr algn="l" indent="0" marL="0">
                        <a:lnSpc>
                          <a:spcPts val="1530"/>
                        </a:lnSpc>
                        <a:buNone/>
                      </a:pPr>
                      <a:r>
                        <a:rPr lang="en-US" sz="1125" spc="-11" kern="0" dirty="0">
                          <a:solidFill>
                            <a:srgbClr val="000000">
                              <a:alpha val="99000"/>
                            </a:srgbClr>
                          </a:solidFill>
                          <a:latin typeface="Inter" pitchFamily="34" charset="0"/>
                          <a:ea typeface="Inter" pitchFamily="34" charset="-122"/>
                          <a:cs typeface="Inter" pitchFamily="34" charset="-120"/>
                        </a:rPr>
                        <a:t>0.041%</a:t>
                      </a:r>
                      <a:endParaRPr lang="en-US" sz="1200" dirty="0"/>
                    </a:p>
                  </a:txBody>
                  <a:tcPr marL="91440" marR="91440" marT="45720" marB="45720">
                    <a:lnL w="12700" cap="flat" cmpd="sng" algn="ctr">
                      <a:solidFill>
                        <a:srgbClr val="737373"/>
                      </a:solidFill>
                      <a:prstDash val="solid"/>
                      <a:round/>
                      <a:headEnd type="none" w="med" len="med"/>
                      <a:tailEnd type="none" w="med" len="med"/>
                    </a:lnL>
                    <a:lnR w="12700" cap="flat" cmpd="sng" algn="ctr">
                      <a:solidFill>
                        <a:srgbClr val="737373"/>
                      </a:solidFill>
                      <a:prstDash val="solid"/>
                      <a:round/>
                      <a:headEnd type="none" w="med" len="med"/>
                      <a:tailEnd type="none" w="med" len="med"/>
                    </a:lnR>
                    <a:lnT w="12700" cap="flat" cmpd="sng" algn="ctr">
                      <a:solidFill>
                        <a:srgbClr val="737373"/>
                      </a:solidFill>
                      <a:prstDash val="solid"/>
                      <a:round/>
                      <a:headEnd type="none" w="med" len="med"/>
                      <a:tailEnd type="none" w="med" len="med"/>
                    </a:lnT>
                    <a:lnB w="12700" cap="flat" cmpd="sng" algn="ctr">
                      <a:solidFill>
                        <a:srgbClr val="737373"/>
                      </a:solidFill>
                      <a:prstDash val="solid"/>
                      <a:round/>
                      <a:headEnd type="none" w="med" len="med"/>
                      <a:tailEnd type="none" w="med" len="med"/>
                    </a:lnB>
                    <a:solidFill>
                      <a:srgbClr val="FFFFFF"/>
                    </a:solidFill>
                  </a:tcPr>
                </a:tc>
                <a:tc>
                  <a:txBody>
                    <a:bodyPr/>
                    <a:lstStyle/>
                    <a:p>
                      <a:pPr algn="l" indent="0" marL="0">
                        <a:lnSpc>
                          <a:spcPts val="1206"/>
                        </a:lnSpc>
                        <a:buNone/>
                      </a:pPr>
                      <a:r>
                        <a:rPr lang="en-US" sz="900" spc="-5" kern="0" dirty="0">
                          <a:solidFill>
                            <a:srgbClr val="000000">
                              <a:alpha val="99000"/>
                            </a:srgbClr>
                          </a:solidFill>
                          <a:latin typeface="Inter" pitchFamily="34" charset="0"/>
                          <a:ea typeface="Inter" pitchFamily="34" charset="-122"/>
                          <a:cs typeface="Inter" pitchFamily="34" charset="-120"/>
                        </a:rPr>
                        <a:t>인스턴스 제거</a:t>
                      </a:r>
                      <a:endParaRPr lang="en-US" sz="1200" dirty="0"/>
                    </a:p>
                  </a:txBody>
                  <a:tcPr marL="91440" marR="91440" marT="45720" marB="45720">
                    <a:lnL w="12700" cap="flat" cmpd="sng" algn="ctr">
                      <a:solidFill>
                        <a:srgbClr val="737373"/>
                      </a:solidFill>
                      <a:prstDash val="solid"/>
                      <a:round/>
                      <a:headEnd type="none" w="med" len="med"/>
                      <a:tailEnd type="none" w="med" len="med"/>
                    </a:lnL>
                    <a:lnR w="12700" cap="flat" cmpd="sng" algn="ctr">
                      <a:solidFill>
                        <a:srgbClr val="737373"/>
                      </a:solidFill>
                      <a:prstDash val="solid"/>
                      <a:round/>
                      <a:headEnd type="none" w="med" len="med"/>
                      <a:tailEnd type="none" w="med" len="med"/>
                    </a:lnR>
                    <a:lnT w="12700" cap="flat" cmpd="sng" algn="ctr">
                      <a:solidFill>
                        <a:srgbClr val="737373"/>
                      </a:solidFill>
                      <a:prstDash val="solid"/>
                      <a:round/>
                      <a:headEnd type="none" w="med" len="med"/>
                      <a:tailEnd type="none" w="med" len="med"/>
                    </a:lnT>
                    <a:lnB w="12700" cap="flat" cmpd="sng" algn="ctr">
                      <a:solidFill>
                        <a:srgbClr val="737373"/>
                      </a:solidFill>
                      <a:prstDash val="solid"/>
                      <a:round/>
                      <a:headEnd type="none" w="med" len="med"/>
                      <a:tailEnd type="none" w="med" len="med"/>
                    </a:lnB>
                    <a:solidFill>
                      <a:srgbClr val="FFFFFF"/>
                    </a:solidFill>
                  </a:tcPr>
                </a:tc>
              </a:tr>
              <a:tr h="385763">
                <a:tc>
                  <a:txBody>
                    <a:bodyPr/>
                    <a:lstStyle/>
                    <a:p>
                      <a:pPr algn="l" indent="0" marL="0">
                        <a:lnSpc>
                          <a:spcPts val="1530"/>
                        </a:lnSpc>
                        <a:buNone/>
                      </a:pPr>
                      <a:r>
                        <a:rPr lang="en-US" sz="1125" spc="-11" kern="0" dirty="0">
                          <a:solidFill>
                            <a:srgbClr val="000000">
                              <a:alpha val="99000"/>
                            </a:srgbClr>
                          </a:solidFill>
                          <a:latin typeface="Inter" pitchFamily="34" charset="0"/>
                          <a:ea typeface="Inter" pitchFamily="34" charset="-122"/>
                          <a:cs typeface="Inter" pitchFamily="34" charset="-120"/>
                        </a:rPr>
                        <a:t>시력(좌)</a:t>
                      </a:r>
                      <a:endParaRPr lang="en-US" sz="1200" dirty="0"/>
                    </a:p>
                  </a:txBody>
                  <a:tcPr marL="91440" marR="91440" marT="45720" marB="45720">
                    <a:lnL w="12700" cap="flat" cmpd="sng" algn="ctr">
                      <a:solidFill>
                        <a:srgbClr val="737373"/>
                      </a:solidFill>
                      <a:prstDash val="solid"/>
                      <a:round/>
                      <a:headEnd type="none" w="med" len="med"/>
                      <a:tailEnd type="none" w="med" len="med"/>
                    </a:lnL>
                    <a:lnR w="12700" cap="flat" cmpd="sng" algn="ctr">
                      <a:solidFill>
                        <a:srgbClr val="737373"/>
                      </a:solidFill>
                      <a:prstDash val="solid"/>
                      <a:round/>
                      <a:headEnd type="none" w="med" len="med"/>
                      <a:tailEnd type="none" w="med" len="med"/>
                    </a:lnR>
                    <a:lnT w="12700" cap="flat" cmpd="sng" algn="ctr">
                      <a:solidFill>
                        <a:srgbClr val="737373"/>
                      </a:solidFill>
                      <a:prstDash val="solid"/>
                      <a:round/>
                      <a:headEnd type="none" w="med" len="med"/>
                      <a:tailEnd type="none" w="med" len="med"/>
                    </a:lnT>
                    <a:lnB w="12700" cap="flat" cmpd="sng" algn="ctr">
                      <a:solidFill>
                        <a:srgbClr val="737373"/>
                      </a:solidFill>
                      <a:prstDash val="solid"/>
                      <a:round/>
                      <a:headEnd type="none" w="med" len="med"/>
                      <a:tailEnd type="none" w="med" len="med"/>
                    </a:lnB>
                    <a:solidFill>
                      <a:srgbClr val="FFFFFF"/>
                    </a:solidFill>
                  </a:tcPr>
                </a:tc>
                <a:tc>
                  <a:txBody>
                    <a:bodyPr/>
                    <a:lstStyle/>
                    <a:p>
                      <a:pPr algn="l" indent="0" marL="0">
                        <a:lnSpc>
                          <a:spcPts val="1530"/>
                        </a:lnSpc>
                        <a:buNone/>
                      </a:pPr>
                      <a:r>
                        <a:rPr lang="en-US" sz="1125" spc="-11" kern="0" dirty="0">
                          <a:solidFill>
                            <a:srgbClr val="000000">
                              <a:alpha val="99000"/>
                            </a:srgbClr>
                          </a:solidFill>
                          <a:latin typeface="Inter" pitchFamily="34" charset="0"/>
                          <a:ea typeface="Inter" pitchFamily="34" charset="-122"/>
                          <a:cs typeface="Inter" pitchFamily="34" charset="-120"/>
                        </a:rPr>
                        <a:t>0.018%</a:t>
                      </a:r>
                      <a:endParaRPr lang="en-US" sz="1200" dirty="0"/>
                    </a:p>
                  </a:txBody>
                  <a:tcPr marL="91440" marR="91440" marT="45720" marB="45720">
                    <a:lnL w="12700" cap="flat" cmpd="sng" algn="ctr">
                      <a:solidFill>
                        <a:srgbClr val="737373"/>
                      </a:solidFill>
                      <a:prstDash val="solid"/>
                      <a:round/>
                      <a:headEnd type="none" w="med" len="med"/>
                      <a:tailEnd type="none" w="med" len="med"/>
                    </a:lnL>
                    <a:lnR w="12700" cap="flat" cmpd="sng" algn="ctr">
                      <a:solidFill>
                        <a:srgbClr val="737373"/>
                      </a:solidFill>
                      <a:prstDash val="solid"/>
                      <a:round/>
                      <a:headEnd type="none" w="med" len="med"/>
                      <a:tailEnd type="none" w="med" len="med"/>
                    </a:lnR>
                    <a:lnT w="12700" cap="flat" cmpd="sng" algn="ctr">
                      <a:solidFill>
                        <a:srgbClr val="737373"/>
                      </a:solidFill>
                      <a:prstDash val="solid"/>
                      <a:round/>
                      <a:headEnd type="none" w="med" len="med"/>
                      <a:tailEnd type="none" w="med" len="med"/>
                    </a:lnT>
                    <a:lnB w="12700" cap="flat" cmpd="sng" algn="ctr">
                      <a:solidFill>
                        <a:srgbClr val="737373"/>
                      </a:solidFill>
                      <a:prstDash val="solid"/>
                      <a:round/>
                      <a:headEnd type="none" w="med" len="med"/>
                      <a:tailEnd type="none" w="med" len="med"/>
                    </a:lnB>
                    <a:solidFill>
                      <a:srgbClr val="FFFFFF"/>
                    </a:solidFill>
                  </a:tcPr>
                </a:tc>
                <a:tc>
                  <a:txBody>
                    <a:bodyPr/>
                    <a:lstStyle/>
                    <a:p>
                      <a:pPr algn="l" indent="0" marL="0">
                        <a:lnSpc>
                          <a:spcPts val="1206"/>
                        </a:lnSpc>
                        <a:buNone/>
                      </a:pPr>
                      <a:r>
                        <a:rPr lang="en-US" sz="900" spc="-5" kern="0" dirty="0">
                          <a:solidFill>
                            <a:srgbClr val="000000">
                              <a:alpha val="99000"/>
                            </a:srgbClr>
                          </a:solidFill>
                          <a:latin typeface="Inter" pitchFamily="34" charset="0"/>
                          <a:ea typeface="Inter" pitchFamily="34" charset="-122"/>
                          <a:cs typeface="Inter" pitchFamily="34" charset="-120"/>
                        </a:rPr>
                        <a:t>인스턴스 제거</a:t>
                      </a:r>
                      <a:endParaRPr lang="en-US" sz="1200" dirty="0"/>
                    </a:p>
                  </a:txBody>
                  <a:tcPr marL="91440" marR="91440" marT="45720" marB="45720">
                    <a:lnL w="12700" cap="flat" cmpd="sng" algn="ctr">
                      <a:solidFill>
                        <a:srgbClr val="737373"/>
                      </a:solidFill>
                      <a:prstDash val="solid"/>
                      <a:round/>
                      <a:headEnd type="none" w="med" len="med"/>
                      <a:tailEnd type="none" w="med" len="med"/>
                    </a:lnL>
                    <a:lnR w="12700" cap="flat" cmpd="sng" algn="ctr">
                      <a:solidFill>
                        <a:srgbClr val="737373"/>
                      </a:solidFill>
                      <a:prstDash val="solid"/>
                      <a:round/>
                      <a:headEnd type="none" w="med" len="med"/>
                      <a:tailEnd type="none" w="med" len="med"/>
                    </a:lnR>
                    <a:lnT w="12700" cap="flat" cmpd="sng" algn="ctr">
                      <a:solidFill>
                        <a:srgbClr val="737373"/>
                      </a:solidFill>
                      <a:prstDash val="solid"/>
                      <a:round/>
                      <a:headEnd type="none" w="med" len="med"/>
                      <a:tailEnd type="none" w="med" len="med"/>
                    </a:lnT>
                    <a:lnB w="12700" cap="flat" cmpd="sng" algn="ctr">
                      <a:solidFill>
                        <a:srgbClr val="737373"/>
                      </a:solidFill>
                      <a:prstDash val="solid"/>
                      <a:round/>
                      <a:headEnd type="none" w="med" len="med"/>
                      <a:tailEnd type="none" w="med" len="med"/>
                    </a:lnB>
                    <a:solidFill>
                      <a:srgbClr val="FFFFFF"/>
                    </a:solidFill>
                  </a:tcPr>
                </a:tc>
              </a:tr>
              <a:tr h="385763">
                <a:tc>
                  <a:txBody>
                    <a:bodyPr/>
                    <a:lstStyle/>
                    <a:p>
                      <a:pPr algn="l" indent="0" marL="0">
                        <a:lnSpc>
                          <a:spcPts val="1530"/>
                        </a:lnSpc>
                        <a:buNone/>
                      </a:pPr>
                      <a:r>
                        <a:rPr lang="en-US" sz="1125" spc="-11" kern="0" dirty="0">
                          <a:solidFill>
                            <a:srgbClr val="000000">
                              <a:alpha val="99000"/>
                            </a:srgbClr>
                          </a:solidFill>
                          <a:latin typeface="Inter" pitchFamily="34" charset="0"/>
                          <a:ea typeface="Inter" pitchFamily="34" charset="-122"/>
                          <a:cs typeface="Inter" pitchFamily="34" charset="-120"/>
                        </a:rPr>
                        <a:t>시력(우)</a:t>
                      </a:r>
                      <a:endParaRPr lang="en-US" sz="1200" dirty="0"/>
                    </a:p>
                  </a:txBody>
                  <a:tcPr marL="91440" marR="91440" marT="45720" marB="45720">
                    <a:lnL w="12700" cap="flat" cmpd="sng" algn="ctr">
                      <a:solidFill>
                        <a:srgbClr val="737373"/>
                      </a:solidFill>
                      <a:prstDash val="solid"/>
                      <a:round/>
                      <a:headEnd type="none" w="med" len="med"/>
                      <a:tailEnd type="none" w="med" len="med"/>
                    </a:lnL>
                    <a:lnR w="12700" cap="flat" cmpd="sng" algn="ctr">
                      <a:solidFill>
                        <a:srgbClr val="737373"/>
                      </a:solidFill>
                      <a:prstDash val="solid"/>
                      <a:round/>
                      <a:headEnd type="none" w="med" len="med"/>
                      <a:tailEnd type="none" w="med" len="med"/>
                    </a:lnR>
                    <a:lnT w="12700" cap="flat" cmpd="sng" algn="ctr">
                      <a:solidFill>
                        <a:srgbClr val="737373"/>
                      </a:solidFill>
                      <a:prstDash val="solid"/>
                      <a:round/>
                      <a:headEnd type="none" w="med" len="med"/>
                      <a:tailEnd type="none" w="med" len="med"/>
                    </a:lnT>
                    <a:lnB w="12700" cap="flat" cmpd="sng" algn="ctr">
                      <a:solidFill>
                        <a:srgbClr val="737373"/>
                      </a:solidFill>
                      <a:prstDash val="solid"/>
                      <a:round/>
                      <a:headEnd type="none" w="med" len="med"/>
                      <a:tailEnd type="none" w="med" len="med"/>
                    </a:lnB>
                    <a:solidFill>
                      <a:srgbClr val="FFFFFF"/>
                    </a:solidFill>
                  </a:tcPr>
                </a:tc>
                <a:tc>
                  <a:txBody>
                    <a:bodyPr/>
                    <a:lstStyle/>
                    <a:p>
                      <a:pPr algn="l" indent="0" marL="0">
                        <a:lnSpc>
                          <a:spcPts val="1530"/>
                        </a:lnSpc>
                        <a:buNone/>
                      </a:pPr>
                      <a:r>
                        <a:rPr lang="en-US" sz="1125" spc="-11" kern="0" dirty="0">
                          <a:solidFill>
                            <a:srgbClr val="000000">
                              <a:alpha val="99000"/>
                            </a:srgbClr>
                          </a:solidFill>
                          <a:latin typeface="Inter" pitchFamily="34" charset="0"/>
                          <a:ea typeface="Inter" pitchFamily="34" charset="-122"/>
                          <a:cs typeface="Inter" pitchFamily="34" charset="-120"/>
                        </a:rPr>
                        <a:t>0.18%</a:t>
                      </a:r>
                      <a:endParaRPr lang="en-US" sz="1200" dirty="0"/>
                    </a:p>
                  </a:txBody>
                  <a:tcPr marL="91440" marR="91440" marT="45720" marB="45720">
                    <a:lnL w="12700" cap="flat" cmpd="sng" algn="ctr">
                      <a:solidFill>
                        <a:srgbClr val="737373"/>
                      </a:solidFill>
                      <a:prstDash val="solid"/>
                      <a:round/>
                      <a:headEnd type="none" w="med" len="med"/>
                      <a:tailEnd type="none" w="med" len="med"/>
                    </a:lnL>
                    <a:lnR w="12700" cap="flat" cmpd="sng" algn="ctr">
                      <a:solidFill>
                        <a:srgbClr val="737373"/>
                      </a:solidFill>
                      <a:prstDash val="solid"/>
                      <a:round/>
                      <a:headEnd type="none" w="med" len="med"/>
                      <a:tailEnd type="none" w="med" len="med"/>
                    </a:lnR>
                    <a:lnT w="12700" cap="flat" cmpd="sng" algn="ctr">
                      <a:solidFill>
                        <a:srgbClr val="737373"/>
                      </a:solidFill>
                      <a:prstDash val="solid"/>
                      <a:round/>
                      <a:headEnd type="none" w="med" len="med"/>
                      <a:tailEnd type="none" w="med" len="med"/>
                    </a:lnT>
                    <a:lnB w="12700" cap="flat" cmpd="sng" algn="ctr">
                      <a:solidFill>
                        <a:srgbClr val="737373"/>
                      </a:solidFill>
                      <a:prstDash val="solid"/>
                      <a:round/>
                      <a:headEnd type="none" w="med" len="med"/>
                      <a:tailEnd type="none" w="med" len="med"/>
                    </a:lnB>
                    <a:solidFill>
                      <a:srgbClr val="FFFFFF"/>
                    </a:solidFill>
                  </a:tcPr>
                </a:tc>
                <a:tc>
                  <a:txBody>
                    <a:bodyPr/>
                    <a:lstStyle/>
                    <a:p>
                      <a:pPr algn="l" indent="0" marL="0">
                        <a:lnSpc>
                          <a:spcPts val="1206"/>
                        </a:lnSpc>
                        <a:buNone/>
                      </a:pPr>
                      <a:r>
                        <a:rPr lang="en-US" sz="900" spc="-5" kern="0" dirty="0">
                          <a:solidFill>
                            <a:srgbClr val="000000">
                              <a:alpha val="99000"/>
                            </a:srgbClr>
                          </a:solidFill>
                          <a:latin typeface="Inter" pitchFamily="34" charset="0"/>
                          <a:ea typeface="Inter" pitchFamily="34" charset="-122"/>
                          <a:cs typeface="Inter" pitchFamily="34" charset="-120"/>
                        </a:rPr>
                        <a:t>인스턴스 제거</a:t>
                      </a:r>
                      <a:endParaRPr lang="en-US" sz="1200" dirty="0"/>
                    </a:p>
                  </a:txBody>
                  <a:tcPr marL="91440" marR="91440" marT="45720" marB="45720">
                    <a:lnL w="12700" cap="flat" cmpd="sng" algn="ctr">
                      <a:solidFill>
                        <a:srgbClr val="737373"/>
                      </a:solidFill>
                      <a:prstDash val="solid"/>
                      <a:round/>
                      <a:headEnd type="none" w="med" len="med"/>
                      <a:tailEnd type="none" w="med" len="med"/>
                    </a:lnL>
                    <a:lnR w="12700" cap="flat" cmpd="sng" algn="ctr">
                      <a:solidFill>
                        <a:srgbClr val="737373"/>
                      </a:solidFill>
                      <a:prstDash val="solid"/>
                      <a:round/>
                      <a:headEnd type="none" w="med" len="med"/>
                      <a:tailEnd type="none" w="med" len="med"/>
                    </a:lnR>
                    <a:lnT w="12700" cap="flat" cmpd="sng" algn="ctr">
                      <a:solidFill>
                        <a:srgbClr val="737373"/>
                      </a:solidFill>
                      <a:prstDash val="solid"/>
                      <a:round/>
                      <a:headEnd type="none" w="med" len="med"/>
                      <a:tailEnd type="none" w="med" len="med"/>
                    </a:lnT>
                    <a:lnB w="12700" cap="flat" cmpd="sng" algn="ctr">
                      <a:solidFill>
                        <a:srgbClr val="737373"/>
                      </a:solidFill>
                      <a:prstDash val="solid"/>
                      <a:round/>
                      <a:headEnd type="none" w="med" len="med"/>
                      <a:tailEnd type="none" w="med" len="med"/>
                    </a:lnB>
                    <a:solidFill>
                      <a:srgbClr val="FFFFFF"/>
                    </a:solidFill>
                  </a:tcPr>
                </a:tc>
              </a:tr>
              <a:tr h="385763">
                <a:tc>
                  <a:txBody>
                    <a:bodyPr/>
                    <a:lstStyle/>
                    <a:p>
                      <a:pPr algn="l" indent="0" marL="0">
                        <a:lnSpc>
                          <a:spcPts val="1530"/>
                        </a:lnSpc>
                        <a:buNone/>
                      </a:pPr>
                      <a:r>
                        <a:rPr lang="en-US" sz="1125" spc="-11" kern="0" dirty="0">
                          <a:solidFill>
                            <a:srgbClr val="000000">
                              <a:alpha val="99000"/>
                            </a:srgbClr>
                          </a:solidFill>
                          <a:latin typeface="Inter" pitchFamily="34" charset="0"/>
                          <a:ea typeface="Inter" pitchFamily="34" charset="-122"/>
                          <a:cs typeface="Inter" pitchFamily="34" charset="-120"/>
                        </a:rPr>
                        <a:t>청력(좌)</a:t>
                      </a:r>
                      <a:endParaRPr lang="en-US" sz="1200" dirty="0"/>
                    </a:p>
                  </a:txBody>
                  <a:tcPr marL="91440" marR="91440" marT="45720" marB="45720">
                    <a:lnL w="12700" cap="flat" cmpd="sng" algn="ctr">
                      <a:solidFill>
                        <a:srgbClr val="737373"/>
                      </a:solidFill>
                      <a:prstDash val="solid"/>
                      <a:round/>
                      <a:headEnd type="none" w="med" len="med"/>
                      <a:tailEnd type="none" w="med" len="med"/>
                    </a:lnL>
                    <a:lnR w="12700" cap="flat" cmpd="sng" algn="ctr">
                      <a:solidFill>
                        <a:srgbClr val="737373"/>
                      </a:solidFill>
                      <a:prstDash val="solid"/>
                      <a:round/>
                      <a:headEnd type="none" w="med" len="med"/>
                      <a:tailEnd type="none" w="med" len="med"/>
                    </a:lnR>
                    <a:lnT w="12700" cap="flat" cmpd="sng" algn="ctr">
                      <a:solidFill>
                        <a:srgbClr val="737373"/>
                      </a:solidFill>
                      <a:prstDash val="solid"/>
                      <a:round/>
                      <a:headEnd type="none" w="med" len="med"/>
                      <a:tailEnd type="none" w="med" len="med"/>
                    </a:lnT>
                    <a:lnB w="12700" cap="flat" cmpd="sng" algn="ctr">
                      <a:solidFill>
                        <a:srgbClr val="737373"/>
                      </a:solidFill>
                      <a:prstDash val="solid"/>
                      <a:round/>
                      <a:headEnd type="none" w="med" len="med"/>
                      <a:tailEnd type="none" w="med" len="med"/>
                    </a:lnB>
                    <a:solidFill>
                      <a:srgbClr val="FFFFFF"/>
                    </a:solidFill>
                  </a:tcPr>
                </a:tc>
                <a:tc>
                  <a:txBody>
                    <a:bodyPr/>
                    <a:lstStyle/>
                    <a:p>
                      <a:pPr algn="l" indent="0" marL="0">
                        <a:lnSpc>
                          <a:spcPts val="1530"/>
                        </a:lnSpc>
                        <a:buNone/>
                      </a:pPr>
                      <a:r>
                        <a:rPr lang="en-US" sz="1125" spc="-11" kern="0" dirty="0">
                          <a:solidFill>
                            <a:srgbClr val="000000">
                              <a:alpha val="99000"/>
                            </a:srgbClr>
                          </a:solidFill>
                          <a:latin typeface="Inter" pitchFamily="34" charset="0"/>
                          <a:ea typeface="Inter" pitchFamily="34" charset="-122"/>
                          <a:cs typeface="Inter" pitchFamily="34" charset="-120"/>
                        </a:rPr>
                        <a:t>0.014%</a:t>
                      </a:r>
                      <a:endParaRPr lang="en-US" sz="1200" dirty="0"/>
                    </a:p>
                  </a:txBody>
                  <a:tcPr marL="91440" marR="91440" marT="45720" marB="45720">
                    <a:lnL w="12700" cap="flat" cmpd="sng" algn="ctr">
                      <a:solidFill>
                        <a:srgbClr val="737373"/>
                      </a:solidFill>
                      <a:prstDash val="solid"/>
                      <a:round/>
                      <a:headEnd type="none" w="med" len="med"/>
                      <a:tailEnd type="none" w="med" len="med"/>
                    </a:lnL>
                    <a:lnR w="12700" cap="flat" cmpd="sng" algn="ctr">
                      <a:solidFill>
                        <a:srgbClr val="737373"/>
                      </a:solidFill>
                      <a:prstDash val="solid"/>
                      <a:round/>
                      <a:headEnd type="none" w="med" len="med"/>
                      <a:tailEnd type="none" w="med" len="med"/>
                    </a:lnR>
                    <a:lnT w="12700" cap="flat" cmpd="sng" algn="ctr">
                      <a:solidFill>
                        <a:srgbClr val="737373"/>
                      </a:solidFill>
                      <a:prstDash val="solid"/>
                      <a:round/>
                      <a:headEnd type="none" w="med" len="med"/>
                      <a:tailEnd type="none" w="med" len="med"/>
                    </a:lnT>
                    <a:lnB w="12700" cap="flat" cmpd="sng" algn="ctr">
                      <a:solidFill>
                        <a:srgbClr val="737373"/>
                      </a:solidFill>
                      <a:prstDash val="solid"/>
                      <a:round/>
                      <a:headEnd type="none" w="med" len="med"/>
                      <a:tailEnd type="none" w="med" len="med"/>
                    </a:lnB>
                    <a:solidFill>
                      <a:srgbClr val="FFFFFF"/>
                    </a:solidFill>
                  </a:tcPr>
                </a:tc>
                <a:tc>
                  <a:txBody>
                    <a:bodyPr/>
                    <a:lstStyle/>
                    <a:p>
                      <a:pPr algn="l" indent="0" marL="0">
                        <a:lnSpc>
                          <a:spcPts val="1206"/>
                        </a:lnSpc>
                        <a:buNone/>
                      </a:pPr>
                      <a:r>
                        <a:rPr lang="en-US" sz="900" spc="-5" kern="0" dirty="0">
                          <a:solidFill>
                            <a:srgbClr val="000000">
                              <a:alpha val="99000"/>
                            </a:srgbClr>
                          </a:solidFill>
                          <a:latin typeface="Inter" pitchFamily="34" charset="0"/>
                          <a:ea typeface="Inter" pitchFamily="34" charset="-122"/>
                          <a:cs typeface="Inter" pitchFamily="34" charset="-120"/>
                        </a:rPr>
                        <a:t>인스턴스 제거</a:t>
                      </a:r>
                      <a:endParaRPr lang="en-US" sz="1200" dirty="0"/>
                    </a:p>
                  </a:txBody>
                  <a:tcPr marL="91440" marR="91440" marT="45720" marB="45720">
                    <a:lnL w="12700" cap="flat" cmpd="sng" algn="ctr">
                      <a:solidFill>
                        <a:srgbClr val="737373"/>
                      </a:solidFill>
                      <a:prstDash val="solid"/>
                      <a:round/>
                      <a:headEnd type="none" w="med" len="med"/>
                      <a:tailEnd type="none" w="med" len="med"/>
                    </a:lnL>
                    <a:lnR w="12700" cap="flat" cmpd="sng" algn="ctr">
                      <a:solidFill>
                        <a:srgbClr val="737373"/>
                      </a:solidFill>
                      <a:prstDash val="solid"/>
                      <a:round/>
                      <a:headEnd type="none" w="med" len="med"/>
                      <a:tailEnd type="none" w="med" len="med"/>
                    </a:lnR>
                    <a:lnT w="12700" cap="flat" cmpd="sng" algn="ctr">
                      <a:solidFill>
                        <a:srgbClr val="737373"/>
                      </a:solidFill>
                      <a:prstDash val="solid"/>
                      <a:round/>
                      <a:headEnd type="none" w="med" len="med"/>
                      <a:tailEnd type="none" w="med" len="med"/>
                    </a:lnT>
                    <a:lnB w="12700" cap="flat" cmpd="sng" algn="ctr">
                      <a:solidFill>
                        <a:srgbClr val="737373"/>
                      </a:solidFill>
                      <a:prstDash val="solid"/>
                      <a:round/>
                      <a:headEnd type="none" w="med" len="med"/>
                      <a:tailEnd type="none" w="med" len="med"/>
                    </a:lnB>
                    <a:solidFill>
                      <a:srgbClr val="FFFFFF"/>
                    </a:solidFill>
                  </a:tcPr>
                </a:tc>
              </a:tr>
              <a:tr h="385763">
                <a:tc>
                  <a:txBody>
                    <a:bodyPr/>
                    <a:lstStyle/>
                    <a:p>
                      <a:pPr algn="l" indent="0" marL="0">
                        <a:lnSpc>
                          <a:spcPts val="1530"/>
                        </a:lnSpc>
                        <a:buNone/>
                      </a:pPr>
                      <a:r>
                        <a:rPr lang="en-US" sz="1125" spc="-11" kern="0" dirty="0">
                          <a:solidFill>
                            <a:srgbClr val="000000">
                              <a:alpha val="99000"/>
                            </a:srgbClr>
                          </a:solidFill>
                          <a:latin typeface="Inter" pitchFamily="34" charset="0"/>
                          <a:ea typeface="Inter" pitchFamily="34" charset="-122"/>
                          <a:cs typeface="Inter" pitchFamily="34" charset="-120"/>
                        </a:rPr>
                        <a:t>청력(우)</a:t>
                      </a:r>
                      <a:endParaRPr lang="en-US" sz="1200" dirty="0"/>
                    </a:p>
                  </a:txBody>
                  <a:tcPr marL="91440" marR="91440" marT="45720" marB="45720">
                    <a:lnL w="12700" cap="flat" cmpd="sng" algn="ctr">
                      <a:solidFill>
                        <a:srgbClr val="737373"/>
                      </a:solidFill>
                      <a:prstDash val="solid"/>
                      <a:round/>
                      <a:headEnd type="none" w="med" len="med"/>
                      <a:tailEnd type="none" w="med" len="med"/>
                    </a:lnL>
                    <a:lnR w="12700" cap="flat" cmpd="sng" algn="ctr">
                      <a:solidFill>
                        <a:srgbClr val="737373"/>
                      </a:solidFill>
                      <a:prstDash val="solid"/>
                      <a:round/>
                      <a:headEnd type="none" w="med" len="med"/>
                      <a:tailEnd type="none" w="med" len="med"/>
                    </a:lnR>
                    <a:lnT w="12700" cap="flat" cmpd="sng" algn="ctr">
                      <a:solidFill>
                        <a:srgbClr val="737373"/>
                      </a:solidFill>
                      <a:prstDash val="solid"/>
                      <a:round/>
                      <a:headEnd type="none" w="med" len="med"/>
                      <a:tailEnd type="none" w="med" len="med"/>
                    </a:lnT>
                    <a:lnB w="12700" cap="flat" cmpd="sng" algn="ctr">
                      <a:solidFill>
                        <a:srgbClr val="737373"/>
                      </a:solidFill>
                      <a:prstDash val="solid"/>
                      <a:round/>
                      <a:headEnd type="none" w="med" len="med"/>
                      <a:tailEnd type="none" w="med" len="med"/>
                    </a:lnB>
                    <a:solidFill>
                      <a:srgbClr val="FFFFFF"/>
                    </a:solidFill>
                  </a:tcPr>
                </a:tc>
                <a:tc>
                  <a:txBody>
                    <a:bodyPr/>
                    <a:lstStyle/>
                    <a:p>
                      <a:pPr algn="l" indent="0" marL="0">
                        <a:lnSpc>
                          <a:spcPts val="1530"/>
                        </a:lnSpc>
                        <a:buNone/>
                      </a:pPr>
                      <a:r>
                        <a:rPr lang="en-US" sz="1125" spc="-11" kern="0" dirty="0">
                          <a:solidFill>
                            <a:srgbClr val="000000">
                              <a:alpha val="99000"/>
                            </a:srgbClr>
                          </a:solidFill>
                          <a:latin typeface="Inter" pitchFamily="34" charset="0"/>
                          <a:ea typeface="Inter" pitchFamily="34" charset="-122"/>
                          <a:cs typeface="Inter" pitchFamily="34" charset="-120"/>
                        </a:rPr>
                        <a:t>0.014%</a:t>
                      </a:r>
                      <a:endParaRPr lang="en-US" sz="1200" dirty="0"/>
                    </a:p>
                  </a:txBody>
                  <a:tcPr marL="91440" marR="91440" marT="45720" marB="45720">
                    <a:lnL w="12700" cap="flat" cmpd="sng" algn="ctr">
                      <a:solidFill>
                        <a:srgbClr val="737373"/>
                      </a:solidFill>
                      <a:prstDash val="solid"/>
                      <a:round/>
                      <a:headEnd type="none" w="med" len="med"/>
                      <a:tailEnd type="none" w="med" len="med"/>
                    </a:lnL>
                    <a:lnR w="12700" cap="flat" cmpd="sng" algn="ctr">
                      <a:solidFill>
                        <a:srgbClr val="737373"/>
                      </a:solidFill>
                      <a:prstDash val="solid"/>
                      <a:round/>
                      <a:headEnd type="none" w="med" len="med"/>
                      <a:tailEnd type="none" w="med" len="med"/>
                    </a:lnR>
                    <a:lnT w="12700" cap="flat" cmpd="sng" algn="ctr">
                      <a:solidFill>
                        <a:srgbClr val="737373"/>
                      </a:solidFill>
                      <a:prstDash val="solid"/>
                      <a:round/>
                      <a:headEnd type="none" w="med" len="med"/>
                      <a:tailEnd type="none" w="med" len="med"/>
                    </a:lnT>
                    <a:lnB w="12700" cap="flat" cmpd="sng" algn="ctr">
                      <a:solidFill>
                        <a:srgbClr val="737373"/>
                      </a:solidFill>
                      <a:prstDash val="solid"/>
                      <a:round/>
                      <a:headEnd type="none" w="med" len="med"/>
                      <a:tailEnd type="none" w="med" len="med"/>
                    </a:lnB>
                    <a:solidFill>
                      <a:srgbClr val="FFFFFF"/>
                    </a:solidFill>
                  </a:tcPr>
                </a:tc>
                <a:tc>
                  <a:txBody>
                    <a:bodyPr/>
                    <a:lstStyle/>
                    <a:p>
                      <a:pPr algn="l" indent="0" marL="0">
                        <a:lnSpc>
                          <a:spcPts val="1206"/>
                        </a:lnSpc>
                        <a:buNone/>
                      </a:pPr>
                      <a:r>
                        <a:rPr lang="en-US" sz="900" spc="-5" kern="0" dirty="0">
                          <a:solidFill>
                            <a:srgbClr val="000000">
                              <a:alpha val="99000"/>
                            </a:srgbClr>
                          </a:solidFill>
                          <a:latin typeface="Inter" pitchFamily="34" charset="0"/>
                          <a:ea typeface="Inter" pitchFamily="34" charset="-122"/>
                          <a:cs typeface="Inter" pitchFamily="34" charset="-120"/>
                        </a:rPr>
                        <a:t>인스턴스 제거</a:t>
                      </a:r>
                      <a:endParaRPr lang="en-US" sz="1200" dirty="0"/>
                    </a:p>
                  </a:txBody>
                  <a:tcPr marL="91440" marR="91440" marT="45720" marB="45720">
                    <a:lnL w="12700" cap="flat" cmpd="sng" algn="ctr">
                      <a:solidFill>
                        <a:srgbClr val="737373"/>
                      </a:solidFill>
                      <a:prstDash val="solid"/>
                      <a:round/>
                      <a:headEnd type="none" w="med" len="med"/>
                      <a:tailEnd type="none" w="med" len="med"/>
                    </a:lnL>
                    <a:lnR w="12700" cap="flat" cmpd="sng" algn="ctr">
                      <a:solidFill>
                        <a:srgbClr val="737373"/>
                      </a:solidFill>
                      <a:prstDash val="solid"/>
                      <a:round/>
                      <a:headEnd type="none" w="med" len="med"/>
                      <a:tailEnd type="none" w="med" len="med"/>
                    </a:lnR>
                    <a:lnT w="12700" cap="flat" cmpd="sng" algn="ctr">
                      <a:solidFill>
                        <a:srgbClr val="737373"/>
                      </a:solidFill>
                      <a:prstDash val="solid"/>
                      <a:round/>
                      <a:headEnd type="none" w="med" len="med"/>
                      <a:tailEnd type="none" w="med" len="med"/>
                    </a:lnT>
                    <a:lnB w="12700" cap="flat" cmpd="sng" algn="ctr">
                      <a:solidFill>
                        <a:srgbClr val="737373"/>
                      </a:solidFill>
                      <a:prstDash val="solid"/>
                      <a:round/>
                      <a:headEnd type="none" w="med" len="med"/>
                      <a:tailEnd type="none" w="med" len="med"/>
                    </a:lnB>
                    <a:solidFill>
                      <a:srgbClr val="FFFFFF"/>
                    </a:solidFill>
                  </a:tcPr>
                </a:tc>
              </a:tr>
            </a:tbl>
          </a:graphicData>
        </a:graphic>
      </p:graphicFrame>
      <p:graphicFrame>
        <p:nvGraphicFramePr>
          <p:cNvPr id="61" name="Table 1"/>
          <p:cNvGraphicFramePr>
            <a:graphicFrameLocks noGrp="1"/>
          </p:cNvGraphicFramePr>
          <p:nvPr>
            <p:extLst>
              <p:ext uri="{D42A27DB-BD31-4B8C-83A1-F6EECF244321}">
                <p14:modId xmlns:p14="http://schemas.microsoft.com/office/powerpoint/2010/main" val="1579011935"/>
              </p:ext>
            </p:extLst>
          </p:nvPr>
        </p:nvGraphicFramePr>
        <p:xfrm>
          <a:off x="3052763" y="1771650"/>
          <a:ext cx="3162300" cy="3119438"/>
        </p:xfrm>
        <a:graphic>
          <a:graphicData uri="http://schemas.openxmlformats.org/drawingml/2006/table">
            <a:tbl>
              <a:tblPr/>
              <a:tblGrid>
                <a:gridCol w="1333500"/>
                <a:gridCol w="914400"/>
                <a:gridCol w="914400"/>
              </a:tblGrid>
              <a:tr h="419100">
                <a:tc>
                  <a:txBody>
                    <a:bodyPr/>
                    <a:lstStyle/>
                    <a:p>
                      <a:pPr algn="l" indent="0" marL="0">
                        <a:lnSpc>
                          <a:spcPts val="1782"/>
                        </a:lnSpc>
                        <a:buNone/>
                      </a:pPr>
                      <a:r>
                        <a:rPr lang="en-US" sz="1350" b="1" spc="-27" kern="0" dirty="0">
                          <a:solidFill>
                            <a:srgbClr val="000000">
                              <a:alpha val="99000"/>
                            </a:srgbClr>
                          </a:solidFill>
                          <a:latin typeface="Inter" pitchFamily="34" charset="0"/>
                          <a:ea typeface="Inter" pitchFamily="34" charset="-122"/>
                          <a:cs typeface="Inter" pitchFamily="34" charset="-120"/>
                        </a:rPr>
                        <a:t>컬럼명</a:t>
                      </a:r>
                      <a:endParaRPr lang="en-US" sz="1200" dirty="0"/>
                    </a:p>
                  </a:txBody>
                  <a:tcPr marL="91440" marR="91440" marT="45720" marB="45720">
                    <a:lnL w="12700" cap="flat" cmpd="sng" algn="ctr">
                      <a:solidFill>
                        <a:srgbClr val="737373"/>
                      </a:solidFill>
                      <a:prstDash val="solid"/>
                      <a:round/>
                      <a:headEnd type="none" w="med" len="med"/>
                      <a:tailEnd type="none" w="med" len="med"/>
                    </a:lnL>
                    <a:lnR w="12700" cap="flat" cmpd="sng" algn="ctr">
                      <a:solidFill>
                        <a:srgbClr val="737373"/>
                      </a:solidFill>
                      <a:prstDash val="solid"/>
                      <a:round/>
                      <a:headEnd type="none" w="med" len="med"/>
                      <a:tailEnd type="none" w="med" len="med"/>
                    </a:lnR>
                    <a:lnT w="12700" cap="flat" cmpd="sng" algn="ctr">
                      <a:solidFill>
                        <a:srgbClr val="737373"/>
                      </a:solidFill>
                      <a:prstDash val="solid"/>
                      <a:round/>
                      <a:headEnd type="none" w="med" len="med"/>
                      <a:tailEnd type="none" w="med" len="med"/>
                    </a:lnT>
                    <a:lnB w="12700" cap="flat" cmpd="sng" algn="ctr">
                      <a:solidFill>
                        <a:srgbClr val="737373"/>
                      </a:solidFill>
                      <a:prstDash val="solid"/>
                      <a:round/>
                      <a:headEnd type="none" w="med" len="med"/>
                      <a:tailEnd type="none" w="med" len="med"/>
                    </a:lnB>
                    <a:solidFill>
                      <a:srgbClr val="FFFFFF"/>
                    </a:solidFill>
                  </a:tcPr>
                </a:tc>
                <a:tc>
                  <a:txBody>
                    <a:bodyPr/>
                    <a:lstStyle/>
                    <a:p>
                      <a:pPr algn="l" indent="0" marL="0">
                        <a:lnSpc>
                          <a:spcPts val="1782"/>
                        </a:lnSpc>
                        <a:buNone/>
                      </a:pPr>
                      <a:r>
                        <a:rPr lang="en-US" sz="1350" b="1" spc="-27" kern="0" dirty="0">
                          <a:solidFill>
                            <a:srgbClr val="000000">
                              <a:alpha val="99000"/>
                            </a:srgbClr>
                          </a:solidFill>
                          <a:latin typeface="Inter" pitchFamily="34" charset="0"/>
                          <a:ea typeface="Inter" pitchFamily="34" charset="-122"/>
                          <a:cs typeface="Inter" pitchFamily="34" charset="-120"/>
                        </a:rPr>
                        <a:t>결측치율</a:t>
                      </a:r>
                      <a:endParaRPr lang="en-US" sz="1200" dirty="0"/>
                    </a:p>
                  </a:txBody>
                  <a:tcPr marL="91440" marR="91440" marT="45720" marB="45720">
                    <a:lnL w="12700" cap="flat" cmpd="sng" algn="ctr">
                      <a:solidFill>
                        <a:srgbClr val="737373"/>
                      </a:solidFill>
                      <a:prstDash val="solid"/>
                      <a:round/>
                      <a:headEnd type="none" w="med" len="med"/>
                      <a:tailEnd type="none" w="med" len="med"/>
                    </a:lnL>
                    <a:lnR w="12700" cap="flat" cmpd="sng" algn="ctr">
                      <a:solidFill>
                        <a:srgbClr val="737373"/>
                      </a:solidFill>
                      <a:prstDash val="solid"/>
                      <a:round/>
                      <a:headEnd type="none" w="med" len="med"/>
                      <a:tailEnd type="none" w="med" len="med"/>
                    </a:lnR>
                    <a:lnT w="12700" cap="flat" cmpd="sng" algn="ctr">
                      <a:solidFill>
                        <a:srgbClr val="737373"/>
                      </a:solidFill>
                      <a:prstDash val="solid"/>
                      <a:round/>
                      <a:headEnd type="none" w="med" len="med"/>
                      <a:tailEnd type="none" w="med" len="med"/>
                    </a:lnT>
                    <a:lnB w="12700" cap="flat" cmpd="sng" algn="ctr">
                      <a:solidFill>
                        <a:srgbClr val="737373"/>
                      </a:solidFill>
                      <a:prstDash val="solid"/>
                      <a:round/>
                      <a:headEnd type="none" w="med" len="med"/>
                      <a:tailEnd type="none" w="med" len="med"/>
                    </a:lnB>
                    <a:solidFill>
                      <a:srgbClr val="FFFFFF"/>
                    </a:solidFill>
                  </a:tcPr>
                </a:tc>
                <a:tc>
                  <a:txBody>
                    <a:bodyPr/>
                    <a:lstStyle/>
                    <a:p>
                      <a:pPr algn="l" indent="0" marL="0">
                        <a:lnSpc>
                          <a:spcPts val="1782"/>
                        </a:lnSpc>
                        <a:buNone/>
                      </a:pPr>
                      <a:r>
                        <a:rPr lang="en-US" sz="1350" b="1" spc="-27" kern="0" dirty="0">
                          <a:solidFill>
                            <a:srgbClr val="000000">
                              <a:alpha val="99000"/>
                            </a:srgbClr>
                          </a:solidFill>
                          <a:latin typeface="Inter" pitchFamily="34" charset="0"/>
                          <a:ea typeface="Inter" pitchFamily="34" charset="-122"/>
                          <a:cs typeface="Inter" pitchFamily="34" charset="-120"/>
                        </a:rPr>
                        <a:t>처리방법</a:t>
                      </a:r>
                      <a:endParaRPr lang="en-US" sz="1200" dirty="0"/>
                    </a:p>
                  </a:txBody>
                  <a:tcPr marL="91440" marR="91440" marT="45720" marB="45720">
                    <a:lnL w="12700" cap="flat" cmpd="sng" algn="ctr">
                      <a:solidFill>
                        <a:srgbClr val="737373"/>
                      </a:solidFill>
                      <a:prstDash val="solid"/>
                      <a:round/>
                      <a:headEnd type="none" w="med" len="med"/>
                      <a:tailEnd type="none" w="med" len="med"/>
                    </a:lnL>
                    <a:lnR w="12700" cap="flat" cmpd="sng" algn="ctr">
                      <a:solidFill>
                        <a:srgbClr val="737373"/>
                      </a:solidFill>
                      <a:prstDash val="solid"/>
                      <a:round/>
                      <a:headEnd type="none" w="med" len="med"/>
                      <a:tailEnd type="none" w="med" len="med"/>
                    </a:lnR>
                    <a:lnT w="12700" cap="flat" cmpd="sng" algn="ctr">
                      <a:solidFill>
                        <a:srgbClr val="737373"/>
                      </a:solidFill>
                      <a:prstDash val="solid"/>
                      <a:round/>
                      <a:headEnd type="none" w="med" len="med"/>
                      <a:tailEnd type="none" w="med" len="med"/>
                    </a:lnT>
                    <a:lnB w="12700" cap="flat" cmpd="sng" algn="ctr">
                      <a:solidFill>
                        <a:srgbClr val="737373"/>
                      </a:solidFill>
                      <a:prstDash val="solid"/>
                      <a:round/>
                      <a:headEnd type="none" w="med" len="med"/>
                      <a:tailEnd type="none" w="med" len="med"/>
                    </a:lnB>
                    <a:solidFill>
                      <a:srgbClr val="FFFFFF"/>
                    </a:solidFill>
                  </a:tcPr>
                </a:tc>
              </a:tr>
              <a:tr h="385763">
                <a:tc>
                  <a:txBody>
                    <a:bodyPr/>
                    <a:lstStyle/>
                    <a:p>
                      <a:pPr algn="l" indent="0" marL="0">
                        <a:lnSpc>
                          <a:spcPts val="1530"/>
                        </a:lnSpc>
                        <a:buNone/>
                      </a:pPr>
                      <a:r>
                        <a:rPr lang="en-US" sz="1125" spc="-11" kern="0" dirty="0">
                          <a:solidFill>
                            <a:srgbClr val="000000">
                              <a:alpha val="99000"/>
                            </a:srgbClr>
                          </a:solidFill>
                          <a:latin typeface="Inter" pitchFamily="34" charset="0"/>
                          <a:ea typeface="Inter" pitchFamily="34" charset="-122"/>
                          <a:cs typeface="Inter" pitchFamily="34" charset="-120"/>
                        </a:rPr>
                        <a:t>수축기혈압</a:t>
                      </a:r>
                      <a:endParaRPr lang="en-US" sz="1200" dirty="0"/>
                    </a:p>
                  </a:txBody>
                  <a:tcPr marL="91440" marR="91440" marT="45720" marB="45720">
                    <a:lnL w="12700" cap="flat" cmpd="sng" algn="ctr">
                      <a:solidFill>
                        <a:srgbClr val="737373"/>
                      </a:solidFill>
                      <a:prstDash val="solid"/>
                      <a:round/>
                      <a:headEnd type="none" w="med" len="med"/>
                      <a:tailEnd type="none" w="med" len="med"/>
                    </a:lnL>
                    <a:lnR w="12700" cap="flat" cmpd="sng" algn="ctr">
                      <a:solidFill>
                        <a:srgbClr val="737373"/>
                      </a:solidFill>
                      <a:prstDash val="solid"/>
                      <a:round/>
                      <a:headEnd type="none" w="med" len="med"/>
                      <a:tailEnd type="none" w="med" len="med"/>
                    </a:lnR>
                    <a:lnT w="12700" cap="flat" cmpd="sng" algn="ctr">
                      <a:solidFill>
                        <a:srgbClr val="737373"/>
                      </a:solidFill>
                      <a:prstDash val="solid"/>
                      <a:round/>
                      <a:headEnd type="none" w="med" len="med"/>
                      <a:tailEnd type="none" w="med" len="med"/>
                    </a:lnT>
                    <a:lnB w="12700" cap="flat" cmpd="sng" algn="ctr">
                      <a:solidFill>
                        <a:srgbClr val="737373"/>
                      </a:solidFill>
                      <a:prstDash val="solid"/>
                      <a:round/>
                      <a:headEnd type="none" w="med" len="med"/>
                      <a:tailEnd type="none" w="med" len="med"/>
                    </a:lnB>
                    <a:solidFill>
                      <a:srgbClr val="FFFFFF"/>
                    </a:solidFill>
                  </a:tcPr>
                </a:tc>
                <a:tc>
                  <a:txBody>
                    <a:bodyPr/>
                    <a:lstStyle/>
                    <a:p>
                      <a:pPr algn="l" indent="0" marL="0">
                        <a:lnSpc>
                          <a:spcPts val="1530"/>
                        </a:lnSpc>
                        <a:buNone/>
                      </a:pPr>
                      <a:r>
                        <a:rPr lang="en-US" sz="1125" spc="-11" kern="0" dirty="0">
                          <a:solidFill>
                            <a:srgbClr val="000000">
                              <a:alpha val="99000"/>
                            </a:srgbClr>
                          </a:solidFill>
                          <a:latin typeface="Inter" pitchFamily="34" charset="0"/>
                          <a:ea typeface="Inter" pitchFamily="34" charset="-122"/>
                          <a:cs typeface="Inter" pitchFamily="34" charset="-120"/>
                        </a:rPr>
                        <a:t>0.575%</a:t>
                      </a:r>
                      <a:endParaRPr lang="en-US" sz="1200" dirty="0"/>
                    </a:p>
                  </a:txBody>
                  <a:tcPr marL="91440" marR="91440" marT="45720" marB="45720">
                    <a:lnL w="12700" cap="flat" cmpd="sng" algn="ctr">
                      <a:solidFill>
                        <a:srgbClr val="737373"/>
                      </a:solidFill>
                      <a:prstDash val="solid"/>
                      <a:round/>
                      <a:headEnd type="none" w="med" len="med"/>
                      <a:tailEnd type="none" w="med" len="med"/>
                    </a:lnL>
                    <a:lnR w="12700" cap="flat" cmpd="sng" algn="ctr">
                      <a:solidFill>
                        <a:srgbClr val="737373"/>
                      </a:solidFill>
                      <a:prstDash val="solid"/>
                      <a:round/>
                      <a:headEnd type="none" w="med" len="med"/>
                      <a:tailEnd type="none" w="med" len="med"/>
                    </a:lnR>
                    <a:lnT w="12700" cap="flat" cmpd="sng" algn="ctr">
                      <a:solidFill>
                        <a:srgbClr val="737373"/>
                      </a:solidFill>
                      <a:prstDash val="solid"/>
                      <a:round/>
                      <a:headEnd type="none" w="med" len="med"/>
                      <a:tailEnd type="none" w="med" len="med"/>
                    </a:lnT>
                    <a:lnB w="12700" cap="flat" cmpd="sng" algn="ctr">
                      <a:solidFill>
                        <a:srgbClr val="737373"/>
                      </a:solidFill>
                      <a:prstDash val="solid"/>
                      <a:round/>
                      <a:headEnd type="none" w="med" len="med"/>
                      <a:tailEnd type="none" w="med" len="med"/>
                    </a:lnB>
                    <a:solidFill>
                      <a:srgbClr val="FFFFFF"/>
                    </a:solidFill>
                  </a:tcPr>
                </a:tc>
                <a:tc>
                  <a:txBody>
                    <a:bodyPr/>
                    <a:lstStyle/>
                    <a:p>
                      <a:pPr algn="l" indent="0" marL="0">
                        <a:lnSpc>
                          <a:spcPts val="1206"/>
                        </a:lnSpc>
                        <a:buNone/>
                      </a:pPr>
                      <a:r>
                        <a:rPr lang="en-US" sz="900" spc="-5" kern="0" dirty="0">
                          <a:solidFill>
                            <a:srgbClr val="000000">
                              <a:alpha val="99000"/>
                            </a:srgbClr>
                          </a:solidFill>
                          <a:latin typeface="Inter" pitchFamily="34" charset="0"/>
                          <a:ea typeface="Inter" pitchFamily="34" charset="-122"/>
                          <a:cs typeface="Inter" pitchFamily="34" charset="-120"/>
                        </a:rPr>
                        <a:t>인스턴스 제거</a:t>
                      </a:r>
                      <a:endParaRPr lang="en-US" sz="1200" dirty="0"/>
                    </a:p>
                  </a:txBody>
                  <a:tcPr marL="91440" marR="91440" marT="45720" marB="45720">
                    <a:lnL w="12700" cap="flat" cmpd="sng" algn="ctr">
                      <a:solidFill>
                        <a:srgbClr val="737373"/>
                      </a:solidFill>
                      <a:prstDash val="solid"/>
                      <a:round/>
                      <a:headEnd type="none" w="med" len="med"/>
                      <a:tailEnd type="none" w="med" len="med"/>
                    </a:lnL>
                    <a:lnR w="12700" cap="flat" cmpd="sng" algn="ctr">
                      <a:solidFill>
                        <a:srgbClr val="737373"/>
                      </a:solidFill>
                      <a:prstDash val="solid"/>
                      <a:round/>
                      <a:headEnd type="none" w="med" len="med"/>
                      <a:tailEnd type="none" w="med" len="med"/>
                    </a:lnR>
                    <a:lnT w="12700" cap="flat" cmpd="sng" algn="ctr">
                      <a:solidFill>
                        <a:srgbClr val="737373"/>
                      </a:solidFill>
                      <a:prstDash val="solid"/>
                      <a:round/>
                      <a:headEnd type="none" w="med" len="med"/>
                      <a:tailEnd type="none" w="med" len="med"/>
                    </a:lnT>
                    <a:lnB w="12700" cap="flat" cmpd="sng" algn="ctr">
                      <a:solidFill>
                        <a:srgbClr val="737373"/>
                      </a:solidFill>
                      <a:prstDash val="solid"/>
                      <a:round/>
                      <a:headEnd type="none" w="med" len="med"/>
                      <a:tailEnd type="none" w="med" len="med"/>
                    </a:lnB>
                    <a:solidFill>
                      <a:srgbClr val="FFFFFF"/>
                    </a:solidFill>
                  </a:tcPr>
                </a:tc>
              </a:tr>
              <a:tr h="385763">
                <a:tc>
                  <a:txBody>
                    <a:bodyPr/>
                    <a:lstStyle/>
                    <a:p>
                      <a:pPr algn="l" indent="0" marL="0">
                        <a:lnSpc>
                          <a:spcPts val="1530"/>
                        </a:lnSpc>
                        <a:buNone/>
                      </a:pPr>
                      <a:r>
                        <a:rPr lang="en-US" sz="1125" spc="-11" kern="0" dirty="0">
                          <a:solidFill>
                            <a:srgbClr val="000000">
                              <a:alpha val="99000"/>
                            </a:srgbClr>
                          </a:solidFill>
                          <a:latin typeface="Inter" pitchFamily="34" charset="0"/>
                          <a:ea typeface="Inter" pitchFamily="34" charset="-122"/>
                          <a:cs typeface="Inter" pitchFamily="34" charset="-120"/>
                        </a:rPr>
                        <a:t>이완기혈압</a:t>
                      </a:r>
                      <a:endParaRPr lang="en-US" sz="1200" dirty="0"/>
                    </a:p>
                  </a:txBody>
                  <a:tcPr marL="91440" marR="91440" marT="45720" marB="45720">
                    <a:lnL w="12700" cap="flat" cmpd="sng" algn="ctr">
                      <a:solidFill>
                        <a:srgbClr val="737373"/>
                      </a:solidFill>
                      <a:prstDash val="solid"/>
                      <a:round/>
                      <a:headEnd type="none" w="med" len="med"/>
                      <a:tailEnd type="none" w="med" len="med"/>
                    </a:lnL>
                    <a:lnR w="12700" cap="flat" cmpd="sng" algn="ctr">
                      <a:solidFill>
                        <a:srgbClr val="737373"/>
                      </a:solidFill>
                      <a:prstDash val="solid"/>
                      <a:round/>
                      <a:headEnd type="none" w="med" len="med"/>
                      <a:tailEnd type="none" w="med" len="med"/>
                    </a:lnR>
                    <a:lnT w="12700" cap="flat" cmpd="sng" algn="ctr">
                      <a:solidFill>
                        <a:srgbClr val="737373"/>
                      </a:solidFill>
                      <a:prstDash val="solid"/>
                      <a:round/>
                      <a:headEnd type="none" w="med" len="med"/>
                      <a:tailEnd type="none" w="med" len="med"/>
                    </a:lnT>
                    <a:lnB w="12700" cap="flat" cmpd="sng" algn="ctr">
                      <a:solidFill>
                        <a:srgbClr val="737373"/>
                      </a:solidFill>
                      <a:prstDash val="solid"/>
                      <a:round/>
                      <a:headEnd type="none" w="med" len="med"/>
                      <a:tailEnd type="none" w="med" len="med"/>
                    </a:lnB>
                    <a:solidFill>
                      <a:srgbClr val="FFFFFF"/>
                    </a:solidFill>
                  </a:tcPr>
                </a:tc>
                <a:tc>
                  <a:txBody>
                    <a:bodyPr/>
                    <a:lstStyle/>
                    <a:p>
                      <a:pPr algn="l" indent="0" marL="0">
                        <a:lnSpc>
                          <a:spcPts val="1530"/>
                        </a:lnSpc>
                        <a:buNone/>
                      </a:pPr>
                      <a:r>
                        <a:rPr lang="en-US" sz="1125" spc="-11" kern="0" dirty="0">
                          <a:solidFill>
                            <a:srgbClr val="000000">
                              <a:alpha val="99000"/>
                            </a:srgbClr>
                          </a:solidFill>
                          <a:latin typeface="Inter" pitchFamily="34" charset="0"/>
                          <a:ea typeface="Inter" pitchFamily="34" charset="-122"/>
                          <a:cs typeface="Inter" pitchFamily="34" charset="-120"/>
                        </a:rPr>
                        <a:t>0.578%</a:t>
                      </a:r>
                      <a:endParaRPr lang="en-US" sz="1200" dirty="0"/>
                    </a:p>
                  </a:txBody>
                  <a:tcPr marL="91440" marR="91440" marT="45720" marB="45720">
                    <a:lnL w="12700" cap="flat" cmpd="sng" algn="ctr">
                      <a:solidFill>
                        <a:srgbClr val="737373"/>
                      </a:solidFill>
                      <a:prstDash val="solid"/>
                      <a:round/>
                      <a:headEnd type="none" w="med" len="med"/>
                      <a:tailEnd type="none" w="med" len="med"/>
                    </a:lnL>
                    <a:lnR w="12700" cap="flat" cmpd="sng" algn="ctr">
                      <a:solidFill>
                        <a:srgbClr val="737373"/>
                      </a:solidFill>
                      <a:prstDash val="solid"/>
                      <a:round/>
                      <a:headEnd type="none" w="med" len="med"/>
                      <a:tailEnd type="none" w="med" len="med"/>
                    </a:lnR>
                    <a:lnT w="12700" cap="flat" cmpd="sng" algn="ctr">
                      <a:solidFill>
                        <a:srgbClr val="737373"/>
                      </a:solidFill>
                      <a:prstDash val="solid"/>
                      <a:round/>
                      <a:headEnd type="none" w="med" len="med"/>
                      <a:tailEnd type="none" w="med" len="med"/>
                    </a:lnT>
                    <a:lnB w="12700" cap="flat" cmpd="sng" algn="ctr">
                      <a:solidFill>
                        <a:srgbClr val="737373"/>
                      </a:solidFill>
                      <a:prstDash val="solid"/>
                      <a:round/>
                      <a:headEnd type="none" w="med" len="med"/>
                      <a:tailEnd type="none" w="med" len="med"/>
                    </a:lnB>
                    <a:solidFill>
                      <a:srgbClr val="FFFFFF"/>
                    </a:solidFill>
                  </a:tcPr>
                </a:tc>
                <a:tc>
                  <a:txBody>
                    <a:bodyPr/>
                    <a:lstStyle/>
                    <a:p>
                      <a:pPr algn="l" indent="0" marL="0">
                        <a:lnSpc>
                          <a:spcPts val="1206"/>
                        </a:lnSpc>
                        <a:buNone/>
                      </a:pPr>
                      <a:r>
                        <a:rPr lang="en-US" sz="900" spc="-5" kern="0" dirty="0">
                          <a:solidFill>
                            <a:srgbClr val="000000">
                              <a:alpha val="99000"/>
                            </a:srgbClr>
                          </a:solidFill>
                          <a:latin typeface="Inter" pitchFamily="34" charset="0"/>
                          <a:ea typeface="Inter" pitchFamily="34" charset="-122"/>
                          <a:cs typeface="Inter" pitchFamily="34" charset="-120"/>
                        </a:rPr>
                        <a:t>인스턴스 제거</a:t>
                      </a:r>
                      <a:endParaRPr lang="en-US" sz="1200" dirty="0"/>
                    </a:p>
                  </a:txBody>
                  <a:tcPr marL="91440" marR="91440" marT="45720" marB="45720">
                    <a:lnL w="12700" cap="flat" cmpd="sng" algn="ctr">
                      <a:solidFill>
                        <a:srgbClr val="737373"/>
                      </a:solidFill>
                      <a:prstDash val="solid"/>
                      <a:round/>
                      <a:headEnd type="none" w="med" len="med"/>
                      <a:tailEnd type="none" w="med" len="med"/>
                    </a:lnL>
                    <a:lnR w="12700" cap="flat" cmpd="sng" algn="ctr">
                      <a:solidFill>
                        <a:srgbClr val="737373"/>
                      </a:solidFill>
                      <a:prstDash val="solid"/>
                      <a:round/>
                      <a:headEnd type="none" w="med" len="med"/>
                      <a:tailEnd type="none" w="med" len="med"/>
                    </a:lnR>
                    <a:lnT w="12700" cap="flat" cmpd="sng" algn="ctr">
                      <a:solidFill>
                        <a:srgbClr val="737373"/>
                      </a:solidFill>
                      <a:prstDash val="solid"/>
                      <a:round/>
                      <a:headEnd type="none" w="med" len="med"/>
                      <a:tailEnd type="none" w="med" len="med"/>
                    </a:lnT>
                    <a:lnB w="12700" cap="flat" cmpd="sng" algn="ctr">
                      <a:solidFill>
                        <a:srgbClr val="737373"/>
                      </a:solidFill>
                      <a:prstDash val="solid"/>
                      <a:round/>
                      <a:headEnd type="none" w="med" len="med"/>
                      <a:tailEnd type="none" w="med" len="med"/>
                    </a:lnB>
                    <a:solidFill>
                      <a:srgbClr val="FFFFFF"/>
                    </a:solidFill>
                  </a:tcPr>
                </a:tc>
              </a:tr>
              <a:tr h="385763">
                <a:tc>
                  <a:txBody>
                    <a:bodyPr/>
                    <a:lstStyle/>
                    <a:p>
                      <a:pPr algn="l" indent="0" marL="0">
                        <a:lnSpc>
                          <a:spcPts val="1530"/>
                        </a:lnSpc>
                        <a:buNone/>
                      </a:pPr>
                      <a:r>
                        <a:rPr lang="en-US" sz="1125" spc="-11" kern="0" dirty="0">
                          <a:solidFill>
                            <a:srgbClr val="000000">
                              <a:alpha val="99000"/>
                            </a:srgbClr>
                          </a:solidFill>
                          <a:latin typeface="Inter" pitchFamily="34" charset="0"/>
                          <a:ea typeface="Inter" pitchFamily="34" charset="-122"/>
                          <a:cs typeface="Inter" pitchFamily="34" charset="-120"/>
                        </a:rPr>
                        <a:t>식전혈당(공복혈당)</a:t>
                      </a:r>
                      <a:endParaRPr lang="en-US" sz="1200" dirty="0"/>
                    </a:p>
                  </a:txBody>
                  <a:tcPr marL="91440" marR="91440" marT="45720" marB="45720">
                    <a:lnL w="12700" cap="flat" cmpd="sng" algn="ctr">
                      <a:solidFill>
                        <a:srgbClr val="737373"/>
                      </a:solidFill>
                      <a:prstDash val="solid"/>
                      <a:round/>
                      <a:headEnd type="none" w="med" len="med"/>
                      <a:tailEnd type="none" w="med" len="med"/>
                    </a:lnL>
                    <a:lnR w="12700" cap="flat" cmpd="sng" algn="ctr">
                      <a:solidFill>
                        <a:srgbClr val="737373"/>
                      </a:solidFill>
                      <a:prstDash val="solid"/>
                      <a:round/>
                      <a:headEnd type="none" w="med" len="med"/>
                      <a:tailEnd type="none" w="med" len="med"/>
                    </a:lnR>
                    <a:lnT w="12700" cap="flat" cmpd="sng" algn="ctr">
                      <a:solidFill>
                        <a:srgbClr val="737373"/>
                      </a:solidFill>
                      <a:prstDash val="solid"/>
                      <a:round/>
                      <a:headEnd type="none" w="med" len="med"/>
                      <a:tailEnd type="none" w="med" len="med"/>
                    </a:lnT>
                    <a:lnB w="12700" cap="flat" cmpd="sng" algn="ctr">
                      <a:solidFill>
                        <a:srgbClr val="737373"/>
                      </a:solidFill>
                      <a:prstDash val="solid"/>
                      <a:round/>
                      <a:headEnd type="none" w="med" len="med"/>
                      <a:tailEnd type="none" w="med" len="med"/>
                    </a:lnB>
                    <a:solidFill>
                      <a:srgbClr val="FFFFFF"/>
                    </a:solidFill>
                  </a:tcPr>
                </a:tc>
                <a:tc>
                  <a:txBody>
                    <a:bodyPr/>
                    <a:lstStyle/>
                    <a:p>
                      <a:pPr algn="l" indent="0" marL="0">
                        <a:lnSpc>
                          <a:spcPts val="1530"/>
                        </a:lnSpc>
                        <a:buNone/>
                      </a:pPr>
                      <a:r>
                        <a:rPr lang="en-US" sz="1125" spc="-11" kern="0" dirty="0">
                          <a:solidFill>
                            <a:srgbClr val="000000">
                              <a:alpha val="99000"/>
                            </a:srgbClr>
                          </a:solidFill>
                          <a:latin typeface="Inter" pitchFamily="34" charset="0"/>
                          <a:ea typeface="Inter" pitchFamily="34" charset="-122"/>
                          <a:cs typeface="Inter" pitchFamily="34" charset="-120"/>
                        </a:rPr>
                        <a:t>0.585%</a:t>
                      </a:r>
                      <a:endParaRPr lang="en-US" sz="1200" dirty="0"/>
                    </a:p>
                  </a:txBody>
                  <a:tcPr marL="91440" marR="91440" marT="45720" marB="45720">
                    <a:lnL w="12700" cap="flat" cmpd="sng" algn="ctr">
                      <a:solidFill>
                        <a:srgbClr val="737373"/>
                      </a:solidFill>
                      <a:prstDash val="solid"/>
                      <a:round/>
                      <a:headEnd type="none" w="med" len="med"/>
                      <a:tailEnd type="none" w="med" len="med"/>
                    </a:lnL>
                    <a:lnR w="12700" cap="flat" cmpd="sng" algn="ctr">
                      <a:solidFill>
                        <a:srgbClr val="737373"/>
                      </a:solidFill>
                      <a:prstDash val="solid"/>
                      <a:round/>
                      <a:headEnd type="none" w="med" len="med"/>
                      <a:tailEnd type="none" w="med" len="med"/>
                    </a:lnR>
                    <a:lnT w="12700" cap="flat" cmpd="sng" algn="ctr">
                      <a:solidFill>
                        <a:srgbClr val="737373"/>
                      </a:solidFill>
                      <a:prstDash val="solid"/>
                      <a:round/>
                      <a:headEnd type="none" w="med" len="med"/>
                      <a:tailEnd type="none" w="med" len="med"/>
                    </a:lnT>
                    <a:lnB w="12700" cap="flat" cmpd="sng" algn="ctr">
                      <a:solidFill>
                        <a:srgbClr val="737373"/>
                      </a:solidFill>
                      <a:prstDash val="solid"/>
                      <a:round/>
                      <a:headEnd type="none" w="med" len="med"/>
                      <a:tailEnd type="none" w="med" len="med"/>
                    </a:lnB>
                    <a:solidFill>
                      <a:srgbClr val="FFFFFF"/>
                    </a:solidFill>
                  </a:tcPr>
                </a:tc>
                <a:tc>
                  <a:txBody>
                    <a:bodyPr/>
                    <a:lstStyle/>
                    <a:p>
                      <a:pPr algn="l" indent="0" marL="0">
                        <a:lnSpc>
                          <a:spcPts val="1206"/>
                        </a:lnSpc>
                        <a:buNone/>
                      </a:pPr>
                      <a:r>
                        <a:rPr lang="en-US" sz="900" spc="-5" kern="0" dirty="0">
                          <a:solidFill>
                            <a:srgbClr val="000000">
                              <a:alpha val="99000"/>
                            </a:srgbClr>
                          </a:solidFill>
                          <a:latin typeface="Inter" pitchFamily="34" charset="0"/>
                          <a:ea typeface="Inter" pitchFamily="34" charset="-122"/>
                          <a:cs typeface="Inter" pitchFamily="34" charset="-120"/>
                        </a:rPr>
                        <a:t>인스턴스 제거</a:t>
                      </a:r>
                      <a:endParaRPr lang="en-US" sz="1200" dirty="0"/>
                    </a:p>
                  </a:txBody>
                  <a:tcPr marL="91440" marR="91440" marT="45720" marB="45720">
                    <a:lnL w="12700" cap="flat" cmpd="sng" algn="ctr">
                      <a:solidFill>
                        <a:srgbClr val="737373"/>
                      </a:solidFill>
                      <a:prstDash val="solid"/>
                      <a:round/>
                      <a:headEnd type="none" w="med" len="med"/>
                      <a:tailEnd type="none" w="med" len="med"/>
                    </a:lnL>
                    <a:lnR w="12700" cap="flat" cmpd="sng" algn="ctr">
                      <a:solidFill>
                        <a:srgbClr val="737373"/>
                      </a:solidFill>
                      <a:prstDash val="solid"/>
                      <a:round/>
                      <a:headEnd type="none" w="med" len="med"/>
                      <a:tailEnd type="none" w="med" len="med"/>
                    </a:lnR>
                    <a:lnT w="12700" cap="flat" cmpd="sng" algn="ctr">
                      <a:solidFill>
                        <a:srgbClr val="737373"/>
                      </a:solidFill>
                      <a:prstDash val="solid"/>
                      <a:round/>
                      <a:headEnd type="none" w="med" len="med"/>
                      <a:tailEnd type="none" w="med" len="med"/>
                    </a:lnT>
                    <a:lnB w="12700" cap="flat" cmpd="sng" algn="ctr">
                      <a:solidFill>
                        <a:srgbClr val="737373"/>
                      </a:solidFill>
                      <a:prstDash val="solid"/>
                      <a:round/>
                      <a:headEnd type="none" w="med" len="med"/>
                      <a:tailEnd type="none" w="med" len="med"/>
                    </a:lnB>
                    <a:solidFill>
                      <a:srgbClr val="FFFFFF"/>
                    </a:solidFill>
                  </a:tcPr>
                </a:tc>
              </a:tr>
              <a:tr h="385763">
                <a:tc>
                  <a:txBody>
                    <a:bodyPr/>
                    <a:lstStyle/>
                    <a:p>
                      <a:pPr algn="l" indent="0" marL="0">
                        <a:lnSpc>
                          <a:spcPts val="1530"/>
                        </a:lnSpc>
                        <a:buNone/>
                      </a:pPr>
                      <a:r>
                        <a:rPr lang="en-US" sz="1125" spc="-11" kern="0" dirty="0">
                          <a:solidFill>
                            <a:srgbClr val="000000">
                              <a:alpha val="99000"/>
                            </a:srgbClr>
                          </a:solidFill>
                          <a:latin typeface="Inter" pitchFamily="34" charset="0"/>
                          <a:ea typeface="Inter" pitchFamily="34" charset="-122"/>
                          <a:cs typeface="Inter" pitchFamily="34" charset="-120"/>
                        </a:rPr>
                        <a:t>혈색소</a:t>
                      </a:r>
                      <a:endParaRPr lang="en-US" sz="1200" dirty="0"/>
                    </a:p>
                  </a:txBody>
                  <a:tcPr marL="91440" marR="91440" marT="45720" marB="45720">
                    <a:lnL w="12700" cap="flat" cmpd="sng" algn="ctr">
                      <a:solidFill>
                        <a:srgbClr val="737373"/>
                      </a:solidFill>
                      <a:prstDash val="solid"/>
                      <a:round/>
                      <a:headEnd type="none" w="med" len="med"/>
                      <a:tailEnd type="none" w="med" len="med"/>
                    </a:lnL>
                    <a:lnR w="12700" cap="flat" cmpd="sng" algn="ctr">
                      <a:solidFill>
                        <a:srgbClr val="737373"/>
                      </a:solidFill>
                      <a:prstDash val="solid"/>
                      <a:round/>
                      <a:headEnd type="none" w="med" len="med"/>
                      <a:tailEnd type="none" w="med" len="med"/>
                    </a:lnR>
                    <a:lnT w="12700" cap="flat" cmpd="sng" algn="ctr">
                      <a:solidFill>
                        <a:srgbClr val="737373"/>
                      </a:solidFill>
                      <a:prstDash val="solid"/>
                      <a:round/>
                      <a:headEnd type="none" w="med" len="med"/>
                      <a:tailEnd type="none" w="med" len="med"/>
                    </a:lnT>
                    <a:lnB w="12700" cap="flat" cmpd="sng" algn="ctr">
                      <a:solidFill>
                        <a:srgbClr val="737373"/>
                      </a:solidFill>
                      <a:prstDash val="solid"/>
                      <a:round/>
                      <a:headEnd type="none" w="med" len="med"/>
                      <a:tailEnd type="none" w="med" len="med"/>
                    </a:lnB>
                    <a:solidFill>
                      <a:srgbClr val="FFFFFF"/>
                    </a:solidFill>
                  </a:tcPr>
                </a:tc>
                <a:tc>
                  <a:txBody>
                    <a:bodyPr/>
                    <a:lstStyle/>
                    <a:p>
                      <a:pPr algn="l" indent="0" marL="0">
                        <a:lnSpc>
                          <a:spcPts val="1530"/>
                        </a:lnSpc>
                        <a:buNone/>
                      </a:pPr>
                      <a:r>
                        <a:rPr lang="en-US" sz="1125" spc="-11" kern="0" dirty="0">
                          <a:solidFill>
                            <a:srgbClr val="000000">
                              <a:alpha val="99000"/>
                            </a:srgbClr>
                          </a:solidFill>
                          <a:latin typeface="Inter" pitchFamily="34" charset="0"/>
                          <a:ea typeface="Inter" pitchFamily="34" charset="-122"/>
                          <a:cs typeface="Inter" pitchFamily="34" charset="-120"/>
                        </a:rPr>
                        <a:t>0.586%</a:t>
                      </a:r>
                      <a:endParaRPr lang="en-US" sz="1200" dirty="0"/>
                    </a:p>
                  </a:txBody>
                  <a:tcPr marL="91440" marR="91440" marT="45720" marB="45720">
                    <a:lnL w="12700" cap="flat" cmpd="sng" algn="ctr">
                      <a:solidFill>
                        <a:srgbClr val="737373"/>
                      </a:solidFill>
                      <a:prstDash val="solid"/>
                      <a:round/>
                      <a:headEnd type="none" w="med" len="med"/>
                      <a:tailEnd type="none" w="med" len="med"/>
                    </a:lnL>
                    <a:lnR w="12700" cap="flat" cmpd="sng" algn="ctr">
                      <a:solidFill>
                        <a:srgbClr val="737373"/>
                      </a:solidFill>
                      <a:prstDash val="solid"/>
                      <a:round/>
                      <a:headEnd type="none" w="med" len="med"/>
                      <a:tailEnd type="none" w="med" len="med"/>
                    </a:lnR>
                    <a:lnT w="12700" cap="flat" cmpd="sng" algn="ctr">
                      <a:solidFill>
                        <a:srgbClr val="737373"/>
                      </a:solidFill>
                      <a:prstDash val="solid"/>
                      <a:round/>
                      <a:headEnd type="none" w="med" len="med"/>
                      <a:tailEnd type="none" w="med" len="med"/>
                    </a:lnT>
                    <a:lnB w="12700" cap="flat" cmpd="sng" algn="ctr">
                      <a:solidFill>
                        <a:srgbClr val="737373"/>
                      </a:solidFill>
                      <a:prstDash val="solid"/>
                      <a:round/>
                      <a:headEnd type="none" w="med" len="med"/>
                      <a:tailEnd type="none" w="med" len="med"/>
                    </a:lnB>
                    <a:solidFill>
                      <a:srgbClr val="FFFFFF"/>
                    </a:solidFill>
                  </a:tcPr>
                </a:tc>
                <a:tc>
                  <a:txBody>
                    <a:bodyPr/>
                    <a:lstStyle/>
                    <a:p>
                      <a:pPr algn="l" indent="0" marL="0">
                        <a:lnSpc>
                          <a:spcPts val="1206"/>
                        </a:lnSpc>
                        <a:buNone/>
                      </a:pPr>
                      <a:r>
                        <a:rPr lang="en-US" sz="900" spc="-5" kern="0" dirty="0">
                          <a:solidFill>
                            <a:srgbClr val="000000">
                              <a:alpha val="99000"/>
                            </a:srgbClr>
                          </a:solidFill>
                          <a:latin typeface="Inter" pitchFamily="34" charset="0"/>
                          <a:ea typeface="Inter" pitchFamily="34" charset="-122"/>
                          <a:cs typeface="Inter" pitchFamily="34" charset="-120"/>
                        </a:rPr>
                        <a:t>인스턴스 제거</a:t>
                      </a:r>
                      <a:endParaRPr lang="en-US" sz="1200" dirty="0"/>
                    </a:p>
                  </a:txBody>
                  <a:tcPr marL="91440" marR="91440" marT="45720" marB="45720">
                    <a:lnL w="12700" cap="flat" cmpd="sng" algn="ctr">
                      <a:solidFill>
                        <a:srgbClr val="737373"/>
                      </a:solidFill>
                      <a:prstDash val="solid"/>
                      <a:round/>
                      <a:headEnd type="none" w="med" len="med"/>
                      <a:tailEnd type="none" w="med" len="med"/>
                    </a:lnL>
                    <a:lnR w="12700" cap="flat" cmpd="sng" algn="ctr">
                      <a:solidFill>
                        <a:srgbClr val="737373"/>
                      </a:solidFill>
                      <a:prstDash val="solid"/>
                      <a:round/>
                      <a:headEnd type="none" w="med" len="med"/>
                      <a:tailEnd type="none" w="med" len="med"/>
                    </a:lnR>
                    <a:lnT w="12700" cap="flat" cmpd="sng" algn="ctr">
                      <a:solidFill>
                        <a:srgbClr val="737373"/>
                      </a:solidFill>
                      <a:prstDash val="solid"/>
                      <a:round/>
                      <a:headEnd type="none" w="med" len="med"/>
                      <a:tailEnd type="none" w="med" len="med"/>
                    </a:lnT>
                    <a:lnB w="12700" cap="flat" cmpd="sng" algn="ctr">
                      <a:solidFill>
                        <a:srgbClr val="737373"/>
                      </a:solidFill>
                      <a:prstDash val="solid"/>
                      <a:round/>
                      <a:headEnd type="none" w="med" len="med"/>
                      <a:tailEnd type="none" w="med" len="med"/>
                    </a:lnB>
                    <a:solidFill>
                      <a:srgbClr val="FFFFFF"/>
                    </a:solidFill>
                  </a:tcPr>
                </a:tc>
              </a:tr>
              <a:tr h="385763">
                <a:tc>
                  <a:txBody>
                    <a:bodyPr/>
                    <a:lstStyle/>
                    <a:p>
                      <a:pPr algn="l" indent="0" marL="0">
                        <a:lnSpc>
                          <a:spcPts val="1530"/>
                        </a:lnSpc>
                        <a:buNone/>
                      </a:pPr>
                      <a:r>
                        <a:rPr lang="en-US" sz="1125" spc="-11" kern="0" dirty="0">
                          <a:solidFill>
                            <a:srgbClr val="000000">
                              <a:alpha val="99000"/>
                            </a:srgbClr>
                          </a:solidFill>
                          <a:latin typeface="Inter" pitchFamily="34" charset="0"/>
                          <a:ea typeface="Inter" pitchFamily="34" charset="-122"/>
                          <a:cs typeface="Inter" pitchFamily="34" charset="-120"/>
                        </a:rPr>
                        <a:t>요단백</a:t>
                      </a:r>
                      <a:endParaRPr lang="en-US" sz="1200" dirty="0"/>
                    </a:p>
                  </a:txBody>
                  <a:tcPr marL="91440" marR="91440" marT="45720" marB="45720">
                    <a:lnL w="12700" cap="flat" cmpd="sng" algn="ctr">
                      <a:solidFill>
                        <a:srgbClr val="737373"/>
                      </a:solidFill>
                      <a:prstDash val="solid"/>
                      <a:round/>
                      <a:headEnd type="none" w="med" len="med"/>
                      <a:tailEnd type="none" w="med" len="med"/>
                    </a:lnL>
                    <a:lnR w="12700" cap="flat" cmpd="sng" algn="ctr">
                      <a:solidFill>
                        <a:srgbClr val="737373"/>
                      </a:solidFill>
                      <a:prstDash val="solid"/>
                      <a:round/>
                      <a:headEnd type="none" w="med" len="med"/>
                      <a:tailEnd type="none" w="med" len="med"/>
                    </a:lnR>
                    <a:lnT w="12700" cap="flat" cmpd="sng" algn="ctr">
                      <a:solidFill>
                        <a:srgbClr val="737373"/>
                      </a:solidFill>
                      <a:prstDash val="solid"/>
                      <a:round/>
                      <a:headEnd type="none" w="med" len="med"/>
                      <a:tailEnd type="none" w="med" len="med"/>
                    </a:lnT>
                    <a:lnB w="12700" cap="flat" cmpd="sng" algn="ctr">
                      <a:solidFill>
                        <a:srgbClr val="737373"/>
                      </a:solidFill>
                      <a:prstDash val="solid"/>
                      <a:round/>
                      <a:headEnd type="none" w="med" len="med"/>
                      <a:tailEnd type="none" w="med" len="med"/>
                    </a:lnB>
                    <a:solidFill>
                      <a:srgbClr val="FFFFFF"/>
                    </a:solidFill>
                  </a:tcPr>
                </a:tc>
                <a:tc>
                  <a:txBody>
                    <a:bodyPr/>
                    <a:lstStyle/>
                    <a:p>
                      <a:pPr algn="l" indent="0" marL="0">
                        <a:lnSpc>
                          <a:spcPts val="1530"/>
                        </a:lnSpc>
                        <a:buNone/>
                      </a:pPr>
                      <a:r>
                        <a:rPr lang="en-US" sz="1125" spc="-11" kern="0" dirty="0">
                          <a:solidFill>
                            <a:srgbClr val="000000">
                              <a:alpha val="99000"/>
                            </a:srgbClr>
                          </a:solidFill>
                          <a:latin typeface="Inter" pitchFamily="34" charset="0"/>
                          <a:ea typeface="Inter" pitchFamily="34" charset="-122"/>
                          <a:cs typeface="Inter" pitchFamily="34" charset="-120"/>
                        </a:rPr>
                        <a:t>1.123%</a:t>
                      </a:r>
                      <a:endParaRPr lang="en-US" sz="1200" dirty="0"/>
                    </a:p>
                  </a:txBody>
                  <a:tcPr marL="91440" marR="91440" marT="45720" marB="45720">
                    <a:lnL w="12700" cap="flat" cmpd="sng" algn="ctr">
                      <a:solidFill>
                        <a:srgbClr val="737373"/>
                      </a:solidFill>
                      <a:prstDash val="solid"/>
                      <a:round/>
                      <a:headEnd type="none" w="med" len="med"/>
                      <a:tailEnd type="none" w="med" len="med"/>
                    </a:lnL>
                    <a:lnR w="12700" cap="flat" cmpd="sng" algn="ctr">
                      <a:solidFill>
                        <a:srgbClr val="737373"/>
                      </a:solidFill>
                      <a:prstDash val="solid"/>
                      <a:round/>
                      <a:headEnd type="none" w="med" len="med"/>
                      <a:tailEnd type="none" w="med" len="med"/>
                    </a:lnR>
                    <a:lnT w="12700" cap="flat" cmpd="sng" algn="ctr">
                      <a:solidFill>
                        <a:srgbClr val="737373"/>
                      </a:solidFill>
                      <a:prstDash val="solid"/>
                      <a:round/>
                      <a:headEnd type="none" w="med" len="med"/>
                      <a:tailEnd type="none" w="med" len="med"/>
                    </a:lnT>
                    <a:lnB w="12700" cap="flat" cmpd="sng" algn="ctr">
                      <a:solidFill>
                        <a:srgbClr val="737373"/>
                      </a:solidFill>
                      <a:prstDash val="solid"/>
                      <a:round/>
                      <a:headEnd type="none" w="med" len="med"/>
                      <a:tailEnd type="none" w="med" len="med"/>
                    </a:lnB>
                    <a:solidFill>
                      <a:srgbClr val="FFFFFF"/>
                    </a:solidFill>
                  </a:tcPr>
                </a:tc>
                <a:tc>
                  <a:txBody>
                    <a:bodyPr/>
                    <a:lstStyle/>
                    <a:p>
                      <a:pPr algn="l" indent="0" marL="0">
                        <a:lnSpc>
                          <a:spcPts val="1206"/>
                        </a:lnSpc>
                        <a:buNone/>
                      </a:pPr>
                      <a:r>
                        <a:rPr lang="en-US" sz="900" spc="-5" kern="0" dirty="0">
                          <a:solidFill>
                            <a:srgbClr val="000000">
                              <a:alpha val="99000"/>
                            </a:srgbClr>
                          </a:solidFill>
                          <a:latin typeface="Inter" pitchFamily="34" charset="0"/>
                          <a:ea typeface="Inter" pitchFamily="34" charset="-122"/>
                          <a:cs typeface="Inter" pitchFamily="34" charset="-120"/>
                        </a:rPr>
                        <a:t>인스턴스 제거</a:t>
                      </a:r>
                      <a:endParaRPr lang="en-US" sz="1200" dirty="0"/>
                    </a:p>
                  </a:txBody>
                  <a:tcPr marL="91440" marR="91440" marT="45720" marB="45720">
                    <a:lnL w="12700" cap="flat" cmpd="sng" algn="ctr">
                      <a:solidFill>
                        <a:srgbClr val="737373"/>
                      </a:solidFill>
                      <a:prstDash val="solid"/>
                      <a:round/>
                      <a:headEnd type="none" w="med" len="med"/>
                      <a:tailEnd type="none" w="med" len="med"/>
                    </a:lnL>
                    <a:lnR w="12700" cap="flat" cmpd="sng" algn="ctr">
                      <a:solidFill>
                        <a:srgbClr val="737373"/>
                      </a:solidFill>
                      <a:prstDash val="solid"/>
                      <a:round/>
                      <a:headEnd type="none" w="med" len="med"/>
                      <a:tailEnd type="none" w="med" len="med"/>
                    </a:lnR>
                    <a:lnT w="12700" cap="flat" cmpd="sng" algn="ctr">
                      <a:solidFill>
                        <a:srgbClr val="737373"/>
                      </a:solidFill>
                      <a:prstDash val="solid"/>
                      <a:round/>
                      <a:headEnd type="none" w="med" len="med"/>
                      <a:tailEnd type="none" w="med" len="med"/>
                    </a:lnT>
                    <a:lnB w="12700" cap="flat" cmpd="sng" algn="ctr">
                      <a:solidFill>
                        <a:srgbClr val="737373"/>
                      </a:solidFill>
                      <a:prstDash val="solid"/>
                      <a:round/>
                      <a:headEnd type="none" w="med" len="med"/>
                      <a:tailEnd type="none" w="med" len="med"/>
                    </a:lnB>
                    <a:solidFill>
                      <a:srgbClr val="FFFFFF"/>
                    </a:solidFill>
                  </a:tcPr>
                </a:tc>
              </a:tr>
              <a:tr h="385763">
                <a:tc>
                  <a:txBody>
                    <a:bodyPr/>
                    <a:lstStyle/>
                    <a:p>
                      <a:pPr algn="l" indent="0" marL="0">
                        <a:lnSpc>
                          <a:spcPts val="1530"/>
                        </a:lnSpc>
                        <a:buNone/>
                      </a:pPr>
                      <a:r>
                        <a:rPr lang="en-US" sz="1125" spc="-11" kern="0" dirty="0">
                          <a:solidFill>
                            <a:srgbClr val="000000">
                              <a:alpha val="99000"/>
                            </a:srgbClr>
                          </a:solidFill>
                          <a:latin typeface="Inter" pitchFamily="34" charset="0"/>
                          <a:ea typeface="Inter" pitchFamily="34" charset="-122"/>
                          <a:cs typeface="Inter" pitchFamily="34" charset="-120"/>
                        </a:rPr>
                        <a:t>혈청크레아티닌</a:t>
                      </a:r>
                      <a:endParaRPr lang="en-US" sz="1200" dirty="0"/>
                    </a:p>
                  </a:txBody>
                  <a:tcPr marL="91440" marR="91440" marT="45720" marB="45720">
                    <a:lnL w="12700" cap="flat" cmpd="sng" algn="ctr">
                      <a:solidFill>
                        <a:srgbClr val="737373"/>
                      </a:solidFill>
                      <a:prstDash val="solid"/>
                      <a:round/>
                      <a:headEnd type="none" w="med" len="med"/>
                      <a:tailEnd type="none" w="med" len="med"/>
                    </a:lnL>
                    <a:lnR w="12700" cap="flat" cmpd="sng" algn="ctr">
                      <a:solidFill>
                        <a:srgbClr val="737373"/>
                      </a:solidFill>
                      <a:prstDash val="solid"/>
                      <a:round/>
                      <a:headEnd type="none" w="med" len="med"/>
                      <a:tailEnd type="none" w="med" len="med"/>
                    </a:lnR>
                    <a:lnT w="12700" cap="flat" cmpd="sng" algn="ctr">
                      <a:solidFill>
                        <a:srgbClr val="737373"/>
                      </a:solidFill>
                      <a:prstDash val="solid"/>
                      <a:round/>
                      <a:headEnd type="none" w="med" len="med"/>
                      <a:tailEnd type="none" w="med" len="med"/>
                    </a:lnT>
                    <a:lnB w="12700" cap="flat" cmpd="sng" algn="ctr">
                      <a:solidFill>
                        <a:srgbClr val="737373"/>
                      </a:solidFill>
                      <a:prstDash val="solid"/>
                      <a:round/>
                      <a:headEnd type="none" w="med" len="med"/>
                      <a:tailEnd type="none" w="med" len="med"/>
                    </a:lnB>
                    <a:solidFill>
                      <a:srgbClr val="FFFFFF"/>
                    </a:solidFill>
                  </a:tcPr>
                </a:tc>
                <a:tc>
                  <a:txBody>
                    <a:bodyPr/>
                    <a:lstStyle/>
                    <a:p>
                      <a:pPr algn="l" indent="0" marL="0">
                        <a:lnSpc>
                          <a:spcPts val="1530"/>
                        </a:lnSpc>
                        <a:buNone/>
                      </a:pPr>
                      <a:r>
                        <a:rPr lang="en-US" sz="1125" spc="-11" kern="0" dirty="0">
                          <a:solidFill>
                            <a:srgbClr val="000000">
                              <a:alpha val="99000"/>
                            </a:srgbClr>
                          </a:solidFill>
                          <a:latin typeface="Inter" pitchFamily="34" charset="0"/>
                          <a:ea typeface="Inter" pitchFamily="34" charset="-122"/>
                          <a:cs typeface="Inter" pitchFamily="34" charset="-120"/>
                        </a:rPr>
                        <a:t>0.59%</a:t>
                      </a:r>
                      <a:endParaRPr lang="en-US" sz="1200" dirty="0"/>
                    </a:p>
                  </a:txBody>
                  <a:tcPr marL="91440" marR="91440" marT="45720" marB="45720">
                    <a:lnL w="12700" cap="flat" cmpd="sng" algn="ctr">
                      <a:solidFill>
                        <a:srgbClr val="737373"/>
                      </a:solidFill>
                      <a:prstDash val="solid"/>
                      <a:round/>
                      <a:headEnd type="none" w="med" len="med"/>
                      <a:tailEnd type="none" w="med" len="med"/>
                    </a:lnL>
                    <a:lnR w="12700" cap="flat" cmpd="sng" algn="ctr">
                      <a:solidFill>
                        <a:srgbClr val="737373"/>
                      </a:solidFill>
                      <a:prstDash val="solid"/>
                      <a:round/>
                      <a:headEnd type="none" w="med" len="med"/>
                      <a:tailEnd type="none" w="med" len="med"/>
                    </a:lnR>
                    <a:lnT w="12700" cap="flat" cmpd="sng" algn="ctr">
                      <a:solidFill>
                        <a:srgbClr val="737373"/>
                      </a:solidFill>
                      <a:prstDash val="solid"/>
                      <a:round/>
                      <a:headEnd type="none" w="med" len="med"/>
                      <a:tailEnd type="none" w="med" len="med"/>
                    </a:lnT>
                    <a:lnB w="12700" cap="flat" cmpd="sng" algn="ctr">
                      <a:solidFill>
                        <a:srgbClr val="737373"/>
                      </a:solidFill>
                      <a:prstDash val="solid"/>
                      <a:round/>
                      <a:headEnd type="none" w="med" len="med"/>
                      <a:tailEnd type="none" w="med" len="med"/>
                    </a:lnB>
                    <a:solidFill>
                      <a:srgbClr val="FFFFFF"/>
                    </a:solidFill>
                  </a:tcPr>
                </a:tc>
                <a:tc>
                  <a:txBody>
                    <a:bodyPr/>
                    <a:lstStyle/>
                    <a:p>
                      <a:pPr algn="l" indent="0" marL="0">
                        <a:lnSpc>
                          <a:spcPts val="1206"/>
                        </a:lnSpc>
                        <a:buNone/>
                      </a:pPr>
                      <a:r>
                        <a:rPr lang="en-US" sz="900" spc="-5" kern="0" dirty="0">
                          <a:solidFill>
                            <a:srgbClr val="000000">
                              <a:alpha val="99000"/>
                            </a:srgbClr>
                          </a:solidFill>
                          <a:latin typeface="Inter" pitchFamily="34" charset="0"/>
                          <a:ea typeface="Inter" pitchFamily="34" charset="-122"/>
                          <a:cs typeface="Inter" pitchFamily="34" charset="-120"/>
                        </a:rPr>
                        <a:t>인스턴스 제거</a:t>
                      </a:r>
                      <a:endParaRPr lang="en-US" sz="1200" dirty="0"/>
                    </a:p>
                  </a:txBody>
                  <a:tcPr marL="91440" marR="91440" marT="45720" marB="45720">
                    <a:lnL w="12700" cap="flat" cmpd="sng" algn="ctr">
                      <a:solidFill>
                        <a:srgbClr val="737373"/>
                      </a:solidFill>
                      <a:prstDash val="solid"/>
                      <a:round/>
                      <a:headEnd type="none" w="med" len="med"/>
                      <a:tailEnd type="none" w="med" len="med"/>
                    </a:lnL>
                    <a:lnR w="12700" cap="flat" cmpd="sng" algn="ctr">
                      <a:solidFill>
                        <a:srgbClr val="737373"/>
                      </a:solidFill>
                      <a:prstDash val="solid"/>
                      <a:round/>
                      <a:headEnd type="none" w="med" len="med"/>
                      <a:tailEnd type="none" w="med" len="med"/>
                    </a:lnR>
                    <a:lnT w="12700" cap="flat" cmpd="sng" algn="ctr">
                      <a:solidFill>
                        <a:srgbClr val="737373"/>
                      </a:solidFill>
                      <a:prstDash val="solid"/>
                      <a:round/>
                      <a:headEnd type="none" w="med" len="med"/>
                      <a:tailEnd type="none" w="med" len="med"/>
                    </a:lnT>
                    <a:lnB w="12700" cap="flat" cmpd="sng" algn="ctr">
                      <a:solidFill>
                        <a:srgbClr val="737373"/>
                      </a:solidFill>
                      <a:prstDash val="solid"/>
                      <a:round/>
                      <a:headEnd type="none" w="med" len="med"/>
                      <a:tailEnd type="none" w="med" len="med"/>
                    </a:lnB>
                    <a:solidFill>
                      <a:srgbClr val="FFFFFF"/>
                    </a:solidFill>
                  </a:tcPr>
                </a:tc>
              </a:tr>
              <a:tr h="385763">
                <a:tc>
                  <a:txBody>
                    <a:bodyPr/>
                    <a:lstStyle/>
                    <a:p>
                      <a:pPr algn="l" indent="0" marL="0">
                        <a:lnSpc>
                          <a:spcPts val="1530"/>
                        </a:lnSpc>
                        <a:buNone/>
                      </a:pPr>
                      <a:r>
                        <a:rPr lang="en-US" sz="1125" spc="-11" kern="0" dirty="0">
                          <a:solidFill>
                            <a:srgbClr val="000000">
                              <a:alpha val="99000"/>
                            </a:srgbClr>
                          </a:solidFill>
                          <a:latin typeface="Inter" pitchFamily="34" charset="0"/>
                          <a:ea typeface="Inter" pitchFamily="34" charset="-122"/>
                          <a:cs typeface="Inter" pitchFamily="34" charset="-120"/>
                        </a:rPr>
                        <a:t>혈청지오티(AST)</a:t>
                      </a:r>
                      <a:endParaRPr lang="en-US" sz="1200" dirty="0"/>
                    </a:p>
                  </a:txBody>
                  <a:tcPr marL="91440" marR="91440" marT="45720" marB="45720">
                    <a:lnL w="12700" cap="flat" cmpd="sng" algn="ctr">
                      <a:solidFill>
                        <a:srgbClr val="737373"/>
                      </a:solidFill>
                      <a:prstDash val="solid"/>
                      <a:round/>
                      <a:headEnd type="none" w="med" len="med"/>
                      <a:tailEnd type="none" w="med" len="med"/>
                    </a:lnL>
                    <a:lnR w="12700" cap="flat" cmpd="sng" algn="ctr">
                      <a:solidFill>
                        <a:srgbClr val="737373"/>
                      </a:solidFill>
                      <a:prstDash val="solid"/>
                      <a:round/>
                      <a:headEnd type="none" w="med" len="med"/>
                      <a:tailEnd type="none" w="med" len="med"/>
                    </a:lnR>
                    <a:lnT w="12700" cap="flat" cmpd="sng" algn="ctr">
                      <a:solidFill>
                        <a:srgbClr val="737373"/>
                      </a:solidFill>
                      <a:prstDash val="solid"/>
                      <a:round/>
                      <a:headEnd type="none" w="med" len="med"/>
                      <a:tailEnd type="none" w="med" len="med"/>
                    </a:lnT>
                    <a:lnB w="12700" cap="flat" cmpd="sng" algn="ctr">
                      <a:solidFill>
                        <a:srgbClr val="737373"/>
                      </a:solidFill>
                      <a:prstDash val="solid"/>
                      <a:round/>
                      <a:headEnd type="none" w="med" len="med"/>
                      <a:tailEnd type="none" w="med" len="med"/>
                    </a:lnB>
                    <a:solidFill>
                      <a:srgbClr val="FFFFFF"/>
                    </a:solidFill>
                  </a:tcPr>
                </a:tc>
                <a:tc>
                  <a:txBody>
                    <a:bodyPr/>
                    <a:lstStyle/>
                    <a:p>
                      <a:pPr algn="l" indent="0" marL="0">
                        <a:lnSpc>
                          <a:spcPts val="1530"/>
                        </a:lnSpc>
                        <a:buNone/>
                      </a:pPr>
                      <a:r>
                        <a:rPr lang="en-US" sz="1125" spc="-11" kern="0" dirty="0">
                          <a:solidFill>
                            <a:srgbClr val="000000">
                              <a:alpha val="99000"/>
                            </a:srgbClr>
                          </a:solidFill>
                          <a:latin typeface="Inter" pitchFamily="34" charset="0"/>
                          <a:ea typeface="Inter" pitchFamily="34" charset="-122"/>
                          <a:cs typeface="Inter" pitchFamily="34" charset="-120"/>
                        </a:rPr>
                        <a:t>0.589%</a:t>
                      </a:r>
                      <a:endParaRPr lang="en-US" sz="1200" dirty="0"/>
                    </a:p>
                  </a:txBody>
                  <a:tcPr marL="91440" marR="91440" marT="45720" marB="45720">
                    <a:lnL w="12700" cap="flat" cmpd="sng" algn="ctr">
                      <a:solidFill>
                        <a:srgbClr val="737373"/>
                      </a:solidFill>
                      <a:prstDash val="solid"/>
                      <a:round/>
                      <a:headEnd type="none" w="med" len="med"/>
                      <a:tailEnd type="none" w="med" len="med"/>
                    </a:lnL>
                    <a:lnR w="12700" cap="flat" cmpd="sng" algn="ctr">
                      <a:solidFill>
                        <a:srgbClr val="737373"/>
                      </a:solidFill>
                      <a:prstDash val="solid"/>
                      <a:round/>
                      <a:headEnd type="none" w="med" len="med"/>
                      <a:tailEnd type="none" w="med" len="med"/>
                    </a:lnR>
                    <a:lnT w="12700" cap="flat" cmpd="sng" algn="ctr">
                      <a:solidFill>
                        <a:srgbClr val="737373"/>
                      </a:solidFill>
                      <a:prstDash val="solid"/>
                      <a:round/>
                      <a:headEnd type="none" w="med" len="med"/>
                      <a:tailEnd type="none" w="med" len="med"/>
                    </a:lnT>
                    <a:lnB w="12700" cap="flat" cmpd="sng" algn="ctr">
                      <a:solidFill>
                        <a:srgbClr val="737373"/>
                      </a:solidFill>
                      <a:prstDash val="solid"/>
                      <a:round/>
                      <a:headEnd type="none" w="med" len="med"/>
                      <a:tailEnd type="none" w="med" len="med"/>
                    </a:lnB>
                    <a:solidFill>
                      <a:srgbClr val="FFFFFF"/>
                    </a:solidFill>
                  </a:tcPr>
                </a:tc>
                <a:tc>
                  <a:txBody>
                    <a:bodyPr/>
                    <a:lstStyle/>
                    <a:p>
                      <a:pPr algn="l" indent="0" marL="0">
                        <a:lnSpc>
                          <a:spcPts val="1206"/>
                        </a:lnSpc>
                        <a:buNone/>
                      </a:pPr>
                      <a:r>
                        <a:rPr lang="en-US" sz="900" spc="-5" kern="0" dirty="0">
                          <a:solidFill>
                            <a:srgbClr val="000000">
                              <a:alpha val="99000"/>
                            </a:srgbClr>
                          </a:solidFill>
                          <a:latin typeface="Inter" pitchFamily="34" charset="0"/>
                          <a:ea typeface="Inter" pitchFamily="34" charset="-122"/>
                          <a:cs typeface="Inter" pitchFamily="34" charset="-120"/>
                        </a:rPr>
                        <a:t>인스턴스 제거</a:t>
                      </a:r>
                      <a:endParaRPr lang="en-US" sz="1200" dirty="0"/>
                    </a:p>
                  </a:txBody>
                  <a:tcPr marL="91440" marR="91440" marT="45720" marB="45720">
                    <a:lnL w="12700" cap="flat" cmpd="sng" algn="ctr">
                      <a:solidFill>
                        <a:srgbClr val="737373"/>
                      </a:solidFill>
                      <a:prstDash val="solid"/>
                      <a:round/>
                      <a:headEnd type="none" w="med" len="med"/>
                      <a:tailEnd type="none" w="med" len="med"/>
                    </a:lnL>
                    <a:lnR w="12700" cap="flat" cmpd="sng" algn="ctr">
                      <a:solidFill>
                        <a:srgbClr val="737373"/>
                      </a:solidFill>
                      <a:prstDash val="solid"/>
                      <a:round/>
                      <a:headEnd type="none" w="med" len="med"/>
                      <a:tailEnd type="none" w="med" len="med"/>
                    </a:lnR>
                    <a:lnT w="12700" cap="flat" cmpd="sng" algn="ctr">
                      <a:solidFill>
                        <a:srgbClr val="737373"/>
                      </a:solidFill>
                      <a:prstDash val="solid"/>
                      <a:round/>
                      <a:headEnd type="none" w="med" len="med"/>
                      <a:tailEnd type="none" w="med" len="med"/>
                    </a:lnT>
                    <a:lnB w="12700" cap="flat" cmpd="sng" algn="ctr">
                      <a:solidFill>
                        <a:srgbClr val="737373"/>
                      </a:solidFill>
                      <a:prstDash val="solid"/>
                      <a:round/>
                      <a:headEnd type="none" w="med" len="med"/>
                      <a:tailEnd type="none" w="med" len="med"/>
                    </a:lnB>
                    <a:solidFill>
                      <a:srgbClr val="FFFFFF"/>
                    </a:solidFill>
                  </a:tcPr>
                </a:tc>
              </a:tr>
            </a:tbl>
          </a:graphicData>
        </a:graphic>
      </p:graphicFrame>
      <p:sp>
        <p:nvSpPr>
          <p:cNvPr id="6" name="Text 2"/>
          <p:cNvSpPr/>
          <p:nvPr/>
        </p:nvSpPr>
        <p:spPr>
          <a:xfrm>
            <a:off x="628650" y="776288"/>
            <a:ext cx="8896350" cy="828675"/>
          </a:xfrm>
          <a:prstGeom prst="rect">
            <a:avLst/>
          </a:prstGeom>
          <a:noFill/>
          <a:ln/>
        </p:spPr>
        <p:txBody>
          <a:bodyPr wrap="square" rtlCol="0" anchor="ctr"/>
          <a:lstStyle/>
          <a:p>
            <a:pPr algn="l" indent="0" marL="0">
              <a:lnSpc>
                <a:spcPts val="2160"/>
              </a:lnSpc>
              <a:buNone/>
            </a:pPr>
            <a:r>
              <a:rPr lang="en-US" sz="1350" b="1" spc="-27" kern="0" dirty="0">
                <a:solidFill>
                  <a:srgbClr val="000000">
                    <a:alpha val="99000"/>
                  </a:srgbClr>
                </a:solidFill>
                <a:latin typeface="Inter" pitchFamily="34" charset="0"/>
                <a:ea typeface="Inter" pitchFamily="34" charset="-122"/>
                <a:cs typeface="Inter" pitchFamily="34" charset="-120"/>
              </a:rPr>
              <a:t>&lt; 이상지질검사 </a:t>
            </a:r>
            <a:pPr algn="l" indent="0" marL="0">
              <a:lnSpc>
                <a:spcPts val="2160"/>
              </a:lnSpc>
              <a:buNone/>
            </a:pPr>
            <a:r>
              <a:rPr lang="en-US" sz="1350" b="1" spc="-27" kern="0" dirty="0">
                <a:solidFill>
                  <a:srgbClr val="E03E1A">
                    <a:alpha val="99000"/>
                  </a:srgbClr>
                </a:solidFill>
                <a:latin typeface="Inter" pitchFamily="34" charset="0"/>
                <a:ea typeface="Inter" pitchFamily="34" charset="-122"/>
                <a:cs typeface="Inter" pitchFamily="34" charset="-120"/>
              </a:rPr>
              <a:t>비대상</a:t>
            </a:r>
            <a:pPr algn="l" indent="0" marL="0">
              <a:lnSpc>
                <a:spcPts val="2160"/>
              </a:lnSpc>
              <a:buNone/>
            </a:pPr>
            <a:r>
              <a:rPr lang="en-US" sz="1350" b="1" spc="-27" kern="0" dirty="0">
                <a:solidFill>
                  <a:srgbClr val="000000">
                    <a:alpha val="99000"/>
                  </a:srgbClr>
                </a:solidFill>
                <a:latin typeface="Inter" pitchFamily="34" charset="0"/>
                <a:ea typeface="Inter" pitchFamily="34" charset="-122"/>
                <a:cs typeface="Inter" pitchFamily="34" charset="-120"/>
              </a:rPr>
              <a:t>인 연령 데이터 &gt;</a:t>
            </a:r>
            <a:endParaRPr lang="en-US" sz="1350" dirty="0"/>
          </a:p>
          <a:p>
            <a:pPr algn="l" marL="342900" indent="-342900">
              <a:lnSpc>
                <a:spcPts val="2160"/>
              </a:lnSpc>
              <a:buSzPct val="100000"/>
              <a:buChar char="•"/>
            </a:pPr>
            <a:r>
              <a:rPr lang="en-US" sz="1350" b="1" spc="-27" kern="0" dirty="0">
                <a:solidFill>
                  <a:srgbClr val="000000">
                    <a:alpha val="99000"/>
                  </a:srgbClr>
                </a:solidFill>
                <a:latin typeface="Inter" pitchFamily="34" charset="0"/>
                <a:ea typeface="Inter" pitchFamily="34" charset="-122"/>
                <a:cs typeface="Inter" pitchFamily="34" charset="-120"/>
              </a:rPr>
              <a:t> 전부 결측치인 컬럼 제거</a:t>
            </a:r>
            <a:endParaRPr lang="en-US" sz="1350" dirty="0"/>
          </a:p>
          <a:p>
            <a:pPr algn="l" indent="0" marL="0">
              <a:lnSpc>
                <a:spcPts val="2160"/>
              </a:lnSpc>
              <a:buNone/>
            </a:pPr>
            <a:r>
              <a:rPr lang="en-US" sz="1350" b="1" spc="-27" kern="0" dirty="0">
                <a:solidFill>
                  <a:srgbClr val="000000">
                    <a:alpha val="99000"/>
                  </a:srgbClr>
                </a:solidFill>
                <a:latin typeface="Inter" pitchFamily="34" charset="0"/>
                <a:ea typeface="Inter" pitchFamily="34" charset="-122"/>
                <a:cs typeface="Inter" pitchFamily="34" charset="-120"/>
              </a:rPr>
              <a:t>→ </a:t>
            </a:r>
            <a:pPr algn="l" indent="0" marL="0">
              <a:lnSpc>
                <a:spcPts val="2160"/>
              </a:lnSpc>
              <a:buNone/>
            </a:pPr>
            <a:r>
              <a:rPr lang="en-US" sz="1350" b="1" spc="-27" kern="0" dirty="0">
                <a:solidFill>
                  <a:srgbClr val="E03E1A">
                    <a:alpha val="99000"/>
                  </a:srgbClr>
                </a:solidFill>
                <a:latin typeface="Inter" pitchFamily="34" charset="0"/>
                <a:ea typeface="Inter" pitchFamily="34" charset="-122"/>
                <a:cs typeface="Inter" pitchFamily="34" charset="-120"/>
              </a:rPr>
              <a:t>총콜레스테롤, 트리글리세라이드, HDL콜레스테롤, LDL콜레스테롤</a:t>
            </a:r>
            <a:pPr algn="l" indent="0" marL="0">
              <a:lnSpc>
                <a:spcPts val="2160"/>
              </a:lnSpc>
              <a:buNone/>
            </a:pPr>
            <a:r>
              <a:rPr lang="en-US" sz="1350" b="1" spc="-27" kern="0" dirty="0">
                <a:solidFill>
                  <a:srgbClr val="000000">
                    <a:alpha val="99000"/>
                  </a:srgbClr>
                </a:solidFill>
                <a:latin typeface="Inter" pitchFamily="34" charset="0"/>
                <a:ea typeface="Inter" pitchFamily="34" charset="-122"/>
                <a:cs typeface="Inter" pitchFamily="34" charset="-120"/>
              </a:rPr>
              <a:t>, 결손치 유무, 치아마모증유무, 제3대 구치(사랑니)</a:t>
            </a:r>
            <a:endParaRPr lang="en-US" sz="1350" dirty="0"/>
          </a:p>
        </p:txBody>
      </p:sp>
      <p:graphicFrame>
        <p:nvGraphicFramePr>
          <p:cNvPr id="91" name="Table 2"/>
          <p:cNvGraphicFramePr>
            <a:graphicFrameLocks noGrp="1"/>
          </p:cNvGraphicFramePr>
          <p:nvPr>
            <p:extLst>
              <p:ext uri="{D42A27DB-BD31-4B8C-83A1-F6EECF244321}">
                <p14:modId xmlns:p14="http://schemas.microsoft.com/office/powerpoint/2010/main" val="1579011935"/>
              </p:ext>
            </p:extLst>
          </p:nvPr>
        </p:nvGraphicFramePr>
        <p:xfrm>
          <a:off x="6210300" y="1771650"/>
          <a:ext cx="2947988" cy="1962150"/>
        </p:xfrm>
        <a:graphic>
          <a:graphicData uri="http://schemas.openxmlformats.org/drawingml/2006/table">
            <a:tbl>
              <a:tblPr/>
              <a:tblGrid>
                <a:gridCol w="1162050"/>
                <a:gridCol w="833438"/>
                <a:gridCol w="952500"/>
              </a:tblGrid>
              <a:tr h="385763">
                <a:tc>
                  <a:txBody>
                    <a:bodyPr/>
                    <a:lstStyle/>
                    <a:p>
                      <a:pPr algn="l" indent="0" marL="0">
                        <a:lnSpc>
                          <a:spcPts val="1530"/>
                        </a:lnSpc>
                        <a:buNone/>
                      </a:pPr>
                      <a:r>
                        <a:rPr lang="en-US" sz="1125" spc="-11" kern="0" dirty="0">
                          <a:solidFill>
                            <a:srgbClr val="000000">
                              <a:alpha val="99000"/>
                            </a:srgbClr>
                          </a:solidFill>
                          <a:latin typeface="Inter" pitchFamily="34" charset="0"/>
                          <a:ea typeface="Inter" pitchFamily="34" charset="-122"/>
                          <a:cs typeface="Inter" pitchFamily="34" charset="-120"/>
                        </a:rPr>
                        <a:t>치아우식증유무</a:t>
                      </a:r>
                      <a:endParaRPr lang="en-US" sz="1200" dirty="0"/>
                    </a:p>
                  </a:txBody>
                  <a:tcPr marL="91440" marR="91440" marT="45720" marB="45720">
                    <a:lnL w="12700" cap="flat" cmpd="sng" algn="ctr">
                      <a:solidFill>
                        <a:srgbClr val="737373"/>
                      </a:solidFill>
                      <a:prstDash val="solid"/>
                      <a:round/>
                      <a:headEnd type="none" w="med" len="med"/>
                      <a:tailEnd type="none" w="med" len="med"/>
                    </a:lnL>
                    <a:lnR w="12700" cap="flat" cmpd="sng" algn="ctr">
                      <a:solidFill>
                        <a:srgbClr val="737373"/>
                      </a:solidFill>
                      <a:prstDash val="solid"/>
                      <a:round/>
                      <a:headEnd type="none" w="med" len="med"/>
                      <a:tailEnd type="none" w="med" len="med"/>
                    </a:lnR>
                    <a:lnT w="12700" cap="flat" cmpd="sng" algn="ctr">
                      <a:solidFill>
                        <a:srgbClr val="737373"/>
                      </a:solidFill>
                      <a:prstDash val="solid"/>
                      <a:round/>
                      <a:headEnd type="none" w="med" len="med"/>
                      <a:tailEnd type="none" w="med" len="med"/>
                    </a:lnT>
                    <a:lnB w="12700" cap="flat" cmpd="sng" algn="ctr">
                      <a:solidFill>
                        <a:srgbClr val="737373"/>
                      </a:solidFill>
                      <a:prstDash val="solid"/>
                      <a:round/>
                      <a:headEnd type="none" w="med" len="med"/>
                      <a:tailEnd type="none" w="med" len="med"/>
                    </a:lnB>
                    <a:solidFill>
                      <a:srgbClr val="FFFFFF"/>
                    </a:solidFill>
                  </a:tcPr>
                </a:tc>
                <a:tc>
                  <a:txBody>
                    <a:bodyPr/>
                    <a:lstStyle/>
                    <a:p>
                      <a:pPr algn="l" indent="0" marL="0">
                        <a:lnSpc>
                          <a:spcPts val="1530"/>
                        </a:lnSpc>
                        <a:buNone/>
                      </a:pPr>
                      <a:r>
                        <a:rPr lang="en-US" sz="1125" spc="-11" kern="0" dirty="0">
                          <a:solidFill>
                            <a:srgbClr val="000000">
                              <a:alpha val="99000"/>
                            </a:srgbClr>
                          </a:solidFill>
                          <a:latin typeface="Inter" pitchFamily="34" charset="0"/>
                          <a:ea typeface="Inter" pitchFamily="34" charset="-122"/>
                          <a:cs typeface="Inter" pitchFamily="34" charset="-120"/>
                        </a:rPr>
                        <a:t>65.315%</a:t>
                      </a:r>
                      <a:endParaRPr lang="en-US" sz="1200" dirty="0"/>
                    </a:p>
                  </a:txBody>
                  <a:tcPr marL="91440" marR="91440" marT="45720" marB="45720">
                    <a:lnL w="12700" cap="flat" cmpd="sng" algn="ctr">
                      <a:solidFill>
                        <a:srgbClr val="737373"/>
                      </a:solidFill>
                      <a:prstDash val="solid"/>
                      <a:round/>
                      <a:headEnd type="none" w="med" len="med"/>
                      <a:tailEnd type="none" w="med" len="med"/>
                    </a:lnL>
                    <a:lnR w="12700" cap="flat" cmpd="sng" algn="ctr">
                      <a:solidFill>
                        <a:srgbClr val="737373"/>
                      </a:solidFill>
                      <a:prstDash val="solid"/>
                      <a:round/>
                      <a:headEnd type="none" w="med" len="med"/>
                      <a:tailEnd type="none" w="med" len="med"/>
                    </a:lnR>
                    <a:lnT w="12700" cap="flat" cmpd="sng" algn="ctr">
                      <a:solidFill>
                        <a:srgbClr val="737373"/>
                      </a:solidFill>
                      <a:prstDash val="solid"/>
                      <a:round/>
                      <a:headEnd type="none" w="med" len="med"/>
                      <a:tailEnd type="none" w="med" len="med"/>
                    </a:lnT>
                    <a:lnB w="12700" cap="flat" cmpd="sng" algn="ctr">
                      <a:solidFill>
                        <a:srgbClr val="737373"/>
                      </a:solidFill>
                      <a:prstDash val="solid"/>
                      <a:round/>
                      <a:headEnd type="none" w="med" len="med"/>
                      <a:tailEnd type="none" w="med" len="med"/>
                    </a:lnB>
                    <a:solidFill>
                      <a:srgbClr val="FFFFFF"/>
                    </a:solidFill>
                  </a:tcPr>
                </a:tc>
                <a:tc>
                  <a:txBody>
                    <a:bodyPr/>
                    <a:lstStyle/>
                    <a:p>
                      <a:pPr algn="l" indent="0" marL="0">
                        <a:lnSpc>
                          <a:spcPts val="1206"/>
                        </a:lnSpc>
                        <a:buNone/>
                      </a:pPr>
                      <a:r>
                        <a:rPr lang="en-US" sz="900" spc="-5" kern="0" dirty="0">
                          <a:solidFill>
                            <a:srgbClr val="000000">
                              <a:alpha val="99000"/>
                            </a:srgbClr>
                          </a:solidFill>
                          <a:latin typeface="Inter" pitchFamily="34" charset="0"/>
                          <a:ea typeface="Inter" pitchFamily="34" charset="-122"/>
                          <a:cs typeface="Inter" pitchFamily="34" charset="-120"/>
                        </a:rPr>
                        <a:t>컬럼 제거</a:t>
                      </a:r>
                      <a:endParaRPr lang="en-US" sz="1200" dirty="0"/>
                    </a:p>
                  </a:txBody>
                  <a:tcPr marL="91440" marR="91440" marT="45720" marB="45720">
                    <a:lnL w="12700" cap="flat" cmpd="sng" algn="ctr">
                      <a:solidFill>
                        <a:srgbClr val="737373"/>
                      </a:solidFill>
                      <a:prstDash val="solid"/>
                      <a:round/>
                      <a:headEnd type="none" w="med" len="med"/>
                      <a:tailEnd type="none" w="med" len="med"/>
                    </a:lnL>
                    <a:lnR w="12700" cap="flat" cmpd="sng" algn="ctr">
                      <a:solidFill>
                        <a:srgbClr val="737373"/>
                      </a:solidFill>
                      <a:prstDash val="solid"/>
                      <a:round/>
                      <a:headEnd type="none" w="med" len="med"/>
                      <a:tailEnd type="none" w="med" len="med"/>
                    </a:lnR>
                    <a:lnT w="12700" cap="flat" cmpd="sng" algn="ctr">
                      <a:solidFill>
                        <a:srgbClr val="737373"/>
                      </a:solidFill>
                      <a:prstDash val="solid"/>
                      <a:round/>
                      <a:headEnd type="none" w="med" len="med"/>
                      <a:tailEnd type="none" w="med" len="med"/>
                    </a:lnT>
                    <a:lnB w="12700" cap="flat" cmpd="sng" algn="ctr">
                      <a:solidFill>
                        <a:srgbClr val="737373"/>
                      </a:solidFill>
                      <a:prstDash val="solid"/>
                      <a:round/>
                      <a:headEnd type="none" w="med" len="med"/>
                      <a:tailEnd type="none" w="med" len="med"/>
                    </a:lnB>
                    <a:solidFill>
                      <a:srgbClr val="FFFFFF"/>
                    </a:solidFill>
                  </a:tcPr>
                </a:tc>
              </a:tr>
              <a:tr h="385763">
                <a:tc>
                  <a:txBody>
                    <a:bodyPr/>
                    <a:lstStyle/>
                    <a:p>
                      <a:pPr algn="l" indent="0" marL="0">
                        <a:lnSpc>
                          <a:spcPts val="1530"/>
                        </a:lnSpc>
                        <a:buNone/>
                      </a:pPr>
                      <a:r>
                        <a:rPr lang="en-US" sz="1125" spc="-11" kern="0" dirty="0">
                          <a:solidFill>
                            <a:srgbClr val="000000">
                              <a:alpha val="99000"/>
                            </a:srgbClr>
                          </a:solidFill>
                          <a:latin typeface="Inter" pitchFamily="34" charset="0"/>
                          <a:ea typeface="Inter" pitchFamily="34" charset="-122"/>
                          <a:cs typeface="Inter" pitchFamily="34" charset="-120"/>
                        </a:rPr>
                        <a:t>치석</a:t>
                      </a:r>
                      <a:endParaRPr lang="en-US" sz="1200" dirty="0"/>
                    </a:p>
                  </a:txBody>
                  <a:tcPr marL="91440" marR="91440" marT="45720" marB="45720">
                    <a:lnL w="12700" cap="flat" cmpd="sng" algn="ctr">
                      <a:solidFill>
                        <a:srgbClr val="737373"/>
                      </a:solidFill>
                      <a:prstDash val="solid"/>
                      <a:round/>
                      <a:headEnd type="none" w="med" len="med"/>
                      <a:tailEnd type="none" w="med" len="med"/>
                    </a:lnL>
                    <a:lnR w="12700" cap="flat" cmpd="sng" algn="ctr">
                      <a:solidFill>
                        <a:srgbClr val="737373"/>
                      </a:solidFill>
                      <a:prstDash val="solid"/>
                      <a:round/>
                      <a:headEnd type="none" w="med" len="med"/>
                      <a:tailEnd type="none" w="med" len="med"/>
                    </a:lnR>
                    <a:lnT w="12700" cap="flat" cmpd="sng" algn="ctr">
                      <a:solidFill>
                        <a:srgbClr val="737373"/>
                      </a:solidFill>
                      <a:prstDash val="solid"/>
                      <a:round/>
                      <a:headEnd type="none" w="med" len="med"/>
                      <a:tailEnd type="none" w="med" len="med"/>
                    </a:lnT>
                    <a:lnB w="12700" cap="flat" cmpd="sng" algn="ctr">
                      <a:solidFill>
                        <a:srgbClr val="737373"/>
                      </a:solidFill>
                      <a:prstDash val="solid"/>
                      <a:round/>
                      <a:headEnd type="none" w="med" len="med"/>
                      <a:tailEnd type="none" w="med" len="med"/>
                    </a:lnB>
                    <a:solidFill>
                      <a:srgbClr val="FFFFFF"/>
                    </a:solidFill>
                  </a:tcPr>
                </a:tc>
                <a:tc>
                  <a:txBody>
                    <a:bodyPr/>
                    <a:lstStyle/>
                    <a:p>
                      <a:pPr algn="l" indent="0" marL="0">
                        <a:lnSpc>
                          <a:spcPts val="1530"/>
                        </a:lnSpc>
                        <a:buNone/>
                      </a:pPr>
                      <a:r>
                        <a:rPr lang="en-US" sz="1125" spc="-11" kern="0" dirty="0">
                          <a:solidFill>
                            <a:srgbClr val="000000">
                              <a:alpha val="99000"/>
                            </a:srgbClr>
                          </a:solidFill>
                          <a:latin typeface="Inter" pitchFamily="34" charset="0"/>
                          <a:ea typeface="Inter" pitchFamily="34" charset="-122"/>
                          <a:cs typeface="Inter" pitchFamily="34" charset="-120"/>
                        </a:rPr>
                        <a:t>65.315%</a:t>
                      </a:r>
                      <a:endParaRPr lang="en-US" sz="1200" dirty="0"/>
                    </a:p>
                  </a:txBody>
                  <a:tcPr marL="91440" marR="91440" marT="45720" marB="45720">
                    <a:lnL w="12700" cap="flat" cmpd="sng" algn="ctr">
                      <a:solidFill>
                        <a:srgbClr val="737373"/>
                      </a:solidFill>
                      <a:prstDash val="solid"/>
                      <a:round/>
                      <a:headEnd type="none" w="med" len="med"/>
                      <a:tailEnd type="none" w="med" len="med"/>
                    </a:lnL>
                    <a:lnR w="12700" cap="flat" cmpd="sng" algn="ctr">
                      <a:solidFill>
                        <a:srgbClr val="737373"/>
                      </a:solidFill>
                      <a:prstDash val="solid"/>
                      <a:round/>
                      <a:headEnd type="none" w="med" len="med"/>
                      <a:tailEnd type="none" w="med" len="med"/>
                    </a:lnR>
                    <a:lnT w="12700" cap="flat" cmpd="sng" algn="ctr">
                      <a:solidFill>
                        <a:srgbClr val="737373"/>
                      </a:solidFill>
                      <a:prstDash val="solid"/>
                      <a:round/>
                      <a:headEnd type="none" w="med" len="med"/>
                      <a:tailEnd type="none" w="med" len="med"/>
                    </a:lnT>
                    <a:lnB w="12700" cap="flat" cmpd="sng" algn="ctr">
                      <a:solidFill>
                        <a:srgbClr val="737373"/>
                      </a:solidFill>
                      <a:prstDash val="solid"/>
                      <a:round/>
                      <a:headEnd type="none" w="med" len="med"/>
                      <a:tailEnd type="none" w="med" len="med"/>
                    </a:lnB>
                    <a:solidFill>
                      <a:srgbClr val="FFFFFF"/>
                    </a:solidFill>
                  </a:tcPr>
                </a:tc>
                <a:tc>
                  <a:txBody>
                    <a:bodyPr/>
                    <a:lstStyle/>
                    <a:p>
                      <a:pPr algn="l" indent="0" marL="0">
                        <a:lnSpc>
                          <a:spcPts val="1206"/>
                        </a:lnSpc>
                        <a:buNone/>
                      </a:pPr>
                      <a:r>
                        <a:rPr lang="en-US" sz="900" spc="-5" kern="0" dirty="0">
                          <a:solidFill>
                            <a:srgbClr val="000000">
                              <a:alpha val="99000"/>
                            </a:srgbClr>
                          </a:solidFill>
                          <a:latin typeface="Inter" pitchFamily="34" charset="0"/>
                          <a:ea typeface="Inter" pitchFamily="34" charset="-122"/>
                          <a:cs typeface="Inter" pitchFamily="34" charset="-120"/>
                        </a:rPr>
                        <a:t>컬럼 제거</a:t>
                      </a:r>
                      <a:endParaRPr lang="en-US" sz="1200" dirty="0"/>
                    </a:p>
                  </a:txBody>
                  <a:tcPr marL="91440" marR="91440" marT="45720" marB="45720">
                    <a:lnL w="12700" cap="flat" cmpd="sng" algn="ctr">
                      <a:solidFill>
                        <a:srgbClr val="737373"/>
                      </a:solidFill>
                      <a:prstDash val="solid"/>
                      <a:round/>
                      <a:headEnd type="none" w="med" len="med"/>
                      <a:tailEnd type="none" w="med" len="med"/>
                    </a:lnL>
                    <a:lnR w="12700" cap="flat" cmpd="sng" algn="ctr">
                      <a:solidFill>
                        <a:srgbClr val="737373"/>
                      </a:solidFill>
                      <a:prstDash val="solid"/>
                      <a:round/>
                      <a:headEnd type="none" w="med" len="med"/>
                      <a:tailEnd type="none" w="med" len="med"/>
                    </a:lnR>
                    <a:lnT w="12700" cap="flat" cmpd="sng" algn="ctr">
                      <a:solidFill>
                        <a:srgbClr val="737373"/>
                      </a:solidFill>
                      <a:prstDash val="solid"/>
                      <a:round/>
                      <a:headEnd type="none" w="med" len="med"/>
                      <a:tailEnd type="none" w="med" len="med"/>
                    </a:lnT>
                    <a:lnB w="12700" cap="flat" cmpd="sng" algn="ctr">
                      <a:solidFill>
                        <a:srgbClr val="737373"/>
                      </a:solidFill>
                      <a:prstDash val="solid"/>
                      <a:round/>
                      <a:headEnd type="none" w="med" len="med"/>
                      <a:tailEnd type="none" w="med" len="med"/>
                    </a:lnB>
                    <a:solidFill>
                      <a:srgbClr val="FFFFFF"/>
                    </a:solidFill>
                  </a:tcPr>
                </a:tc>
              </a:tr>
              <a:tr h="419100">
                <a:tc>
                  <a:txBody>
                    <a:bodyPr/>
                    <a:lstStyle/>
                    <a:p>
                      <a:pPr algn="l" indent="0" marL="0">
                        <a:lnSpc>
                          <a:spcPts val="1782"/>
                        </a:lnSpc>
                        <a:buNone/>
                      </a:pPr>
                      <a:r>
                        <a:rPr lang="en-US" sz="1350" b="1" spc="-27" kern="0" dirty="0">
                          <a:solidFill>
                            <a:srgbClr val="000000">
                              <a:alpha val="99000"/>
                            </a:srgbClr>
                          </a:solidFill>
                          <a:latin typeface="Inter" pitchFamily="34" charset="0"/>
                          <a:ea typeface="Inter" pitchFamily="34" charset="-122"/>
                          <a:cs typeface="Inter" pitchFamily="34" charset="-120"/>
                        </a:rPr>
                        <a:t>컬럼명</a:t>
                      </a:r>
                      <a:endParaRPr lang="en-US" sz="1200" dirty="0"/>
                    </a:p>
                  </a:txBody>
                  <a:tcPr marL="91440" marR="91440" marT="45720" marB="45720">
                    <a:lnL w="12700" cap="flat" cmpd="sng" algn="ctr">
                      <a:solidFill>
                        <a:srgbClr val="737373"/>
                      </a:solidFill>
                      <a:prstDash val="solid"/>
                      <a:round/>
                      <a:headEnd type="none" w="med" len="med"/>
                      <a:tailEnd type="none" w="med" len="med"/>
                    </a:lnL>
                    <a:lnR w="12700" cap="flat" cmpd="sng" algn="ctr">
                      <a:solidFill>
                        <a:srgbClr val="737373"/>
                      </a:solidFill>
                      <a:prstDash val="solid"/>
                      <a:round/>
                      <a:headEnd type="none" w="med" len="med"/>
                      <a:tailEnd type="none" w="med" len="med"/>
                    </a:lnR>
                    <a:lnT w="12700" cap="flat" cmpd="sng" algn="ctr">
                      <a:solidFill>
                        <a:srgbClr val="737373"/>
                      </a:solidFill>
                      <a:prstDash val="solid"/>
                      <a:round/>
                      <a:headEnd type="none" w="med" len="med"/>
                      <a:tailEnd type="none" w="med" len="med"/>
                    </a:lnT>
                    <a:lnB w="12700" cap="flat" cmpd="sng" algn="ctr">
                      <a:solidFill>
                        <a:srgbClr val="737373"/>
                      </a:solidFill>
                      <a:prstDash val="solid"/>
                      <a:round/>
                      <a:headEnd type="none" w="med" len="med"/>
                      <a:tailEnd type="none" w="med" len="med"/>
                    </a:lnB>
                    <a:solidFill>
                      <a:srgbClr val="FFFFFF"/>
                    </a:solidFill>
                  </a:tcPr>
                </a:tc>
                <a:tc>
                  <a:txBody>
                    <a:bodyPr/>
                    <a:lstStyle/>
                    <a:p>
                      <a:pPr algn="l" indent="0" marL="0">
                        <a:lnSpc>
                          <a:spcPts val="1782"/>
                        </a:lnSpc>
                        <a:buNone/>
                      </a:pPr>
                      <a:r>
                        <a:rPr lang="en-US" sz="1350" b="1" spc="-27" kern="0" dirty="0">
                          <a:solidFill>
                            <a:srgbClr val="000000">
                              <a:alpha val="99000"/>
                            </a:srgbClr>
                          </a:solidFill>
                          <a:latin typeface="Inter" pitchFamily="34" charset="0"/>
                          <a:ea typeface="Inter" pitchFamily="34" charset="-122"/>
                          <a:cs typeface="Inter" pitchFamily="34" charset="-120"/>
                        </a:rPr>
                        <a:t>결측치율</a:t>
                      </a:r>
                      <a:endParaRPr lang="en-US" sz="1200" dirty="0"/>
                    </a:p>
                  </a:txBody>
                  <a:tcPr marL="91440" marR="91440" marT="45720" marB="45720">
                    <a:lnL w="12700" cap="flat" cmpd="sng" algn="ctr">
                      <a:solidFill>
                        <a:srgbClr val="737373"/>
                      </a:solidFill>
                      <a:prstDash val="solid"/>
                      <a:round/>
                      <a:headEnd type="none" w="med" len="med"/>
                      <a:tailEnd type="none" w="med" len="med"/>
                    </a:lnL>
                    <a:lnR w="12700" cap="flat" cmpd="sng" algn="ctr">
                      <a:solidFill>
                        <a:srgbClr val="737373"/>
                      </a:solidFill>
                      <a:prstDash val="solid"/>
                      <a:round/>
                      <a:headEnd type="none" w="med" len="med"/>
                      <a:tailEnd type="none" w="med" len="med"/>
                    </a:lnR>
                    <a:lnT w="12700" cap="flat" cmpd="sng" algn="ctr">
                      <a:solidFill>
                        <a:srgbClr val="737373"/>
                      </a:solidFill>
                      <a:prstDash val="solid"/>
                      <a:round/>
                      <a:headEnd type="none" w="med" len="med"/>
                      <a:tailEnd type="none" w="med" len="med"/>
                    </a:lnT>
                    <a:lnB w="12700" cap="flat" cmpd="sng" algn="ctr">
                      <a:solidFill>
                        <a:srgbClr val="737373"/>
                      </a:solidFill>
                      <a:prstDash val="solid"/>
                      <a:round/>
                      <a:headEnd type="none" w="med" len="med"/>
                      <a:tailEnd type="none" w="med" len="med"/>
                    </a:lnB>
                    <a:solidFill>
                      <a:srgbClr val="FFFFFF"/>
                    </a:solidFill>
                  </a:tcPr>
                </a:tc>
                <a:tc>
                  <a:txBody>
                    <a:bodyPr/>
                    <a:lstStyle/>
                    <a:p>
                      <a:pPr algn="l" indent="0" marL="0">
                        <a:lnSpc>
                          <a:spcPts val="1530"/>
                        </a:lnSpc>
                        <a:buNone/>
                      </a:pPr>
                      <a:r>
                        <a:rPr lang="en-US" sz="1125" spc="-11" kern="0" dirty="0">
                          <a:solidFill>
                            <a:srgbClr val="000000">
                              <a:alpha val="99000"/>
                            </a:srgbClr>
                          </a:solidFill>
                          <a:latin typeface="Inter" pitchFamily="34" charset="0"/>
                          <a:ea typeface="Inter" pitchFamily="34" charset="-122"/>
                          <a:cs typeface="Inter" pitchFamily="34" charset="-120"/>
                        </a:rPr>
                        <a:t>처리방법</a:t>
                      </a:r>
                      <a:endParaRPr lang="en-US" sz="1200" dirty="0"/>
                    </a:p>
                  </a:txBody>
                  <a:tcPr marL="91440" marR="91440" marT="45720" marB="45720">
                    <a:lnL w="12700" cap="flat" cmpd="sng" algn="ctr">
                      <a:solidFill>
                        <a:srgbClr val="737373"/>
                      </a:solidFill>
                      <a:prstDash val="solid"/>
                      <a:round/>
                      <a:headEnd type="none" w="med" len="med"/>
                      <a:tailEnd type="none" w="med" len="med"/>
                    </a:lnL>
                    <a:lnR w="12700" cap="flat" cmpd="sng" algn="ctr">
                      <a:solidFill>
                        <a:srgbClr val="737373"/>
                      </a:solidFill>
                      <a:prstDash val="solid"/>
                      <a:round/>
                      <a:headEnd type="none" w="med" len="med"/>
                      <a:tailEnd type="none" w="med" len="med"/>
                    </a:lnR>
                    <a:lnT w="12700" cap="flat" cmpd="sng" algn="ctr">
                      <a:solidFill>
                        <a:srgbClr val="737373"/>
                      </a:solidFill>
                      <a:prstDash val="solid"/>
                      <a:round/>
                      <a:headEnd type="none" w="med" len="med"/>
                      <a:tailEnd type="none" w="med" len="med"/>
                    </a:lnT>
                    <a:lnB w="12700" cap="flat" cmpd="sng" algn="ctr">
                      <a:solidFill>
                        <a:srgbClr val="737373"/>
                      </a:solidFill>
                      <a:prstDash val="solid"/>
                      <a:round/>
                      <a:headEnd type="none" w="med" len="med"/>
                      <a:tailEnd type="none" w="med" len="med"/>
                    </a:lnB>
                    <a:solidFill>
                      <a:srgbClr val="FFFFFF"/>
                    </a:solidFill>
                  </a:tcPr>
                </a:tc>
              </a:tr>
              <a:tr h="385763">
                <a:tc>
                  <a:txBody>
                    <a:bodyPr/>
                    <a:lstStyle/>
                    <a:p>
                      <a:pPr algn="l" indent="0" marL="0">
                        <a:lnSpc>
                          <a:spcPts val="1530"/>
                        </a:lnSpc>
                        <a:buNone/>
                      </a:pPr>
                      <a:r>
                        <a:rPr lang="en-US" sz="1125" spc="-11" kern="0" dirty="0">
                          <a:solidFill>
                            <a:srgbClr val="000000">
                              <a:alpha val="99000"/>
                            </a:srgbClr>
                          </a:solidFill>
                          <a:latin typeface="Inter" pitchFamily="34" charset="0"/>
                          <a:ea typeface="Inter" pitchFamily="34" charset="-122"/>
                          <a:cs typeface="Inter" pitchFamily="34" charset="-120"/>
                        </a:rPr>
                        <a:t>흡연상태</a:t>
                      </a:r>
                      <a:endParaRPr lang="en-US" sz="1200" dirty="0"/>
                    </a:p>
                  </a:txBody>
                  <a:tcPr marL="91440" marR="91440" marT="45720" marB="45720">
                    <a:lnL w="12700" cap="flat" cmpd="sng" algn="ctr">
                      <a:solidFill>
                        <a:srgbClr val="737373"/>
                      </a:solidFill>
                      <a:prstDash val="solid"/>
                      <a:round/>
                      <a:headEnd type="none" w="med" len="med"/>
                      <a:tailEnd type="none" w="med" len="med"/>
                    </a:lnL>
                    <a:lnR w="12700" cap="flat" cmpd="sng" algn="ctr">
                      <a:solidFill>
                        <a:srgbClr val="737373"/>
                      </a:solidFill>
                      <a:prstDash val="solid"/>
                      <a:round/>
                      <a:headEnd type="none" w="med" len="med"/>
                      <a:tailEnd type="none" w="med" len="med"/>
                    </a:lnR>
                    <a:lnT w="12700" cap="flat" cmpd="sng" algn="ctr">
                      <a:solidFill>
                        <a:srgbClr val="737373"/>
                      </a:solidFill>
                      <a:prstDash val="solid"/>
                      <a:round/>
                      <a:headEnd type="none" w="med" len="med"/>
                      <a:tailEnd type="none" w="med" len="med"/>
                    </a:lnT>
                    <a:lnB w="12700" cap="flat" cmpd="sng" algn="ctr">
                      <a:solidFill>
                        <a:srgbClr val="737373"/>
                      </a:solidFill>
                      <a:prstDash val="solid"/>
                      <a:round/>
                      <a:headEnd type="none" w="med" len="med"/>
                      <a:tailEnd type="none" w="med" len="med"/>
                    </a:lnB>
                    <a:solidFill>
                      <a:srgbClr val="FFFFFF"/>
                    </a:solidFill>
                  </a:tcPr>
                </a:tc>
                <a:tc>
                  <a:txBody>
                    <a:bodyPr/>
                    <a:lstStyle/>
                    <a:p>
                      <a:pPr algn="l" indent="0" marL="0">
                        <a:lnSpc>
                          <a:spcPts val="1530"/>
                        </a:lnSpc>
                        <a:buNone/>
                      </a:pPr>
                      <a:r>
                        <a:rPr lang="en-US" sz="1125" spc="-11" kern="0" dirty="0">
                          <a:solidFill>
                            <a:srgbClr val="000000">
                              <a:alpha val="99000"/>
                            </a:srgbClr>
                          </a:solidFill>
                          <a:latin typeface="Inter" pitchFamily="34" charset="0"/>
                          <a:ea typeface="Inter" pitchFamily="34" charset="-122"/>
                          <a:cs typeface="Inter" pitchFamily="34" charset="-120"/>
                        </a:rPr>
                        <a:t>0.009%</a:t>
                      </a:r>
                      <a:endParaRPr lang="en-US" sz="1200" dirty="0"/>
                    </a:p>
                  </a:txBody>
                  <a:tcPr marL="91440" marR="91440" marT="45720" marB="45720">
                    <a:lnL w="12700" cap="flat" cmpd="sng" algn="ctr">
                      <a:solidFill>
                        <a:srgbClr val="737373"/>
                      </a:solidFill>
                      <a:prstDash val="solid"/>
                      <a:round/>
                      <a:headEnd type="none" w="med" len="med"/>
                      <a:tailEnd type="none" w="med" len="med"/>
                    </a:lnL>
                    <a:lnR w="12700" cap="flat" cmpd="sng" algn="ctr">
                      <a:solidFill>
                        <a:srgbClr val="737373"/>
                      </a:solidFill>
                      <a:prstDash val="solid"/>
                      <a:round/>
                      <a:headEnd type="none" w="med" len="med"/>
                      <a:tailEnd type="none" w="med" len="med"/>
                    </a:lnR>
                    <a:lnT w="12700" cap="flat" cmpd="sng" algn="ctr">
                      <a:solidFill>
                        <a:srgbClr val="737373"/>
                      </a:solidFill>
                      <a:prstDash val="solid"/>
                      <a:round/>
                      <a:headEnd type="none" w="med" len="med"/>
                      <a:tailEnd type="none" w="med" len="med"/>
                    </a:lnT>
                    <a:lnB w="12700" cap="flat" cmpd="sng" algn="ctr">
                      <a:solidFill>
                        <a:srgbClr val="737373"/>
                      </a:solidFill>
                      <a:prstDash val="solid"/>
                      <a:round/>
                      <a:headEnd type="none" w="med" len="med"/>
                      <a:tailEnd type="none" w="med" len="med"/>
                    </a:lnB>
                    <a:solidFill>
                      <a:srgbClr val="FFFFFF"/>
                    </a:solidFill>
                  </a:tcPr>
                </a:tc>
                <a:tc>
                  <a:txBody>
                    <a:bodyPr/>
                    <a:lstStyle/>
                    <a:p>
                      <a:pPr algn="l" indent="0" marL="0">
                        <a:lnSpc>
                          <a:spcPts val="1206"/>
                        </a:lnSpc>
                        <a:buNone/>
                      </a:pPr>
                      <a:r>
                        <a:rPr lang="en-US" sz="900" spc="-5" kern="0" dirty="0">
                          <a:solidFill>
                            <a:srgbClr val="000000">
                              <a:alpha val="99000"/>
                            </a:srgbClr>
                          </a:solidFill>
                          <a:latin typeface="Inter" pitchFamily="34" charset="0"/>
                          <a:ea typeface="Inter" pitchFamily="34" charset="-122"/>
                          <a:cs typeface="Inter" pitchFamily="34" charset="-120"/>
                        </a:rPr>
                        <a:t>인스턴스 제거</a:t>
                      </a:r>
                      <a:endParaRPr lang="en-US" sz="1200" dirty="0"/>
                    </a:p>
                  </a:txBody>
                  <a:tcPr marL="91440" marR="91440" marT="45720" marB="45720">
                    <a:lnL w="12700" cap="flat" cmpd="sng" algn="ctr">
                      <a:solidFill>
                        <a:srgbClr val="737373"/>
                      </a:solidFill>
                      <a:prstDash val="solid"/>
                      <a:round/>
                      <a:headEnd type="none" w="med" len="med"/>
                      <a:tailEnd type="none" w="med" len="med"/>
                    </a:lnL>
                    <a:lnR w="12700" cap="flat" cmpd="sng" algn="ctr">
                      <a:solidFill>
                        <a:srgbClr val="737373"/>
                      </a:solidFill>
                      <a:prstDash val="solid"/>
                      <a:round/>
                      <a:headEnd type="none" w="med" len="med"/>
                      <a:tailEnd type="none" w="med" len="med"/>
                    </a:lnR>
                    <a:lnT w="12700" cap="flat" cmpd="sng" algn="ctr">
                      <a:solidFill>
                        <a:srgbClr val="737373"/>
                      </a:solidFill>
                      <a:prstDash val="solid"/>
                      <a:round/>
                      <a:headEnd type="none" w="med" len="med"/>
                      <a:tailEnd type="none" w="med" len="med"/>
                    </a:lnT>
                    <a:lnB w="12700" cap="flat" cmpd="sng" algn="ctr">
                      <a:solidFill>
                        <a:srgbClr val="737373"/>
                      </a:solidFill>
                      <a:prstDash val="solid"/>
                      <a:round/>
                      <a:headEnd type="none" w="med" len="med"/>
                      <a:tailEnd type="none" w="med" len="med"/>
                    </a:lnB>
                    <a:solidFill>
                      <a:srgbClr val="FFFFFF"/>
                    </a:solidFill>
                  </a:tcPr>
                </a:tc>
              </a:tr>
              <a:tr h="385763">
                <a:tc>
                  <a:txBody>
                    <a:bodyPr/>
                    <a:lstStyle/>
                    <a:p>
                      <a:pPr algn="l" indent="0" marL="0">
                        <a:lnSpc>
                          <a:spcPts val="1530"/>
                        </a:lnSpc>
                        <a:buNone/>
                      </a:pPr>
                      <a:r>
                        <a:rPr lang="en-US" sz="1125" spc="-11" kern="0" dirty="0">
                          <a:solidFill>
                            <a:srgbClr val="000000">
                              <a:alpha val="99000"/>
                            </a:srgbClr>
                          </a:solidFill>
                          <a:latin typeface="Inter" pitchFamily="34" charset="0"/>
                          <a:ea typeface="Inter" pitchFamily="34" charset="-122"/>
                          <a:cs typeface="Inter" pitchFamily="34" charset="-120"/>
                        </a:rPr>
                        <a:t>음주여부</a:t>
                      </a:r>
                      <a:endParaRPr lang="en-US" sz="1200" dirty="0"/>
                    </a:p>
                  </a:txBody>
                  <a:tcPr marL="91440" marR="91440" marT="45720" marB="45720">
                    <a:lnL w="12700" cap="flat" cmpd="sng" algn="ctr">
                      <a:solidFill>
                        <a:srgbClr val="737373"/>
                      </a:solidFill>
                      <a:prstDash val="solid"/>
                      <a:round/>
                      <a:headEnd type="none" w="med" len="med"/>
                      <a:tailEnd type="none" w="med" len="med"/>
                    </a:lnL>
                    <a:lnR w="12700" cap="flat" cmpd="sng" algn="ctr">
                      <a:solidFill>
                        <a:srgbClr val="737373"/>
                      </a:solidFill>
                      <a:prstDash val="solid"/>
                      <a:round/>
                      <a:headEnd type="none" w="med" len="med"/>
                      <a:tailEnd type="none" w="med" len="med"/>
                    </a:lnR>
                    <a:lnT w="12700" cap="flat" cmpd="sng" algn="ctr">
                      <a:solidFill>
                        <a:srgbClr val="737373"/>
                      </a:solidFill>
                      <a:prstDash val="solid"/>
                      <a:round/>
                      <a:headEnd type="none" w="med" len="med"/>
                      <a:tailEnd type="none" w="med" len="med"/>
                    </a:lnT>
                    <a:lnB w="12700" cap="flat" cmpd="sng" algn="ctr">
                      <a:solidFill>
                        <a:srgbClr val="737373"/>
                      </a:solidFill>
                      <a:prstDash val="solid"/>
                      <a:round/>
                      <a:headEnd type="none" w="med" len="med"/>
                      <a:tailEnd type="none" w="med" len="med"/>
                    </a:lnB>
                    <a:solidFill>
                      <a:srgbClr val="FFFFFF"/>
                    </a:solidFill>
                  </a:tcPr>
                </a:tc>
                <a:tc>
                  <a:txBody>
                    <a:bodyPr/>
                    <a:lstStyle/>
                    <a:p>
                      <a:pPr algn="l" indent="0" marL="0">
                        <a:lnSpc>
                          <a:spcPts val="1530"/>
                        </a:lnSpc>
                        <a:buNone/>
                      </a:pPr>
                      <a:r>
                        <a:rPr lang="en-US" sz="1125" spc="-11" kern="0" dirty="0">
                          <a:solidFill>
                            <a:srgbClr val="000000">
                              <a:alpha val="99000"/>
                            </a:srgbClr>
                          </a:solidFill>
                          <a:latin typeface="Inter" pitchFamily="34" charset="0"/>
                          <a:ea typeface="Inter" pitchFamily="34" charset="-122"/>
                          <a:cs typeface="Inter" pitchFamily="34" charset="-120"/>
                        </a:rPr>
                        <a:t>0.006%</a:t>
                      </a:r>
                      <a:endParaRPr lang="en-US" sz="1200" dirty="0"/>
                    </a:p>
                  </a:txBody>
                  <a:tcPr marL="91440" marR="91440" marT="45720" marB="45720">
                    <a:lnL w="12700" cap="flat" cmpd="sng" algn="ctr">
                      <a:solidFill>
                        <a:srgbClr val="737373"/>
                      </a:solidFill>
                      <a:prstDash val="solid"/>
                      <a:round/>
                      <a:headEnd type="none" w="med" len="med"/>
                      <a:tailEnd type="none" w="med" len="med"/>
                    </a:lnL>
                    <a:lnR w="12700" cap="flat" cmpd="sng" algn="ctr">
                      <a:solidFill>
                        <a:srgbClr val="737373"/>
                      </a:solidFill>
                      <a:prstDash val="solid"/>
                      <a:round/>
                      <a:headEnd type="none" w="med" len="med"/>
                      <a:tailEnd type="none" w="med" len="med"/>
                    </a:lnR>
                    <a:lnT w="12700" cap="flat" cmpd="sng" algn="ctr">
                      <a:solidFill>
                        <a:srgbClr val="737373"/>
                      </a:solidFill>
                      <a:prstDash val="solid"/>
                      <a:round/>
                      <a:headEnd type="none" w="med" len="med"/>
                      <a:tailEnd type="none" w="med" len="med"/>
                    </a:lnT>
                    <a:lnB w="12700" cap="flat" cmpd="sng" algn="ctr">
                      <a:solidFill>
                        <a:srgbClr val="737373"/>
                      </a:solidFill>
                      <a:prstDash val="solid"/>
                      <a:round/>
                      <a:headEnd type="none" w="med" len="med"/>
                      <a:tailEnd type="none" w="med" len="med"/>
                    </a:lnB>
                    <a:solidFill>
                      <a:srgbClr val="FFFFFF"/>
                    </a:solidFill>
                  </a:tcPr>
                </a:tc>
                <a:tc>
                  <a:txBody>
                    <a:bodyPr/>
                    <a:lstStyle/>
                    <a:p>
                      <a:pPr algn="l" indent="0" marL="0">
                        <a:lnSpc>
                          <a:spcPts val="1206"/>
                        </a:lnSpc>
                        <a:buNone/>
                      </a:pPr>
                      <a:r>
                        <a:rPr lang="en-US" sz="900" spc="-5" kern="0" dirty="0">
                          <a:solidFill>
                            <a:srgbClr val="000000">
                              <a:alpha val="99000"/>
                            </a:srgbClr>
                          </a:solidFill>
                          <a:latin typeface="Inter" pitchFamily="34" charset="0"/>
                          <a:ea typeface="Inter" pitchFamily="34" charset="-122"/>
                          <a:cs typeface="Inter" pitchFamily="34" charset="-120"/>
                        </a:rPr>
                        <a:t>인스턴스 제거</a:t>
                      </a:r>
                      <a:endParaRPr lang="en-US" sz="1200" dirty="0"/>
                    </a:p>
                  </a:txBody>
                  <a:tcPr marL="91440" marR="91440" marT="45720" marB="45720">
                    <a:lnL w="12700" cap="flat" cmpd="sng" algn="ctr">
                      <a:solidFill>
                        <a:srgbClr val="737373"/>
                      </a:solidFill>
                      <a:prstDash val="solid"/>
                      <a:round/>
                      <a:headEnd type="none" w="med" len="med"/>
                      <a:tailEnd type="none" w="med" len="med"/>
                    </a:lnL>
                    <a:lnR w="12700" cap="flat" cmpd="sng" algn="ctr">
                      <a:solidFill>
                        <a:srgbClr val="737373"/>
                      </a:solidFill>
                      <a:prstDash val="solid"/>
                      <a:round/>
                      <a:headEnd type="none" w="med" len="med"/>
                      <a:tailEnd type="none" w="med" len="med"/>
                    </a:lnR>
                    <a:lnT w="12700" cap="flat" cmpd="sng" algn="ctr">
                      <a:solidFill>
                        <a:srgbClr val="737373"/>
                      </a:solidFill>
                      <a:prstDash val="solid"/>
                      <a:round/>
                      <a:headEnd type="none" w="med" len="med"/>
                      <a:tailEnd type="none" w="med" len="med"/>
                    </a:lnT>
                    <a:lnB w="12700" cap="flat" cmpd="sng" algn="ctr">
                      <a:solidFill>
                        <a:srgbClr val="737373"/>
                      </a:solidFill>
                      <a:prstDash val="solid"/>
                      <a:round/>
                      <a:headEnd type="none" w="med" len="med"/>
                      <a:tailEnd type="none" w="med" len="med"/>
                    </a:lnB>
                    <a:solidFill>
                      <a:srgbClr val="FFFFFF"/>
                    </a:solidFill>
                  </a:tcPr>
                </a:tc>
              </a:tr>
            </a:tbl>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name="Slide 31">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71488" y="266700"/>
            <a:ext cx="4972050" cy="342900"/>
          </a:xfrm>
          <a:prstGeom prst="rect">
            <a:avLst/>
          </a:prstGeom>
          <a:noFill/>
          <a:ln/>
        </p:spPr>
        <p:txBody>
          <a:bodyPr wrap="square" rtlCol="0" anchor="ctr"/>
          <a:lstStyle/>
          <a:p>
            <a:pPr algn="l" indent="0" marL="0">
              <a:lnSpc>
                <a:spcPts val="2700"/>
              </a:lnSpc>
              <a:buNone/>
            </a:pPr>
            <a:r>
              <a:rPr lang="en-US" sz="2250" b="1" spc="-50" kern="0" dirty="0">
                <a:solidFill>
                  <a:srgbClr val="000000">
                    <a:alpha val="99000"/>
                  </a:srgbClr>
                </a:solidFill>
                <a:latin typeface="Inter" pitchFamily="34" charset="0"/>
                <a:ea typeface="Inter" pitchFamily="34" charset="-122"/>
                <a:cs typeface="Inter" pitchFamily="34" charset="-120"/>
              </a:rPr>
              <a:t>1.2 건강검진 데이터 : 결측치 처리</a:t>
            </a:r>
            <a:endParaRPr lang="en-US" sz="2250" dirty="0"/>
          </a:p>
        </p:txBody>
      </p:sp>
      <p:sp>
        <p:nvSpPr>
          <p:cNvPr id="3" name="Text 1"/>
          <p:cNvSpPr/>
          <p:nvPr/>
        </p:nvSpPr>
        <p:spPr>
          <a:xfrm>
            <a:off x="5210175" y="3505200"/>
            <a:ext cx="461963" cy="228600"/>
          </a:xfrm>
          <a:prstGeom prst="rect">
            <a:avLst/>
          </a:prstGeom>
          <a:noFill/>
          <a:ln/>
        </p:spPr>
        <p:txBody>
          <a:bodyPr wrap="square" rtlCol="0" anchor="ctr"/>
          <a:lstStyle/>
          <a:p>
            <a:pPr indent="0" marL="0">
              <a:buNone/>
            </a:pPr>
            <a:endParaRPr lang="en-US" dirty="0"/>
          </a:p>
        </p:txBody>
      </p:sp>
      <p:graphicFrame>
        <p:nvGraphicFramePr>
          <p:cNvPr id="32" name="Table 0"/>
          <p:cNvGraphicFramePr>
            <a:graphicFrameLocks noGrp="1"/>
          </p:cNvGraphicFramePr>
          <p:nvPr>
            <p:extLst>
              <p:ext uri="{D42A27DB-BD31-4B8C-83A1-F6EECF244321}">
                <p14:modId xmlns:p14="http://schemas.microsoft.com/office/powerpoint/2010/main" val="1579011935"/>
              </p:ext>
            </p:extLst>
          </p:nvPr>
        </p:nvGraphicFramePr>
        <p:xfrm>
          <a:off x="171450" y="1500188"/>
          <a:ext cx="2881313" cy="3119438"/>
        </p:xfrm>
        <a:graphic>
          <a:graphicData uri="http://schemas.openxmlformats.org/drawingml/2006/table">
            <a:tbl>
              <a:tblPr/>
              <a:tblGrid>
                <a:gridCol w="1052513"/>
                <a:gridCol w="914400"/>
                <a:gridCol w="914400"/>
              </a:tblGrid>
              <a:tr h="385763">
                <a:tc>
                  <a:txBody>
                    <a:bodyPr/>
                    <a:lstStyle/>
                    <a:p>
                      <a:pPr algn="l" indent="0" marL="0">
                        <a:lnSpc>
                          <a:spcPts val="1530"/>
                        </a:lnSpc>
                        <a:buNone/>
                      </a:pPr>
                      <a:r>
                        <a:rPr lang="en-US" sz="1125" spc="-11" kern="0" dirty="0">
                          <a:solidFill>
                            <a:srgbClr val="000000">
                              <a:alpha val="99000"/>
                            </a:srgbClr>
                          </a:solidFill>
                          <a:latin typeface="Inter" pitchFamily="34" charset="0"/>
                          <a:ea typeface="Inter" pitchFamily="34" charset="-122"/>
                          <a:cs typeface="Inter" pitchFamily="34" charset="-120"/>
                        </a:rPr>
                        <a:t>감마지피티</a:t>
                      </a:r>
                      <a:endParaRPr lang="en-US" sz="1200" dirty="0"/>
                    </a:p>
                  </a:txBody>
                  <a:tcPr marL="91440" marR="91440" marT="45720" marB="45720">
                    <a:lnL w="12700" cap="flat" cmpd="sng" algn="ctr">
                      <a:solidFill>
                        <a:srgbClr val="737373"/>
                      </a:solidFill>
                      <a:prstDash val="solid"/>
                      <a:round/>
                      <a:headEnd type="none" w="med" len="med"/>
                      <a:tailEnd type="none" w="med" len="med"/>
                    </a:lnL>
                    <a:lnR w="12700" cap="flat" cmpd="sng" algn="ctr">
                      <a:solidFill>
                        <a:srgbClr val="737373"/>
                      </a:solidFill>
                      <a:prstDash val="solid"/>
                      <a:round/>
                      <a:headEnd type="none" w="med" len="med"/>
                      <a:tailEnd type="none" w="med" len="med"/>
                    </a:lnR>
                    <a:lnT w="12700" cap="flat" cmpd="sng" algn="ctr">
                      <a:solidFill>
                        <a:srgbClr val="737373"/>
                      </a:solidFill>
                      <a:prstDash val="solid"/>
                      <a:round/>
                      <a:headEnd type="none" w="med" len="med"/>
                      <a:tailEnd type="none" w="med" len="med"/>
                    </a:lnT>
                    <a:lnB w="12700" cap="flat" cmpd="sng" algn="ctr">
                      <a:solidFill>
                        <a:srgbClr val="737373"/>
                      </a:solidFill>
                      <a:prstDash val="solid"/>
                      <a:round/>
                      <a:headEnd type="none" w="med" len="med"/>
                      <a:tailEnd type="none" w="med" len="med"/>
                    </a:lnB>
                    <a:solidFill>
                      <a:srgbClr val="FFFFFF"/>
                    </a:solidFill>
                  </a:tcPr>
                </a:tc>
                <a:tc>
                  <a:txBody>
                    <a:bodyPr/>
                    <a:lstStyle/>
                    <a:p>
                      <a:pPr algn="l" indent="0" marL="0">
                        <a:lnSpc>
                          <a:spcPts val="1530"/>
                        </a:lnSpc>
                        <a:buNone/>
                      </a:pPr>
                      <a:r>
                        <a:rPr lang="en-US" sz="1125" spc="-11" kern="0" dirty="0">
                          <a:solidFill>
                            <a:srgbClr val="000000">
                              <a:alpha val="99000"/>
                            </a:srgbClr>
                          </a:solidFill>
                          <a:latin typeface="Inter" pitchFamily="34" charset="0"/>
                          <a:ea typeface="Inter" pitchFamily="34" charset="-122"/>
                          <a:cs typeface="Inter" pitchFamily="34" charset="-120"/>
                        </a:rPr>
                        <a:t>0.588%</a:t>
                      </a:r>
                      <a:endParaRPr lang="en-US" sz="1200" dirty="0"/>
                    </a:p>
                  </a:txBody>
                  <a:tcPr marL="91440" marR="91440" marT="45720" marB="45720">
                    <a:lnL w="12700" cap="flat" cmpd="sng" algn="ctr">
                      <a:solidFill>
                        <a:srgbClr val="737373"/>
                      </a:solidFill>
                      <a:prstDash val="solid"/>
                      <a:round/>
                      <a:headEnd type="none" w="med" len="med"/>
                      <a:tailEnd type="none" w="med" len="med"/>
                    </a:lnL>
                    <a:lnR w="12700" cap="flat" cmpd="sng" algn="ctr">
                      <a:solidFill>
                        <a:srgbClr val="737373"/>
                      </a:solidFill>
                      <a:prstDash val="solid"/>
                      <a:round/>
                      <a:headEnd type="none" w="med" len="med"/>
                      <a:tailEnd type="none" w="med" len="med"/>
                    </a:lnR>
                    <a:lnT w="12700" cap="flat" cmpd="sng" algn="ctr">
                      <a:solidFill>
                        <a:srgbClr val="737373"/>
                      </a:solidFill>
                      <a:prstDash val="solid"/>
                      <a:round/>
                      <a:headEnd type="none" w="med" len="med"/>
                      <a:tailEnd type="none" w="med" len="med"/>
                    </a:lnT>
                    <a:lnB w="12700" cap="flat" cmpd="sng" algn="ctr">
                      <a:solidFill>
                        <a:srgbClr val="737373"/>
                      </a:solidFill>
                      <a:prstDash val="solid"/>
                      <a:round/>
                      <a:headEnd type="none" w="med" len="med"/>
                      <a:tailEnd type="none" w="med" len="med"/>
                    </a:lnB>
                    <a:solidFill>
                      <a:srgbClr val="FFFFFF"/>
                    </a:solidFill>
                  </a:tcPr>
                </a:tc>
                <a:tc>
                  <a:txBody>
                    <a:bodyPr/>
                    <a:lstStyle/>
                    <a:p>
                      <a:pPr algn="l" indent="0" marL="0">
                        <a:lnSpc>
                          <a:spcPts val="1206"/>
                        </a:lnSpc>
                        <a:buNone/>
                      </a:pPr>
                      <a:r>
                        <a:rPr lang="en-US" sz="900" spc="-5" kern="0" dirty="0">
                          <a:solidFill>
                            <a:srgbClr val="000000">
                              <a:alpha val="99000"/>
                            </a:srgbClr>
                          </a:solidFill>
                          <a:latin typeface="Inter" pitchFamily="34" charset="0"/>
                          <a:ea typeface="Inter" pitchFamily="34" charset="-122"/>
                          <a:cs typeface="Inter" pitchFamily="34" charset="-120"/>
                        </a:rPr>
                        <a:t>인스턴스 제거</a:t>
                      </a:r>
                      <a:endParaRPr lang="en-US" sz="1200" dirty="0"/>
                    </a:p>
                  </a:txBody>
                  <a:tcPr marL="91440" marR="91440" marT="45720" marB="45720">
                    <a:lnL w="12700" cap="flat" cmpd="sng" algn="ctr">
                      <a:solidFill>
                        <a:srgbClr val="737373"/>
                      </a:solidFill>
                      <a:prstDash val="solid"/>
                      <a:round/>
                      <a:headEnd type="none" w="med" len="med"/>
                      <a:tailEnd type="none" w="med" len="med"/>
                    </a:lnL>
                    <a:lnR w="12700" cap="flat" cmpd="sng" algn="ctr">
                      <a:solidFill>
                        <a:srgbClr val="737373"/>
                      </a:solidFill>
                      <a:prstDash val="solid"/>
                      <a:round/>
                      <a:headEnd type="none" w="med" len="med"/>
                      <a:tailEnd type="none" w="med" len="med"/>
                    </a:lnR>
                    <a:lnT w="12700" cap="flat" cmpd="sng" algn="ctr">
                      <a:solidFill>
                        <a:srgbClr val="737373"/>
                      </a:solidFill>
                      <a:prstDash val="solid"/>
                      <a:round/>
                      <a:headEnd type="none" w="med" len="med"/>
                      <a:tailEnd type="none" w="med" len="med"/>
                    </a:lnT>
                    <a:lnB w="12700" cap="flat" cmpd="sng" algn="ctr">
                      <a:solidFill>
                        <a:srgbClr val="737373"/>
                      </a:solidFill>
                      <a:prstDash val="solid"/>
                      <a:round/>
                      <a:headEnd type="none" w="med" len="med"/>
                      <a:tailEnd type="none" w="med" len="med"/>
                    </a:lnB>
                    <a:solidFill>
                      <a:srgbClr val="FFFFFF"/>
                    </a:solidFill>
                  </a:tcPr>
                </a:tc>
              </a:tr>
              <a:tr h="385763">
                <a:tc>
                  <a:txBody>
                    <a:bodyPr/>
                    <a:lstStyle/>
                    <a:p>
                      <a:pPr algn="l" indent="0" marL="0">
                        <a:lnSpc>
                          <a:spcPts val="1206"/>
                        </a:lnSpc>
                        <a:buNone/>
                      </a:pPr>
                      <a:r>
                        <a:rPr lang="en-US" sz="900" spc="-5" kern="0" dirty="0">
                          <a:solidFill>
                            <a:srgbClr val="000000">
                              <a:alpha val="99000"/>
                            </a:srgbClr>
                          </a:solidFill>
                          <a:latin typeface="Inter" pitchFamily="34" charset="0"/>
                          <a:ea typeface="Inter" pitchFamily="34" charset="-122"/>
                          <a:cs typeface="Inter" pitchFamily="34" charset="-120"/>
                        </a:rPr>
                        <a:t>혈청지피티(ALT)</a:t>
                      </a:r>
                      <a:endParaRPr lang="en-US" sz="1200" dirty="0"/>
                    </a:p>
                  </a:txBody>
                  <a:tcPr marL="91440" marR="91440" marT="45720" marB="45720">
                    <a:lnL w="12700" cap="flat" cmpd="sng" algn="ctr">
                      <a:solidFill>
                        <a:srgbClr val="737373"/>
                      </a:solidFill>
                      <a:prstDash val="solid"/>
                      <a:round/>
                      <a:headEnd type="none" w="med" len="med"/>
                      <a:tailEnd type="none" w="med" len="med"/>
                    </a:lnL>
                    <a:lnR w="12700" cap="flat" cmpd="sng" algn="ctr">
                      <a:solidFill>
                        <a:srgbClr val="737373"/>
                      </a:solidFill>
                      <a:prstDash val="solid"/>
                      <a:round/>
                      <a:headEnd type="none" w="med" len="med"/>
                      <a:tailEnd type="none" w="med" len="med"/>
                    </a:lnR>
                    <a:lnT w="12700" cap="flat" cmpd="sng" algn="ctr">
                      <a:solidFill>
                        <a:srgbClr val="737373"/>
                      </a:solidFill>
                      <a:prstDash val="solid"/>
                      <a:round/>
                      <a:headEnd type="none" w="med" len="med"/>
                      <a:tailEnd type="none" w="med" len="med"/>
                    </a:lnT>
                    <a:lnB w="12700" cap="flat" cmpd="sng" algn="ctr">
                      <a:solidFill>
                        <a:srgbClr val="737373"/>
                      </a:solidFill>
                      <a:prstDash val="solid"/>
                      <a:round/>
                      <a:headEnd type="none" w="med" len="med"/>
                      <a:tailEnd type="none" w="med" len="med"/>
                    </a:lnB>
                    <a:solidFill>
                      <a:srgbClr val="FFFFFF"/>
                    </a:solidFill>
                  </a:tcPr>
                </a:tc>
                <a:tc>
                  <a:txBody>
                    <a:bodyPr/>
                    <a:lstStyle/>
                    <a:p>
                      <a:pPr algn="l" indent="0" marL="0">
                        <a:lnSpc>
                          <a:spcPts val="1530"/>
                        </a:lnSpc>
                        <a:buNone/>
                      </a:pPr>
                      <a:r>
                        <a:rPr lang="en-US" sz="1125" spc="-11" kern="0" dirty="0">
                          <a:solidFill>
                            <a:srgbClr val="000000">
                              <a:alpha val="99000"/>
                            </a:srgbClr>
                          </a:solidFill>
                          <a:latin typeface="Inter" pitchFamily="34" charset="0"/>
                          <a:ea typeface="Inter" pitchFamily="34" charset="-122"/>
                          <a:cs typeface="Inter" pitchFamily="34" charset="-120"/>
                        </a:rPr>
                        <a:t>0.589%</a:t>
                      </a:r>
                      <a:endParaRPr lang="en-US" sz="1200" dirty="0"/>
                    </a:p>
                  </a:txBody>
                  <a:tcPr marL="91440" marR="91440" marT="45720" marB="45720">
                    <a:lnL w="12700" cap="flat" cmpd="sng" algn="ctr">
                      <a:solidFill>
                        <a:srgbClr val="737373"/>
                      </a:solidFill>
                      <a:prstDash val="solid"/>
                      <a:round/>
                      <a:headEnd type="none" w="med" len="med"/>
                      <a:tailEnd type="none" w="med" len="med"/>
                    </a:lnL>
                    <a:lnR w="12700" cap="flat" cmpd="sng" algn="ctr">
                      <a:solidFill>
                        <a:srgbClr val="737373"/>
                      </a:solidFill>
                      <a:prstDash val="solid"/>
                      <a:round/>
                      <a:headEnd type="none" w="med" len="med"/>
                      <a:tailEnd type="none" w="med" len="med"/>
                    </a:lnR>
                    <a:lnT w="12700" cap="flat" cmpd="sng" algn="ctr">
                      <a:solidFill>
                        <a:srgbClr val="737373"/>
                      </a:solidFill>
                      <a:prstDash val="solid"/>
                      <a:round/>
                      <a:headEnd type="none" w="med" len="med"/>
                      <a:tailEnd type="none" w="med" len="med"/>
                    </a:lnT>
                    <a:lnB w="12700" cap="flat" cmpd="sng" algn="ctr">
                      <a:solidFill>
                        <a:srgbClr val="737373"/>
                      </a:solidFill>
                      <a:prstDash val="solid"/>
                      <a:round/>
                      <a:headEnd type="none" w="med" len="med"/>
                      <a:tailEnd type="none" w="med" len="med"/>
                    </a:lnB>
                    <a:solidFill>
                      <a:srgbClr val="FFFFFF"/>
                    </a:solidFill>
                  </a:tcPr>
                </a:tc>
                <a:tc>
                  <a:txBody>
                    <a:bodyPr/>
                    <a:lstStyle/>
                    <a:p>
                      <a:pPr algn="l" indent="0" marL="0">
                        <a:lnSpc>
                          <a:spcPts val="1206"/>
                        </a:lnSpc>
                        <a:buNone/>
                      </a:pPr>
                      <a:r>
                        <a:rPr lang="en-US" sz="900" spc="-5" kern="0" dirty="0">
                          <a:solidFill>
                            <a:srgbClr val="000000">
                              <a:alpha val="99000"/>
                            </a:srgbClr>
                          </a:solidFill>
                          <a:latin typeface="Inter" pitchFamily="34" charset="0"/>
                          <a:ea typeface="Inter" pitchFamily="34" charset="-122"/>
                          <a:cs typeface="Inter" pitchFamily="34" charset="-120"/>
                        </a:rPr>
                        <a:t>인스턴스 제거</a:t>
                      </a:r>
                      <a:endParaRPr lang="en-US" sz="1200" dirty="0"/>
                    </a:p>
                  </a:txBody>
                  <a:tcPr marL="91440" marR="91440" marT="45720" marB="45720">
                    <a:lnL w="12700" cap="flat" cmpd="sng" algn="ctr">
                      <a:solidFill>
                        <a:srgbClr val="737373"/>
                      </a:solidFill>
                      <a:prstDash val="solid"/>
                      <a:round/>
                      <a:headEnd type="none" w="med" len="med"/>
                      <a:tailEnd type="none" w="med" len="med"/>
                    </a:lnL>
                    <a:lnR w="12700" cap="flat" cmpd="sng" algn="ctr">
                      <a:solidFill>
                        <a:srgbClr val="737373"/>
                      </a:solidFill>
                      <a:prstDash val="solid"/>
                      <a:round/>
                      <a:headEnd type="none" w="med" len="med"/>
                      <a:tailEnd type="none" w="med" len="med"/>
                    </a:lnR>
                    <a:lnT w="12700" cap="flat" cmpd="sng" algn="ctr">
                      <a:solidFill>
                        <a:srgbClr val="737373"/>
                      </a:solidFill>
                      <a:prstDash val="solid"/>
                      <a:round/>
                      <a:headEnd type="none" w="med" len="med"/>
                      <a:tailEnd type="none" w="med" len="med"/>
                    </a:lnT>
                    <a:lnB w="12700" cap="flat" cmpd="sng" algn="ctr">
                      <a:solidFill>
                        <a:srgbClr val="737373"/>
                      </a:solidFill>
                      <a:prstDash val="solid"/>
                      <a:round/>
                      <a:headEnd type="none" w="med" len="med"/>
                      <a:tailEnd type="none" w="med" len="med"/>
                    </a:lnB>
                    <a:solidFill>
                      <a:srgbClr val="FFFFFF"/>
                    </a:solidFill>
                  </a:tcPr>
                </a:tc>
              </a:tr>
              <a:tr h="419100">
                <a:tc>
                  <a:txBody>
                    <a:bodyPr/>
                    <a:lstStyle/>
                    <a:p>
                      <a:pPr algn="l" indent="0" marL="0">
                        <a:lnSpc>
                          <a:spcPts val="1782"/>
                        </a:lnSpc>
                        <a:buNone/>
                      </a:pPr>
                      <a:r>
                        <a:rPr lang="en-US" sz="1350" b="1" spc="-27" kern="0" dirty="0">
                          <a:solidFill>
                            <a:srgbClr val="000000">
                              <a:alpha val="99000"/>
                            </a:srgbClr>
                          </a:solidFill>
                          <a:latin typeface="Inter" pitchFamily="34" charset="0"/>
                          <a:ea typeface="Inter" pitchFamily="34" charset="-122"/>
                          <a:cs typeface="Inter" pitchFamily="34" charset="-120"/>
                        </a:rPr>
                        <a:t>컬럼명</a:t>
                      </a:r>
                      <a:endParaRPr lang="en-US" sz="1200" dirty="0"/>
                    </a:p>
                  </a:txBody>
                  <a:tcPr marL="91440" marR="91440" marT="45720" marB="45720">
                    <a:lnL w="12700" cap="flat" cmpd="sng" algn="ctr">
                      <a:solidFill>
                        <a:srgbClr val="737373"/>
                      </a:solidFill>
                      <a:prstDash val="solid"/>
                      <a:round/>
                      <a:headEnd type="none" w="med" len="med"/>
                      <a:tailEnd type="none" w="med" len="med"/>
                    </a:lnL>
                    <a:lnR w="12700" cap="flat" cmpd="sng" algn="ctr">
                      <a:solidFill>
                        <a:srgbClr val="737373"/>
                      </a:solidFill>
                      <a:prstDash val="solid"/>
                      <a:round/>
                      <a:headEnd type="none" w="med" len="med"/>
                      <a:tailEnd type="none" w="med" len="med"/>
                    </a:lnR>
                    <a:lnT w="12700" cap="flat" cmpd="sng" algn="ctr">
                      <a:solidFill>
                        <a:srgbClr val="737373"/>
                      </a:solidFill>
                      <a:prstDash val="solid"/>
                      <a:round/>
                      <a:headEnd type="none" w="med" len="med"/>
                      <a:tailEnd type="none" w="med" len="med"/>
                    </a:lnT>
                    <a:lnB w="12700" cap="flat" cmpd="sng" algn="ctr">
                      <a:solidFill>
                        <a:srgbClr val="737373"/>
                      </a:solidFill>
                      <a:prstDash val="solid"/>
                      <a:round/>
                      <a:headEnd type="none" w="med" len="med"/>
                      <a:tailEnd type="none" w="med" len="med"/>
                    </a:lnB>
                    <a:solidFill>
                      <a:srgbClr val="FFFFFF"/>
                    </a:solidFill>
                  </a:tcPr>
                </a:tc>
                <a:tc>
                  <a:txBody>
                    <a:bodyPr/>
                    <a:lstStyle/>
                    <a:p>
                      <a:pPr algn="l" indent="0" marL="0">
                        <a:lnSpc>
                          <a:spcPts val="1782"/>
                        </a:lnSpc>
                        <a:buNone/>
                      </a:pPr>
                      <a:r>
                        <a:rPr lang="en-US" sz="1350" b="1" spc="-27" kern="0" dirty="0">
                          <a:solidFill>
                            <a:srgbClr val="000000">
                              <a:alpha val="99000"/>
                            </a:srgbClr>
                          </a:solidFill>
                          <a:latin typeface="Inter" pitchFamily="34" charset="0"/>
                          <a:ea typeface="Inter" pitchFamily="34" charset="-122"/>
                          <a:cs typeface="Inter" pitchFamily="34" charset="-120"/>
                        </a:rPr>
                        <a:t>결측치율</a:t>
                      </a:r>
                      <a:endParaRPr lang="en-US" sz="1200" dirty="0"/>
                    </a:p>
                  </a:txBody>
                  <a:tcPr marL="91440" marR="91440" marT="45720" marB="45720">
                    <a:lnL w="12700" cap="flat" cmpd="sng" algn="ctr">
                      <a:solidFill>
                        <a:srgbClr val="737373"/>
                      </a:solidFill>
                      <a:prstDash val="solid"/>
                      <a:round/>
                      <a:headEnd type="none" w="med" len="med"/>
                      <a:tailEnd type="none" w="med" len="med"/>
                    </a:lnL>
                    <a:lnR w="12700" cap="flat" cmpd="sng" algn="ctr">
                      <a:solidFill>
                        <a:srgbClr val="737373"/>
                      </a:solidFill>
                      <a:prstDash val="solid"/>
                      <a:round/>
                      <a:headEnd type="none" w="med" len="med"/>
                      <a:tailEnd type="none" w="med" len="med"/>
                    </a:lnR>
                    <a:lnT w="12700" cap="flat" cmpd="sng" algn="ctr">
                      <a:solidFill>
                        <a:srgbClr val="737373"/>
                      </a:solidFill>
                      <a:prstDash val="solid"/>
                      <a:round/>
                      <a:headEnd type="none" w="med" len="med"/>
                      <a:tailEnd type="none" w="med" len="med"/>
                    </a:lnT>
                    <a:lnB w="12700" cap="flat" cmpd="sng" algn="ctr">
                      <a:solidFill>
                        <a:srgbClr val="737373"/>
                      </a:solidFill>
                      <a:prstDash val="solid"/>
                      <a:round/>
                      <a:headEnd type="none" w="med" len="med"/>
                      <a:tailEnd type="none" w="med" len="med"/>
                    </a:lnB>
                    <a:solidFill>
                      <a:srgbClr val="FFFFFF"/>
                    </a:solidFill>
                  </a:tcPr>
                </a:tc>
                <a:tc>
                  <a:txBody>
                    <a:bodyPr/>
                    <a:lstStyle/>
                    <a:p>
                      <a:pPr algn="l" indent="0" marL="0">
                        <a:lnSpc>
                          <a:spcPts val="1782"/>
                        </a:lnSpc>
                        <a:buNone/>
                      </a:pPr>
                      <a:r>
                        <a:rPr lang="en-US" sz="1350" b="1" spc="-27" kern="0" dirty="0">
                          <a:solidFill>
                            <a:srgbClr val="000000">
                              <a:alpha val="99000"/>
                            </a:srgbClr>
                          </a:solidFill>
                          <a:latin typeface="Inter" pitchFamily="34" charset="0"/>
                          <a:ea typeface="Inter" pitchFamily="34" charset="-122"/>
                          <a:cs typeface="Inter" pitchFamily="34" charset="-120"/>
                        </a:rPr>
                        <a:t>처리방법</a:t>
                      </a:r>
                      <a:endParaRPr lang="en-US" sz="1200" dirty="0"/>
                    </a:p>
                  </a:txBody>
                  <a:tcPr marL="91440" marR="91440" marT="45720" marB="45720">
                    <a:lnL w="12700" cap="flat" cmpd="sng" algn="ctr">
                      <a:solidFill>
                        <a:srgbClr val="737373"/>
                      </a:solidFill>
                      <a:prstDash val="solid"/>
                      <a:round/>
                      <a:headEnd type="none" w="med" len="med"/>
                      <a:tailEnd type="none" w="med" len="med"/>
                    </a:lnL>
                    <a:lnR w="12700" cap="flat" cmpd="sng" algn="ctr">
                      <a:solidFill>
                        <a:srgbClr val="737373"/>
                      </a:solidFill>
                      <a:prstDash val="solid"/>
                      <a:round/>
                      <a:headEnd type="none" w="med" len="med"/>
                      <a:tailEnd type="none" w="med" len="med"/>
                    </a:lnR>
                    <a:lnT w="12700" cap="flat" cmpd="sng" algn="ctr">
                      <a:solidFill>
                        <a:srgbClr val="737373"/>
                      </a:solidFill>
                      <a:prstDash val="solid"/>
                      <a:round/>
                      <a:headEnd type="none" w="med" len="med"/>
                      <a:tailEnd type="none" w="med" len="med"/>
                    </a:lnT>
                    <a:lnB w="12700" cap="flat" cmpd="sng" algn="ctr">
                      <a:solidFill>
                        <a:srgbClr val="737373"/>
                      </a:solidFill>
                      <a:prstDash val="solid"/>
                      <a:round/>
                      <a:headEnd type="none" w="med" len="med"/>
                      <a:tailEnd type="none" w="med" len="med"/>
                    </a:lnB>
                    <a:solidFill>
                      <a:srgbClr val="FFFFFF"/>
                    </a:solidFill>
                  </a:tcPr>
                </a:tc>
              </a:tr>
              <a:tr h="385763">
                <a:tc>
                  <a:txBody>
                    <a:bodyPr/>
                    <a:lstStyle/>
                    <a:p>
                      <a:pPr algn="l" indent="0" marL="0">
                        <a:lnSpc>
                          <a:spcPts val="1530"/>
                        </a:lnSpc>
                        <a:buNone/>
                      </a:pPr>
                      <a:r>
                        <a:rPr lang="en-US" sz="1125" spc="-11" kern="0" dirty="0">
                          <a:solidFill>
                            <a:srgbClr val="000000">
                              <a:alpha val="99000"/>
                            </a:srgbClr>
                          </a:solidFill>
                          <a:latin typeface="Inter" pitchFamily="34" charset="0"/>
                          <a:ea typeface="Inter" pitchFamily="34" charset="-122"/>
                          <a:cs typeface="Inter" pitchFamily="34" charset="-120"/>
                        </a:rPr>
                        <a:t>허리둘레</a:t>
                      </a:r>
                      <a:endParaRPr lang="en-US" sz="1200" dirty="0"/>
                    </a:p>
                  </a:txBody>
                  <a:tcPr marL="91440" marR="91440" marT="45720" marB="45720">
                    <a:lnL w="12700" cap="flat" cmpd="sng" algn="ctr">
                      <a:solidFill>
                        <a:srgbClr val="737373"/>
                      </a:solidFill>
                      <a:prstDash val="solid"/>
                      <a:round/>
                      <a:headEnd type="none" w="med" len="med"/>
                      <a:tailEnd type="none" w="med" len="med"/>
                    </a:lnL>
                    <a:lnR w="12700" cap="flat" cmpd="sng" algn="ctr">
                      <a:solidFill>
                        <a:srgbClr val="737373"/>
                      </a:solidFill>
                      <a:prstDash val="solid"/>
                      <a:round/>
                      <a:headEnd type="none" w="med" len="med"/>
                      <a:tailEnd type="none" w="med" len="med"/>
                    </a:lnR>
                    <a:lnT w="12700" cap="flat" cmpd="sng" algn="ctr">
                      <a:solidFill>
                        <a:srgbClr val="737373"/>
                      </a:solidFill>
                      <a:prstDash val="solid"/>
                      <a:round/>
                      <a:headEnd type="none" w="med" len="med"/>
                      <a:tailEnd type="none" w="med" len="med"/>
                    </a:lnT>
                    <a:lnB w="12700" cap="flat" cmpd="sng" algn="ctr">
                      <a:solidFill>
                        <a:srgbClr val="737373"/>
                      </a:solidFill>
                      <a:prstDash val="solid"/>
                      <a:round/>
                      <a:headEnd type="none" w="med" len="med"/>
                      <a:tailEnd type="none" w="med" len="med"/>
                    </a:lnB>
                    <a:solidFill>
                      <a:srgbClr val="FFFFFF"/>
                    </a:solidFill>
                  </a:tcPr>
                </a:tc>
                <a:tc>
                  <a:txBody>
                    <a:bodyPr/>
                    <a:lstStyle/>
                    <a:p>
                      <a:pPr algn="l" indent="0" marL="0">
                        <a:lnSpc>
                          <a:spcPts val="1530"/>
                        </a:lnSpc>
                        <a:buNone/>
                      </a:pPr>
                      <a:r>
                        <a:rPr lang="en-US" sz="1125" spc="-11" kern="0" dirty="0">
                          <a:solidFill>
                            <a:srgbClr val="000000">
                              <a:alpha val="99000"/>
                            </a:srgbClr>
                          </a:solidFill>
                          <a:latin typeface="Inter" pitchFamily="34" charset="0"/>
                          <a:ea typeface="Inter" pitchFamily="34" charset="-122"/>
                          <a:cs typeface="Inter" pitchFamily="34" charset="-120"/>
                        </a:rPr>
                        <a:t>0.041%</a:t>
                      </a:r>
                      <a:endParaRPr lang="en-US" sz="1200" dirty="0"/>
                    </a:p>
                  </a:txBody>
                  <a:tcPr marL="91440" marR="91440" marT="45720" marB="45720">
                    <a:lnL w="12700" cap="flat" cmpd="sng" algn="ctr">
                      <a:solidFill>
                        <a:srgbClr val="737373"/>
                      </a:solidFill>
                      <a:prstDash val="solid"/>
                      <a:round/>
                      <a:headEnd type="none" w="med" len="med"/>
                      <a:tailEnd type="none" w="med" len="med"/>
                    </a:lnL>
                    <a:lnR w="12700" cap="flat" cmpd="sng" algn="ctr">
                      <a:solidFill>
                        <a:srgbClr val="737373"/>
                      </a:solidFill>
                      <a:prstDash val="solid"/>
                      <a:round/>
                      <a:headEnd type="none" w="med" len="med"/>
                      <a:tailEnd type="none" w="med" len="med"/>
                    </a:lnR>
                    <a:lnT w="12700" cap="flat" cmpd="sng" algn="ctr">
                      <a:solidFill>
                        <a:srgbClr val="737373"/>
                      </a:solidFill>
                      <a:prstDash val="solid"/>
                      <a:round/>
                      <a:headEnd type="none" w="med" len="med"/>
                      <a:tailEnd type="none" w="med" len="med"/>
                    </a:lnT>
                    <a:lnB w="12700" cap="flat" cmpd="sng" algn="ctr">
                      <a:solidFill>
                        <a:srgbClr val="737373"/>
                      </a:solidFill>
                      <a:prstDash val="solid"/>
                      <a:round/>
                      <a:headEnd type="none" w="med" len="med"/>
                      <a:tailEnd type="none" w="med" len="med"/>
                    </a:lnB>
                    <a:solidFill>
                      <a:srgbClr val="FFFFFF"/>
                    </a:solidFill>
                  </a:tcPr>
                </a:tc>
                <a:tc>
                  <a:txBody>
                    <a:bodyPr/>
                    <a:lstStyle/>
                    <a:p>
                      <a:pPr algn="l" indent="0" marL="0">
                        <a:lnSpc>
                          <a:spcPts val="1206"/>
                        </a:lnSpc>
                        <a:buNone/>
                      </a:pPr>
                      <a:r>
                        <a:rPr lang="en-US" sz="900" spc="-5" kern="0" dirty="0">
                          <a:solidFill>
                            <a:srgbClr val="000000">
                              <a:alpha val="99000"/>
                            </a:srgbClr>
                          </a:solidFill>
                          <a:latin typeface="Inter" pitchFamily="34" charset="0"/>
                          <a:ea typeface="Inter" pitchFamily="34" charset="-122"/>
                          <a:cs typeface="Inter" pitchFamily="34" charset="-120"/>
                        </a:rPr>
                        <a:t>인스턴스 제거</a:t>
                      </a:r>
                      <a:endParaRPr lang="en-US" sz="1200" dirty="0"/>
                    </a:p>
                  </a:txBody>
                  <a:tcPr marL="91440" marR="91440" marT="45720" marB="45720">
                    <a:lnL w="12700" cap="flat" cmpd="sng" algn="ctr">
                      <a:solidFill>
                        <a:srgbClr val="737373"/>
                      </a:solidFill>
                      <a:prstDash val="solid"/>
                      <a:round/>
                      <a:headEnd type="none" w="med" len="med"/>
                      <a:tailEnd type="none" w="med" len="med"/>
                    </a:lnL>
                    <a:lnR w="12700" cap="flat" cmpd="sng" algn="ctr">
                      <a:solidFill>
                        <a:srgbClr val="737373"/>
                      </a:solidFill>
                      <a:prstDash val="solid"/>
                      <a:round/>
                      <a:headEnd type="none" w="med" len="med"/>
                      <a:tailEnd type="none" w="med" len="med"/>
                    </a:lnR>
                    <a:lnT w="12700" cap="flat" cmpd="sng" algn="ctr">
                      <a:solidFill>
                        <a:srgbClr val="737373"/>
                      </a:solidFill>
                      <a:prstDash val="solid"/>
                      <a:round/>
                      <a:headEnd type="none" w="med" len="med"/>
                      <a:tailEnd type="none" w="med" len="med"/>
                    </a:lnT>
                    <a:lnB w="12700" cap="flat" cmpd="sng" algn="ctr">
                      <a:solidFill>
                        <a:srgbClr val="737373"/>
                      </a:solidFill>
                      <a:prstDash val="solid"/>
                      <a:round/>
                      <a:headEnd type="none" w="med" len="med"/>
                      <a:tailEnd type="none" w="med" len="med"/>
                    </a:lnB>
                    <a:solidFill>
                      <a:srgbClr val="FFFFFF"/>
                    </a:solidFill>
                  </a:tcPr>
                </a:tc>
              </a:tr>
              <a:tr h="385763">
                <a:tc>
                  <a:txBody>
                    <a:bodyPr/>
                    <a:lstStyle/>
                    <a:p>
                      <a:pPr algn="l" indent="0" marL="0">
                        <a:lnSpc>
                          <a:spcPts val="1530"/>
                        </a:lnSpc>
                        <a:buNone/>
                      </a:pPr>
                      <a:r>
                        <a:rPr lang="en-US" sz="1125" spc="-11" kern="0" dirty="0">
                          <a:solidFill>
                            <a:srgbClr val="000000">
                              <a:alpha val="99000"/>
                            </a:srgbClr>
                          </a:solidFill>
                          <a:latin typeface="Inter" pitchFamily="34" charset="0"/>
                          <a:ea typeface="Inter" pitchFamily="34" charset="-122"/>
                          <a:cs typeface="Inter" pitchFamily="34" charset="-120"/>
                        </a:rPr>
                        <a:t>시력(좌)</a:t>
                      </a:r>
                      <a:endParaRPr lang="en-US" sz="1200" dirty="0"/>
                    </a:p>
                  </a:txBody>
                  <a:tcPr marL="91440" marR="91440" marT="45720" marB="45720">
                    <a:lnL w="12700" cap="flat" cmpd="sng" algn="ctr">
                      <a:solidFill>
                        <a:srgbClr val="737373"/>
                      </a:solidFill>
                      <a:prstDash val="solid"/>
                      <a:round/>
                      <a:headEnd type="none" w="med" len="med"/>
                      <a:tailEnd type="none" w="med" len="med"/>
                    </a:lnL>
                    <a:lnR w="12700" cap="flat" cmpd="sng" algn="ctr">
                      <a:solidFill>
                        <a:srgbClr val="737373"/>
                      </a:solidFill>
                      <a:prstDash val="solid"/>
                      <a:round/>
                      <a:headEnd type="none" w="med" len="med"/>
                      <a:tailEnd type="none" w="med" len="med"/>
                    </a:lnR>
                    <a:lnT w="12700" cap="flat" cmpd="sng" algn="ctr">
                      <a:solidFill>
                        <a:srgbClr val="737373"/>
                      </a:solidFill>
                      <a:prstDash val="solid"/>
                      <a:round/>
                      <a:headEnd type="none" w="med" len="med"/>
                      <a:tailEnd type="none" w="med" len="med"/>
                    </a:lnT>
                    <a:lnB w="12700" cap="flat" cmpd="sng" algn="ctr">
                      <a:solidFill>
                        <a:srgbClr val="737373"/>
                      </a:solidFill>
                      <a:prstDash val="solid"/>
                      <a:round/>
                      <a:headEnd type="none" w="med" len="med"/>
                      <a:tailEnd type="none" w="med" len="med"/>
                    </a:lnB>
                    <a:solidFill>
                      <a:srgbClr val="FFFFFF"/>
                    </a:solidFill>
                  </a:tcPr>
                </a:tc>
                <a:tc>
                  <a:txBody>
                    <a:bodyPr/>
                    <a:lstStyle/>
                    <a:p>
                      <a:pPr algn="l" indent="0" marL="0">
                        <a:lnSpc>
                          <a:spcPts val="1530"/>
                        </a:lnSpc>
                        <a:buNone/>
                      </a:pPr>
                      <a:r>
                        <a:rPr lang="en-US" sz="1125" spc="-11" kern="0" dirty="0">
                          <a:solidFill>
                            <a:srgbClr val="000000">
                              <a:alpha val="99000"/>
                            </a:srgbClr>
                          </a:solidFill>
                          <a:latin typeface="Inter" pitchFamily="34" charset="0"/>
                          <a:ea typeface="Inter" pitchFamily="34" charset="-122"/>
                          <a:cs typeface="Inter" pitchFamily="34" charset="-120"/>
                        </a:rPr>
                        <a:t>0.018%</a:t>
                      </a:r>
                      <a:endParaRPr lang="en-US" sz="1200" dirty="0"/>
                    </a:p>
                  </a:txBody>
                  <a:tcPr marL="91440" marR="91440" marT="45720" marB="45720">
                    <a:lnL w="12700" cap="flat" cmpd="sng" algn="ctr">
                      <a:solidFill>
                        <a:srgbClr val="737373"/>
                      </a:solidFill>
                      <a:prstDash val="solid"/>
                      <a:round/>
                      <a:headEnd type="none" w="med" len="med"/>
                      <a:tailEnd type="none" w="med" len="med"/>
                    </a:lnL>
                    <a:lnR w="12700" cap="flat" cmpd="sng" algn="ctr">
                      <a:solidFill>
                        <a:srgbClr val="737373"/>
                      </a:solidFill>
                      <a:prstDash val="solid"/>
                      <a:round/>
                      <a:headEnd type="none" w="med" len="med"/>
                      <a:tailEnd type="none" w="med" len="med"/>
                    </a:lnR>
                    <a:lnT w="12700" cap="flat" cmpd="sng" algn="ctr">
                      <a:solidFill>
                        <a:srgbClr val="737373"/>
                      </a:solidFill>
                      <a:prstDash val="solid"/>
                      <a:round/>
                      <a:headEnd type="none" w="med" len="med"/>
                      <a:tailEnd type="none" w="med" len="med"/>
                    </a:lnT>
                    <a:lnB w="12700" cap="flat" cmpd="sng" algn="ctr">
                      <a:solidFill>
                        <a:srgbClr val="737373"/>
                      </a:solidFill>
                      <a:prstDash val="solid"/>
                      <a:round/>
                      <a:headEnd type="none" w="med" len="med"/>
                      <a:tailEnd type="none" w="med" len="med"/>
                    </a:lnB>
                    <a:solidFill>
                      <a:srgbClr val="FFFFFF"/>
                    </a:solidFill>
                  </a:tcPr>
                </a:tc>
                <a:tc>
                  <a:txBody>
                    <a:bodyPr/>
                    <a:lstStyle/>
                    <a:p>
                      <a:pPr algn="l" indent="0" marL="0">
                        <a:lnSpc>
                          <a:spcPts val="1206"/>
                        </a:lnSpc>
                        <a:buNone/>
                      </a:pPr>
                      <a:r>
                        <a:rPr lang="en-US" sz="900" spc="-5" kern="0" dirty="0">
                          <a:solidFill>
                            <a:srgbClr val="000000">
                              <a:alpha val="99000"/>
                            </a:srgbClr>
                          </a:solidFill>
                          <a:latin typeface="Inter" pitchFamily="34" charset="0"/>
                          <a:ea typeface="Inter" pitchFamily="34" charset="-122"/>
                          <a:cs typeface="Inter" pitchFamily="34" charset="-120"/>
                        </a:rPr>
                        <a:t>인스턴스 제거</a:t>
                      </a:r>
                      <a:endParaRPr lang="en-US" sz="1200" dirty="0"/>
                    </a:p>
                  </a:txBody>
                  <a:tcPr marL="91440" marR="91440" marT="45720" marB="45720">
                    <a:lnL w="12700" cap="flat" cmpd="sng" algn="ctr">
                      <a:solidFill>
                        <a:srgbClr val="737373"/>
                      </a:solidFill>
                      <a:prstDash val="solid"/>
                      <a:round/>
                      <a:headEnd type="none" w="med" len="med"/>
                      <a:tailEnd type="none" w="med" len="med"/>
                    </a:lnL>
                    <a:lnR w="12700" cap="flat" cmpd="sng" algn="ctr">
                      <a:solidFill>
                        <a:srgbClr val="737373"/>
                      </a:solidFill>
                      <a:prstDash val="solid"/>
                      <a:round/>
                      <a:headEnd type="none" w="med" len="med"/>
                      <a:tailEnd type="none" w="med" len="med"/>
                    </a:lnR>
                    <a:lnT w="12700" cap="flat" cmpd="sng" algn="ctr">
                      <a:solidFill>
                        <a:srgbClr val="737373"/>
                      </a:solidFill>
                      <a:prstDash val="solid"/>
                      <a:round/>
                      <a:headEnd type="none" w="med" len="med"/>
                      <a:tailEnd type="none" w="med" len="med"/>
                    </a:lnT>
                    <a:lnB w="12700" cap="flat" cmpd="sng" algn="ctr">
                      <a:solidFill>
                        <a:srgbClr val="737373"/>
                      </a:solidFill>
                      <a:prstDash val="solid"/>
                      <a:round/>
                      <a:headEnd type="none" w="med" len="med"/>
                      <a:tailEnd type="none" w="med" len="med"/>
                    </a:lnB>
                    <a:solidFill>
                      <a:srgbClr val="FFFFFF"/>
                    </a:solidFill>
                  </a:tcPr>
                </a:tc>
              </a:tr>
              <a:tr h="385763">
                <a:tc>
                  <a:txBody>
                    <a:bodyPr/>
                    <a:lstStyle/>
                    <a:p>
                      <a:pPr algn="l" indent="0" marL="0">
                        <a:lnSpc>
                          <a:spcPts val="1530"/>
                        </a:lnSpc>
                        <a:buNone/>
                      </a:pPr>
                      <a:r>
                        <a:rPr lang="en-US" sz="1125" spc="-11" kern="0" dirty="0">
                          <a:solidFill>
                            <a:srgbClr val="000000">
                              <a:alpha val="99000"/>
                            </a:srgbClr>
                          </a:solidFill>
                          <a:latin typeface="Inter" pitchFamily="34" charset="0"/>
                          <a:ea typeface="Inter" pitchFamily="34" charset="-122"/>
                          <a:cs typeface="Inter" pitchFamily="34" charset="-120"/>
                        </a:rPr>
                        <a:t>시력(우)</a:t>
                      </a:r>
                      <a:endParaRPr lang="en-US" sz="1200" dirty="0"/>
                    </a:p>
                  </a:txBody>
                  <a:tcPr marL="91440" marR="91440" marT="45720" marB="45720">
                    <a:lnL w="12700" cap="flat" cmpd="sng" algn="ctr">
                      <a:solidFill>
                        <a:srgbClr val="737373"/>
                      </a:solidFill>
                      <a:prstDash val="solid"/>
                      <a:round/>
                      <a:headEnd type="none" w="med" len="med"/>
                      <a:tailEnd type="none" w="med" len="med"/>
                    </a:lnL>
                    <a:lnR w="12700" cap="flat" cmpd="sng" algn="ctr">
                      <a:solidFill>
                        <a:srgbClr val="737373"/>
                      </a:solidFill>
                      <a:prstDash val="solid"/>
                      <a:round/>
                      <a:headEnd type="none" w="med" len="med"/>
                      <a:tailEnd type="none" w="med" len="med"/>
                    </a:lnR>
                    <a:lnT w="12700" cap="flat" cmpd="sng" algn="ctr">
                      <a:solidFill>
                        <a:srgbClr val="737373"/>
                      </a:solidFill>
                      <a:prstDash val="solid"/>
                      <a:round/>
                      <a:headEnd type="none" w="med" len="med"/>
                      <a:tailEnd type="none" w="med" len="med"/>
                    </a:lnT>
                    <a:lnB w="12700" cap="flat" cmpd="sng" algn="ctr">
                      <a:solidFill>
                        <a:srgbClr val="737373"/>
                      </a:solidFill>
                      <a:prstDash val="solid"/>
                      <a:round/>
                      <a:headEnd type="none" w="med" len="med"/>
                      <a:tailEnd type="none" w="med" len="med"/>
                    </a:lnB>
                    <a:solidFill>
                      <a:srgbClr val="FFFFFF"/>
                    </a:solidFill>
                  </a:tcPr>
                </a:tc>
                <a:tc>
                  <a:txBody>
                    <a:bodyPr/>
                    <a:lstStyle/>
                    <a:p>
                      <a:pPr algn="l" indent="0" marL="0">
                        <a:lnSpc>
                          <a:spcPts val="1530"/>
                        </a:lnSpc>
                        <a:buNone/>
                      </a:pPr>
                      <a:r>
                        <a:rPr lang="en-US" sz="1125" spc="-11" kern="0" dirty="0">
                          <a:solidFill>
                            <a:srgbClr val="000000">
                              <a:alpha val="99000"/>
                            </a:srgbClr>
                          </a:solidFill>
                          <a:latin typeface="Inter" pitchFamily="34" charset="0"/>
                          <a:ea typeface="Inter" pitchFamily="34" charset="-122"/>
                          <a:cs typeface="Inter" pitchFamily="34" charset="-120"/>
                        </a:rPr>
                        <a:t>0.18%</a:t>
                      </a:r>
                      <a:endParaRPr lang="en-US" sz="1200" dirty="0"/>
                    </a:p>
                  </a:txBody>
                  <a:tcPr marL="91440" marR="91440" marT="45720" marB="45720">
                    <a:lnL w="12700" cap="flat" cmpd="sng" algn="ctr">
                      <a:solidFill>
                        <a:srgbClr val="737373"/>
                      </a:solidFill>
                      <a:prstDash val="solid"/>
                      <a:round/>
                      <a:headEnd type="none" w="med" len="med"/>
                      <a:tailEnd type="none" w="med" len="med"/>
                    </a:lnL>
                    <a:lnR w="12700" cap="flat" cmpd="sng" algn="ctr">
                      <a:solidFill>
                        <a:srgbClr val="737373"/>
                      </a:solidFill>
                      <a:prstDash val="solid"/>
                      <a:round/>
                      <a:headEnd type="none" w="med" len="med"/>
                      <a:tailEnd type="none" w="med" len="med"/>
                    </a:lnR>
                    <a:lnT w="12700" cap="flat" cmpd="sng" algn="ctr">
                      <a:solidFill>
                        <a:srgbClr val="737373"/>
                      </a:solidFill>
                      <a:prstDash val="solid"/>
                      <a:round/>
                      <a:headEnd type="none" w="med" len="med"/>
                      <a:tailEnd type="none" w="med" len="med"/>
                    </a:lnT>
                    <a:lnB w="12700" cap="flat" cmpd="sng" algn="ctr">
                      <a:solidFill>
                        <a:srgbClr val="737373"/>
                      </a:solidFill>
                      <a:prstDash val="solid"/>
                      <a:round/>
                      <a:headEnd type="none" w="med" len="med"/>
                      <a:tailEnd type="none" w="med" len="med"/>
                    </a:lnB>
                    <a:solidFill>
                      <a:srgbClr val="FFFFFF"/>
                    </a:solidFill>
                  </a:tcPr>
                </a:tc>
                <a:tc>
                  <a:txBody>
                    <a:bodyPr/>
                    <a:lstStyle/>
                    <a:p>
                      <a:pPr algn="l" indent="0" marL="0">
                        <a:lnSpc>
                          <a:spcPts val="1206"/>
                        </a:lnSpc>
                        <a:buNone/>
                      </a:pPr>
                      <a:r>
                        <a:rPr lang="en-US" sz="900" spc="-5" kern="0" dirty="0">
                          <a:solidFill>
                            <a:srgbClr val="000000">
                              <a:alpha val="99000"/>
                            </a:srgbClr>
                          </a:solidFill>
                          <a:latin typeface="Inter" pitchFamily="34" charset="0"/>
                          <a:ea typeface="Inter" pitchFamily="34" charset="-122"/>
                          <a:cs typeface="Inter" pitchFamily="34" charset="-120"/>
                        </a:rPr>
                        <a:t>인스턴스 제거</a:t>
                      </a:r>
                      <a:endParaRPr lang="en-US" sz="1200" dirty="0"/>
                    </a:p>
                  </a:txBody>
                  <a:tcPr marL="91440" marR="91440" marT="45720" marB="45720">
                    <a:lnL w="12700" cap="flat" cmpd="sng" algn="ctr">
                      <a:solidFill>
                        <a:srgbClr val="737373"/>
                      </a:solidFill>
                      <a:prstDash val="solid"/>
                      <a:round/>
                      <a:headEnd type="none" w="med" len="med"/>
                      <a:tailEnd type="none" w="med" len="med"/>
                    </a:lnL>
                    <a:lnR w="12700" cap="flat" cmpd="sng" algn="ctr">
                      <a:solidFill>
                        <a:srgbClr val="737373"/>
                      </a:solidFill>
                      <a:prstDash val="solid"/>
                      <a:round/>
                      <a:headEnd type="none" w="med" len="med"/>
                      <a:tailEnd type="none" w="med" len="med"/>
                    </a:lnR>
                    <a:lnT w="12700" cap="flat" cmpd="sng" algn="ctr">
                      <a:solidFill>
                        <a:srgbClr val="737373"/>
                      </a:solidFill>
                      <a:prstDash val="solid"/>
                      <a:round/>
                      <a:headEnd type="none" w="med" len="med"/>
                      <a:tailEnd type="none" w="med" len="med"/>
                    </a:lnT>
                    <a:lnB w="12700" cap="flat" cmpd="sng" algn="ctr">
                      <a:solidFill>
                        <a:srgbClr val="737373"/>
                      </a:solidFill>
                      <a:prstDash val="solid"/>
                      <a:round/>
                      <a:headEnd type="none" w="med" len="med"/>
                      <a:tailEnd type="none" w="med" len="med"/>
                    </a:lnB>
                    <a:solidFill>
                      <a:srgbClr val="FFFFFF"/>
                    </a:solidFill>
                  </a:tcPr>
                </a:tc>
              </a:tr>
              <a:tr h="385763">
                <a:tc>
                  <a:txBody>
                    <a:bodyPr/>
                    <a:lstStyle/>
                    <a:p>
                      <a:pPr algn="l" indent="0" marL="0">
                        <a:lnSpc>
                          <a:spcPts val="1530"/>
                        </a:lnSpc>
                        <a:buNone/>
                      </a:pPr>
                      <a:r>
                        <a:rPr lang="en-US" sz="1125" spc="-11" kern="0" dirty="0">
                          <a:solidFill>
                            <a:srgbClr val="000000">
                              <a:alpha val="99000"/>
                            </a:srgbClr>
                          </a:solidFill>
                          <a:latin typeface="Inter" pitchFamily="34" charset="0"/>
                          <a:ea typeface="Inter" pitchFamily="34" charset="-122"/>
                          <a:cs typeface="Inter" pitchFamily="34" charset="-120"/>
                        </a:rPr>
                        <a:t>청력(좌)</a:t>
                      </a:r>
                      <a:endParaRPr lang="en-US" sz="1200" dirty="0"/>
                    </a:p>
                  </a:txBody>
                  <a:tcPr marL="91440" marR="91440" marT="45720" marB="45720">
                    <a:lnL w="12700" cap="flat" cmpd="sng" algn="ctr">
                      <a:solidFill>
                        <a:srgbClr val="737373"/>
                      </a:solidFill>
                      <a:prstDash val="solid"/>
                      <a:round/>
                      <a:headEnd type="none" w="med" len="med"/>
                      <a:tailEnd type="none" w="med" len="med"/>
                    </a:lnL>
                    <a:lnR w="12700" cap="flat" cmpd="sng" algn="ctr">
                      <a:solidFill>
                        <a:srgbClr val="737373"/>
                      </a:solidFill>
                      <a:prstDash val="solid"/>
                      <a:round/>
                      <a:headEnd type="none" w="med" len="med"/>
                      <a:tailEnd type="none" w="med" len="med"/>
                    </a:lnR>
                    <a:lnT w="12700" cap="flat" cmpd="sng" algn="ctr">
                      <a:solidFill>
                        <a:srgbClr val="737373"/>
                      </a:solidFill>
                      <a:prstDash val="solid"/>
                      <a:round/>
                      <a:headEnd type="none" w="med" len="med"/>
                      <a:tailEnd type="none" w="med" len="med"/>
                    </a:lnT>
                    <a:lnB w="12700" cap="flat" cmpd="sng" algn="ctr">
                      <a:solidFill>
                        <a:srgbClr val="737373"/>
                      </a:solidFill>
                      <a:prstDash val="solid"/>
                      <a:round/>
                      <a:headEnd type="none" w="med" len="med"/>
                      <a:tailEnd type="none" w="med" len="med"/>
                    </a:lnB>
                    <a:solidFill>
                      <a:srgbClr val="FFFFFF"/>
                    </a:solidFill>
                  </a:tcPr>
                </a:tc>
                <a:tc>
                  <a:txBody>
                    <a:bodyPr/>
                    <a:lstStyle/>
                    <a:p>
                      <a:pPr algn="l" indent="0" marL="0">
                        <a:lnSpc>
                          <a:spcPts val="1530"/>
                        </a:lnSpc>
                        <a:buNone/>
                      </a:pPr>
                      <a:r>
                        <a:rPr lang="en-US" sz="1125" spc="-11" kern="0" dirty="0">
                          <a:solidFill>
                            <a:srgbClr val="000000">
                              <a:alpha val="99000"/>
                            </a:srgbClr>
                          </a:solidFill>
                          <a:latin typeface="Inter" pitchFamily="34" charset="0"/>
                          <a:ea typeface="Inter" pitchFamily="34" charset="-122"/>
                          <a:cs typeface="Inter" pitchFamily="34" charset="-120"/>
                        </a:rPr>
                        <a:t>0.014%</a:t>
                      </a:r>
                      <a:endParaRPr lang="en-US" sz="1200" dirty="0"/>
                    </a:p>
                  </a:txBody>
                  <a:tcPr marL="91440" marR="91440" marT="45720" marB="45720">
                    <a:lnL w="12700" cap="flat" cmpd="sng" algn="ctr">
                      <a:solidFill>
                        <a:srgbClr val="737373"/>
                      </a:solidFill>
                      <a:prstDash val="solid"/>
                      <a:round/>
                      <a:headEnd type="none" w="med" len="med"/>
                      <a:tailEnd type="none" w="med" len="med"/>
                    </a:lnL>
                    <a:lnR w="12700" cap="flat" cmpd="sng" algn="ctr">
                      <a:solidFill>
                        <a:srgbClr val="737373"/>
                      </a:solidFill>
                      <a:prstDash val="solid"/>
                      <a:round/>
                      <a:headEnd type="none" w="med" len="med"/>
                      <a:tailEnd type="none" w="med" len="med"/>
                    </a:lnR>
                    <a:lnT w="12700" cap="flat" cmpd="sng" algn="ctr">
                      <a:solidFill>
                        <a:srgbClr val="737373"/>
                      </a:solidFill>
                      <a:prstDash val="solid"/>
                      <a:round/>
                      <a:headEnd type="none" w="med" len="med"/>
                      <a:tailEnd type="none" w="med" len="med"/>
                    </a:lnT>
                    <a:lnB w="12700" cap="flat" cmpd="sng" algn="ctr">
                      <a:solidFill>
                        <a:srgbClr val="737373"/>
                      </a:solidFill>
                      <a:prstDash val="solid"/>
                      <a:round/>
                      <a:headEnd type="none" w="med" len="med"/>
                      <a:tailEnd type="none" w="med" len="med"/>
                    </a:lnB>
                    <a:solidFill>
                      <a:srgbClr val="FFFFFF"/>
                    </a:solidFill>
                  </a:tcPr>
                </a:tc>
                <a:tc>
                  <a:txBody>
                    <a:bodyPr/>
                    <a:lstStyle/>
                    <a:p>
                      <a:pPr algn="l" indent="0" marL="0">
                        <a:lnSpc>
                          <a:spcPts val="1206"/>
                        </a:lnSpc>
                        <a:buNone/>
                      </a:pPr>
                      <a:r>
                        <a:rPr lang="en-US" sz="900" spc="-5" kern="0" dirty="0">
                          <a:solidFill>
                            <a:srgbClr val="000000">
                              <a:alpha val="99000"/>
                            </a:srgbClr>
                          </a:solidFill>
                          <a:latin typeface="Inter" pitchFamily="34" charset="0"/>
                          <a:ea typeface="Inter" pitchFamily="34" charset="-122"/>
                          <a:cs typeface="Inter" pitchFamily="34" charset="-120"/>
                        </a:rPr>
                        <a:t>인스턴스 제거</a:t>
                      </a:r>
                      <a:endParaRPr lang="en-US" sz="1200" dirty="0"/>
                    </a:p>
                  </a:txBody>
                  <a:tcPr marL="91440" marR="91440" marT="45720" marB="45720">
                    <a:lnL w="12700" cap="flat" cmpd="sng" algn="ctr">
                      <a:solidFill>
                        <a:srgbClr val="737373"/>
                      </a:solidFill>
                      <a:prstDash val="solid"/>
                      <a:round/>
                      <a:headEnd type="none" w="med" len="med"/>
                      <a:tailEnd type="none" w="med" len="med"/>
                    </a:lnL>
                    <a:lnR w="12700" cap="flat" cmpd="sng" algn="ctr">
                      <a:solidFill>
                        <a:srgbClr val="737373"/>
                      </a:solidFill>
                      <a:prstDash val="solid"/>
                      <a:round/>
                      <a:headEnd type="none" w="med" len="med"/>
                      <a:tailEnd type="none" w="med" len="med"/>
                    </a:lnR>
                    <a:lnT w="12700" cap="flat" cmpd="sng" algn="ctr">
                      <a:solidFill>
                        <a:srgbClr val="737373"/>
                      </a:solidFill>
                      <a:prstDash val="solid"/>
                      <a:round/>
                      <a:headEnd type="none" w="med" len="med"/>
                      <a:tailEnd type="none" w="med" len="med"/>
                    </a:lnT>
                    <a:lnB w="12700" cap="flat" cmpd="sng" algn="ctr">
                      <a:solidFill>
                        <a:srgbClr val="737373"/>
                      </a:solidFill>
                      <a:prstDash val="solid"/>
                      <a:round/>
                      <a:headEnd type="none" w="med" len="med"/>
                      <a:tailEnd type="none" w="med" len="med"/>
                    </a:lnB>
                    <a:solidFill>
                      <a:srgbClr val="FFFFFF"/>
                    </a:solidFill>
                  </a:tcPr>
                </a:tc>
              </a:tr>
              <a:tr h="385763">
                <a:tc>
                  <a:txBody>
                    <a:bodyPr/>
                    <a:lstStyle/>
                    <a:p>
                      <a:pPr algn="l" indent="0" marL="0">
                        <a:lnSpc>
                          <a:spcPts val="1530"/>
                        </a:lnSpc>
                        <a:buNone/>
                      </a:pPr>
                      <a:r>
                        <a:rPr lang="en-US" sz="1125" spc="-11" kern="0" dirty="0">
                          <a:solidFill>
                            <a:srgbClr val="000000">
                              <a:alpha val="99000"/>
                            </a:srgbClr>
                          </a:solidFill>
                          <a:latin typeface="Inter" pitchFamily="34" charset="0"/>
                          <a:ea typeface="Inter" pitchFamily="34" charset="-122"/>
                          <a:cs typeface="Inter" pitchFamily="34" charset="-120"/>
                        </a:rPr>
                        <a:t>청력(우)</a:t>
                      </a:r>
                      <a:endParaRPr lang="en-US" sz="1200" dirty="0"/>
                    </a:p>
                  </a:txBody>
                  <a:tcPr marL="91440" marR="91440" marT="45720" marB="45720">
                    <a:lnL w="12700" cap="flat" cmpd="sng" algn="ctr">
                      <a:solidFill>
                        <a:srgbClr val="737373"/>
                      </a:solidFill>
                      <a:prstDash val="solid"/>
                      <a:round/>
                      <a:headEnd type="none" w="med" len="med"/>
                      <a:tailEnd type="none" w="med" len="med"/>
                    </a:lnL>
                    <a:lnR w="12700" cap="flat" cmpd="sng" algn="ctr">
                      <a:solidFill>
                        <a:srgbClr val="737373"/>
                      </a:solidFill>
                      <a:prstDash val="solid"/>
                      <a:round/>
                      <a:headEnd type="none" w="med" len="med"/>
                      <a:tailEnd type="none" w="med" len="med"/>
                    </a:lnR>
                    <a:lnT w="12700" cap="flat" cmpd="sng" algn="ctr">
                      <a:solidFill>
                        <a:srgbClr val="737373"/>
                      </a:solidFill>
                      <a:prstDash val="solid"/>
                      <a:round/>
                      <a:headEnd type="none" w="med" len="med"/>
                      <a:tailEnd type="none" w="med" len="med"/>
                    </a:lnT>
                    <a:lnB w="12700" cap="flat" cmpd="sng" algn="ctr">
                      <a:solidFill>
                        <a:srgbClr val="737373"/>
                      </a:solidFill>
                      <a:prstDash val="solid"/>
                      <a:round/>
                      <a:headEnd type="none" w="med" len="med"/>
                      <a:tailEnd type="none" w="med" len="med"/>
                    </a:lnB>
                    <a:solidFill>
                      <a:srgbClr val="FFFFFF"/>
                    </a:solidFill>
                  </a:tcPr>
                </a:tc>
                <a:tc>
                  <a:txBody>
                    <a:bodyPr/>
                    <a:lstStyle/>
                    <a:p>
                      <a:pPr algn="l" indent="0" marL="0">
                        <a:lnSpc>
                          <a:spcPts val="1530"/>
                        </a:lnSpc>
                        <a:buNone/>
                      </a:pPr>
                      <a:r>
                        <a:rPr lang="en-US" sz="1125" spc="-11" kern="0" dirty="0">
                          <a:solidFill>
                            <a:srgbClr val="000000">
                              <a:alpha val="99000"/>
                            </a:srgbClr>
                          </a:solidFill>
                          <a:latin typeface="Inter" pitchFamily="34" charset="0"/>
                          <a:ea typeface="Inter" pitchFamily="34" charset="-122"/>
                          <a:cs typeface="Inter" pitchFamily="34" charset="-120"/>
                        </a:rPr>
                        <a:t>0.014%</a:t>
                      </a:r>
                      <a:endParaRPr lang="en-US" sz="1200" dirty="0"/>
                    </a:p>
                  </a:txBody>
                  <a:tcPr marL="91440" marR="91440" marT="45720" marB="45720">
                    <a:lnL w="12700" cap="flat" cmpd="sng" algn="ctr">
                      <a:solidFill>
                        <a:srgbClr val="737373"/>
                      </a:solidFill>
                      <a:prstDash val="solid"/>
                      <a:round/>
                      <a:headEnd type="none" w="med" len="med"/>
                      <a:tailEnd type="none" w="med" len="med"/>
                    </a:lnL>
                    <a:lnR w="12700" cap="flat" cmpd="sng" algn="ctr">
                      <a:solidFill>
                        <a:srgbClr val="737373"/>
                      </a:solidFill>
                      <a:prstDash val="solid"/>
                      <a:round/>
                      <a:headEnd type="none" w="med" len="med"/>
                      <a:tailEnd type="none" w="med" len="med"/>
                    </a:lnR>
                    <a:lnT w="12700" cap="flat" cmpd="sng" algn="ctr">
                      <a:solidFill>
                        <a:srgbClr val="737373"/>
                      </a:solidFill>
                      <a:prstDash val="solid"/>
                      <a:round/>
                      <a:headEnd type="none" w="med" len="med"/>
                      <a:tailEnd type="none" w="med" len="med"/>
                    </a:lnT>
                    <a:lnB w="12700" cap="flat" cmpd="sng" algn="ctr">
                      <a:solidFill>
                        <a:srgbClr val="737373"/>
                      </a:solidFill>
                      <a:prstDash val="solid"/>
                      <a:round/>
                      <a:headEnd type="none" w="med" len="med"/>
                      <a:tailEnd type="none" w="med" len="med"/>
                    </a:lnB>
                    <a:solidFill>
                      <a:srgbClr val="FFFFFF"/>
                    </a:solidFill>
                  </a:tcPr>
                </a:tc>
                <a:tc>
                  <a:txBody>
                    <a:bodyPr/>
                    <a:lstStyle/>
                    <a:p>
                      <a:pPr algn="l" indent="0" marL="0">
                        <a:lnSpc>
                          <a:spcPts val="1206"/>
                        </a:lnSpc>
                        <a:buNone/>
                      </a:pPr>
                      <a:r>
                        <a:rPr lang="en-US" sz="900" spc="-5" kern="0" dirty="0">
                          <a:solidFill>
                            <a:srgbClr val="000000">
                              <a:alpha val="99000"/>
                            </a:srgbClr>
                          </a:solidFill>
                          <a:latin typeface="Inter" pitchFamily="34" charset="0"/>
                          <a:ea typeface="Inter" pitchFamily="34" charset="-122"/>
                          <a:cs typeface="Inter" pitchFamily="34" charset="-120"/>
                        </a:rPr>
                        <a:t>인스턴스 제거</a:t>
                      </a:r>
                      <a:endParaRPr lang="en-US" sz="1200" dirty="0"/>
                    </a:p>
                  </a:txBody>
                  <a:tcPr marL="91440" marR="91440" marT="45720" marB="45720">
                    <a:lnL w="12700" cap="flat" cmpd="sng" algn="ctr">
                      <a:solidFill>
                        <a:srgbClr val="737373"/>
                      </a:solidFill>
                      <a:prstDash val="solid"/>
                      <a:round/>
                      <a:headEnd type="none" w="med" len="med"/>
                      <a:tailEnd type="none" w="med" len="med"/>
                    </a:lnL>
                    <a:lnR w="12700" cap="flat" cmpd="sng" algn="ctr">
                      <a:solidFill>
                        <a:srgbClr val="737373"/>
                      </a:solidFill>
                      <a:prstDash val="solid"/>
                      <a:round/>
                      <a:headEnd type="none" w="med" len="med"/>
                      <a:tailEnd type="none" w="med" len="med"/>
                    </a:lnR>
                    <a:lnT w="12700" cap="flat" cmpd="sng" algn="ctr">
                      <a:solidFill>
                        <a:srgbClr val="737373"/>
                      </a:solidFill>
                      <a:prstDash val="solid"/>
                      <a:round/>
                      <a:headEnd type="none" w="med" len="med"/>
                      <a:tailEnd type="none" w="med" len="med"/>
                    </a:lnT>
                    <a:lnB w="12700" cap="flat" cmpd="sng" algn="ctr">
                      <a:solidFill>
                        <a:srgbClr val="737373"/>
                      </a:solidFill>
                      <a:prstDash val="solid"/>
                      <a:round/>
                      <a:headEnd type="none" w="med" len="med"/>
                      <a:tailEnd type="none" w="med" len="med"/>
                    </a:lnB>
                    <a:solidFill>
                      <a:srgbClr val="FFFFFF"/>
                    </a:solidFill>
                  </a:tcPr>
                </a:tc>
              </a:tr>
            </a:tbl>
          </a:graphicData>
        </a:graphic>
      </p:graphicFrame>
      <p:graphicFrame>
        <p:nvGraphicFramePr>
          <p:cNvPr id="63" name="Table 1"/>
          <p:cNvGraphicFramePr>
            <a:graphicFrameLocks noGrp="1"/>
          </p:cNvGraphicFramePr>
          <p:nvPr>
            <p:extLst>
              <p:ext uri="{D42A27DB-BD31-4B8C-83A1-F6EECF244321}">
                <p14:modId xmlns:p14="http://schemas.microsoft.com/office/powerpoint/2010/main" val="1579011935"/>
              </p:ext>
            </p:extLst>
          </p:nvPr>
        </p:nvGraphicFramePr>
        <p:xfrm>
          <a:off x="3052763" y="1495425"/>
          <a:ext cx="3162300" cy="3119438"/>
        </p:xfrm>
        <a:graphic>
          <a:graphicData uri="http://schemas.openxmlformats.org/drawingml/2006/table">
            <a:tbl>
              <a:tblPr/>
              <a:tblGrid>
                <a:gridCol w="1333500"/>
                <a:gridCol w="914400"/>
                <a:gridCol w="914400"/>
              </a:tblGrid>
              <a:tr h="419100">
                <a:tc>
                  <a:txBody>
                    <a:bodyPr/>
                    <a:lstStyle/>
                    <a:p>
                      <a:pPr algn="l" indent="0" marL="0">
                        <a:lnSpc>
                          <a:spcPts val="1782"/>
                        </a:lnSpc>
                        <a:buNone/>
                      </a:pPr>
                      <a:r>
                        <a:rPr lang="en-US" sz="1350" b="1" spc="-27" kern="0" dirty="0">
                          <a:solidFill>
                            <a:srgbClr val="000000">
                              <a:alpha val="99000"/>
                            </a:srgbClr>
                          </a:solidFill>
                          <a:latin typeface="Inter" pitchFamily="34" charset="0"/>
                          <a:ea typeface="Inter" pitchFamily="34" charset="-122"/>
                          <a:cs typeface="Inter" pitchFamily="34" charset="-120"/>
                        </a:rPr>
                        <a:t>컬럼명</a:t>
                      </a:r>
                      <a:endParaRPr lang="en-US" sz="1200" dirty="0"/>
                    </a:p>
                  </a:txBody>
                  <a:tcPr marL="91440" marR="91440" marT="45720" marB="45720">
                    <a:lnL w="12700" cap="flat" cmpd="sng" algn="ctr">
                      <a:solidFill>
                        <a:srgbClr val="737373"/>
                      </a:solidFill>
                      <a:prstDash val="solid"/>
                      <a:round/>
                      <a:headEnd type="none" w="med" len="med"/>
                      <a:tailEnd type="none" w="med" len="med"/>
                    </a:lnL>
                    <a:lnR w="12700" cap="flat" cmpd="sng" algn="ctr">
                      <a:solidFill>
                        <a:srgbClr val="737373"/>
                      </a:solidFill>
                      <a:prstDash val="solid"/>
                      <a:round/>
                      <a:headEnd type="none" w="med" len="med"/>
                      <a:tailEnd type="none" w="med" len="med"/>
                    </a:lnR>
                    <a:lnT w="12700" cap="flat" cmpd="sng" algn="ctr">
                      <a:solidFill>
                        <a:srgbClr val="737373"/>
                      </a:solidFill>
                      <a:prstDash val="solid"/>
                      <a:round/>
                      <a:headEnd type="none" w="med" len="med"/>
                      <a:tailEnd type="none" w="med" len="med"/>
                    </a:lnT>
                    <a:lnB w="12700" cap="flat" cmpd="sng" algn="ctr">
                      <a:solidFill>
                        <a:srgbClr val="737373"/>
                      </a:solidFill>
                      <a:prstDash val="solid"/>
                      <a:round/>
                      <a:headEnd type="none" w="med" len="med"/>
                      <a:tailEnd type="none" w="med" len="med"/>
                    </a:lnB>
                    <a:solidFill>
                      <a:srgbClr val="FFFFFF"/>
                    </a:solidFill>
                  </a:tcPr>
                </a:tc>
                <a:tc>
                  <a:txBody>
                    <a:bodyPr/>
                    <a:lstStyle/>
                    <a:p>
                      <a:pPr algn="l" indent="0" marL="0">
                        <a:lnSpc>
                          <a:spcPts val="1782"/>
                        </a:lnSpc>
                        <a:buNone/>
                      </a:pPr>
                      <a:r>
                        <a:rPr lang="en-US" sz="1350" b="1" spc="-27" kern="0" dirty="0">
                          <a:solidFill>
                            <a:srgbClr val="000000">
                              <a:alpha val="99000"/>
                            </a:srgbClr>
                          </a:solidFill>
                          <a:latin typeface="Inter" pitchFamily="34" charset="0"/>
                          <a:ea typeface="Inter" pitchFamily="34" charset="-122"/>
                          <a:cs typeface="Inter" pitchFamily="34" charset="-120"/>
                        </a:rPr>
                        <a:t>결측치율</a:t>
                      </a:r>
                      <a:endParaRPr lang="en-US" sz="1200" dirty="0"/>
                    </a:p>
                  </a:txBody>
                  <a:tcPr marL="91440" marR="91440" marT="45720" marB="45720">
                    <a:lnL w="12700" cap="flat" cmpd="sng" algn="ctr">
                      <a:solidFill>
                        <a:srgbClr val="737373"/>
                      </a:solidFill>
                      <a:prstDash val="solid"/>
                      <a:round/>
                      <a:headEnd type="none" w="med" len="med"/>
                      <a:tailEnd type="none" w="med" len="med"/>
                    </a:lnL>
                    <a:lnR w="12700" cap="flat" cmpd="sng" algn="ctr">
                      <a:solidFill>
                        <a:srgbClr val="737373"/>
                      </a:solidFill>
                      <a:prstDash val="solid"/>
                      <a:round/>
                      <a:headEnd type="none" w="med" len="med"/>
                      <a:tailEnd type="none" w="med" len="med"/>
                    </a:lnR>
                    <a:lnT w="12700" cap="flat" cmpd="sng" algn="ctr">
                      <a:solidFill>
                        <a:srgbClr val="737373"/>
                      </a:solidFill>
                      <a:prstDash val="solid"/>
                      <a:round/>
                      <a:headEnd type="none" w="med" len="med"/>
                      <a:tailEnd type="none" w="med" len="med"/>
                    </a:lnT>
                    <a:lnB w="12700" cap="flat" cmpd="sng" algn="ctr">
                      <a:solidFill>
                        <a:srgbClr val="737373"/>
                      </a:solidFill>
                      <a:prstDash val="solid"/>
                      <a:round/>
                      <a:headEnd type="none" w="med" len="med"/>
                      <a:tailEnd type="none" w="med" len="med"/>
                    </a:lnB>
                    <a:solidFill>
                      <a:srgbClr val="FFFFFF"/>
                    </a:solidFill>
                  </a:tcPr>
                </a:tc>
                <a:tc>
                  <a:txBody>
                    <a:bodyPr/>
                    <a:lstStyle/>
                    <a:p>
                      <a:pPr algn="l" indent="0" marL="0">
                        <a:lnSpc>
                          <a:spcPts val="1782"/>
                        </a:lnSpc>
                        <a:buNone/>
                      </a:pPr>
                      <a:r>
                        <a:rPr lang="en-US" sz="1350" b="1" spc="-27" kern="0" dirty="0">
                          <a:solidFill>
                            <a:srgbClr val="000000">
                              <a:alpha val="99000"/>
                            </a:srgbClr>
                          </a:solidFill>
                          <a:latin typeface="Inter" pitchFamily="34" charset="0"/>
                          <a:ea typeface="Inter" pitchFamily="34" charset="-122"/>
                          <a:cs typeface="Inter" pitchFamily="34" charset="-120"/>
                        </a:rPr>
                        <a:t>처리방법</a:t>
                      </a:r>
                      <a:endParaRPr lang="en-US" sz="1200" dirty="0"/>
                    </a:p>
                  </a:txBody>
                  <a:tcPr marL="91440" marR="91440" marT="45720" marB="45720">
                    <a:lnL w="12700" cap="flat" cmpd="sng" algn="ctr">
                      <a:solidFill>
                        <a:srgbClr val="737373"/>
                      </a:solidFill>
                      <a:prstDash val="solid"/>
                      <a:round/>
                      <a:headEnd type="none" w="med" len="med"/>
                      <a:tailEnd type="none" w="med" len="med"/>
                    </a:lnL>
                    <a:lnR w="12700" cap="flat" cmpd="sng" algn="ctr">
                      <a:solidFill>
                        <a:srgbClr val="737373"/>
                      </a:solidFill>
                      <a:prstDash val="solid"/>
                      <a:round/>
                      <a:headEnd type="none" w="med" len="med"/>
                      <a:tailEnd type="none" w="med" len="med"/>
                    </a:lnR>
                    <a:lnT w="12700" cap="flat" cmpd="sng" algn="ctr">
                      <a:solidFill>
                        <a:srgbClr val="737373"/>
                      </a:solidFill>
                      <a:prstDash val="solid"/>
                      <a:round/>
                      <a:headEnd type="none" w="med" len="med"/>
                      <a:tailEnd type="none" w="med" len="med"/>
                    </a:lnT>
                    <a:lnB w="12700" cap="flat" cmpd="sng" algn="ctr">
                      <a:solidFill>
                        <a:srgbClr val="737373"/>
                      </a:solidFill>
                      <a:prstDash val="solid"/>
                      <a:round/>
                      <a:headEnd type="none" w="med" len="med"/>
                      <a:tailEnd type="none" w="med" len="med"/>
                    </a:lnB>
                    <a:solidFill>
                      <a:srgbClr val="FFFFFF"/>
                    </a:solidFill>
                  </a:tcPr>
                </a:tc>
              </a:tr>
              <a:tr h="385763">
                <a:tc>
                  <a:txBody>
                    <a:bodyPr/>
                    <a:lstStyle/>
                    <a:p>
                      <a:pPr algn="l" indent="0" marL="0">
                        <a:lnSpc>
                          <a:spcPts val="1530"/>
                        </a:lnSpc>
                        <a:buNone/>
                      </a:pPr>
                      <a:r>
                        <a:rPr lang="en-US" sz="1125" spc="-11" kern="0" dirty="0">
                          <a:solidFill>
                            <a:srgbClr val="000000">
                              <a:alpha val="99000"/>
                            </a:srgbClr>
                          </a:solidFill>
                          <a:latin typeface="Inter" pitchFamily="34" charset="0"/>
                          <a:ea typeface="Inter" pitchFamily="34" charset="-122"/>
                          <a:cs typeface="Inter" pitchFamily="34" charset="-120"/>
                        </a:rPr>
                        <a:t>수축기혈압</a:t>
                      </a:r>
                      <a:endParaRPr lang="en-US" sz="1200" dirty="0"/>
                    </a:p>
                  </a:txBody>
                  <a:tcPr marL="91440" marR="91440" marT="45720" marB="45720">
                    <a:lnL w="12700" cap="flat" cmpd="sng" algn="ctr">
                      <a:solidFill>
                        <a:srgbClr val="737373"/>
                      </a:solidFill>
                      <a:prstDash val="solid"/>
                      <a:round/>
                      <a:headEnd type="none" w="med" len="med"/>
                      <a:tailEnd type="none" w="med" len="med"/>
                    </a:lnL>
                    <a:lnR w="12700" cap="flat" cmpd="sng" algn="ctr">
                      <a:solidFill>
                        <a:srgbClr val="737373"/>
                      </a:solidFill>
                      <a:prstDash val="solid"/>
                      <a:round/>
                      <a:headEnd type="none" w="med" len="med"/>
                      <a:tailEnd type="none" w="med" len="med"/>
                    </a:lnR>
                    <a:lnT w="12700" cap="flat" cmpd="sng" algn="ctr">
                      <a:solidFill>
                        <a:srgbClr val="737373"/>
                      </a:solidFill>
                      <a:prstDash val="solid"/>
                      <a:round/>
                      <a:headEnd type="none" w="med" len="med"/>
                      <a:tailEnd type="none" w="med" len="med"/>
                    </a:lnT>
                    <a:lnB w="12700" cap="flat" cmpd="sng" algn="ctr">
                      <a:solidFill>
                        <a:srgbClr val="737373"/>
                      </a:solidFill>
                      <a:prstDash val="solid"/>
                      <a:round/>
                      <a:headEnd type="none" w="med" len="med"/>
                      <a:tailEnd type="none" w="med" len="med"/>
                    </a:lnB>
                    <a:solidFill>
                      <a:srgbClr val="FFFFFF"/>
                    </a:solidFill>
                  </a:tcPr>
                </a:tc>
                <a:tc>
                  <a:txBody>
                    <a:bodyPr/>
                    <a:lstStyle/>
                    <a:p>
                      <a:pPr algn="l" indent="0" marL="0">
                        <a:lnSpc>
                          <a:spcPts val="1530"/>
                        </a:lnSpc>
                        <a:buNone/>
                      </a:pPr>
                      <a:r>
                        <a:rPr lang="en-US" sz="1125" spc="-11" kern="0" dirty="0">
                          <a:solidFill>
                            <a:srgbClr val="000000">
                              <a:alpha val="99000"/>
                            </a:srgbClr>
                          </a:solidFill>
                          <a:latin typeface="Inter" pitchFamily="34" charset="0"/>
                          <a:ea typeface="Inter" pitchFamily="34" charset="-122"/>
                          <a:cs typeface="Inter" pitchFamily="34" charset="-120"/>
                        </a:rPr>
                        <a:t>0.575%</a:t>
                      </a:r>
                      <a:endParaRPr lang="en-US" sz="1200" dirty="0"/>
                    </a:p>
                  </a:txBody>
                  <a:tcPr marL="91440" marR="91440" marT="45720" marB="45720">
                    <a:lnL w="12700" cap="flat" cmpd="sng" algn="ctr">
                      <a:solidFill>
                        <a:srgbClr val="737373"/>
                      </a:solidFill>
                      <a:prstDash val="solid"/>
                      <a:round/>
                      <a:headEnd type="none" w="med" len="med"/>
                      <a:tailEnd type="none" w="med" len="med"/>
                    </a:lnL>
                    <a:lnR w="12700" cap="flat" cmpd="sng" algn="ctr">
                      <a:solidFill>
                        <a:srgbClr val="737373"/>
                      </a:solidFill>
                      <a:prstDash val="solid"/>
                      <a:round/>
                      <a:headEnd type="none" w="med" len="med"/>
                      <a:tailEnd type="none" w="med" len="med"/>
                    </a:lnR>
                    <a:lnT w="12700" cap="flat" cmpd="sng" algn="ctr">
                      <a:solidFill>
                        <a:srgbClr val="737373"/>
                      </a:solidFill>
                      <a:prstDash val="solid"/>
                      <a:round/>
                      <a:headEnd type="none" w="med" len="med"/>
                      <a:tailEnd type="none" w="med" len="med"/>
                    </a:lnT>
                    <a:lnB w="12700" cap="flat" cmpd="sng" algn="ctr">
                      <a:solidFill>
                        <a:srgbClr val="737373"/>
                      </a:solidFill>
                      <a:prstDash val="solid"/>
                      <a:round/>
                      <a:headEnd type="none" w="med" len="med"/>
                      <a:tailEnd type="none" w="med" len="med"/>
                    </a:lnB>
                    <a:solidFill>
                      <a:srgbClr val="FFFFFF"/>
                    </a:solidFill>
                  </a:tcPr>
                </a:tc>
                <a:tc>
                  <a:txBody>
                    <a:bodyPr/>
                    <a:lstStyle/>
                    <a:p>
                      <a:pPr algn="l" indent="0" marL="0">
                        <a:lnSpc>
                          <a:spcPts val="1206"/>
                        </a:lnSpc>
                        <a:buNone/>
                      </a:pPr>
                      <a:r>
                        <a:rPr lang="en-US" sz="900" spc="-5" kern="0" dirty="0">
                          <a:solidFill>
                            <a:srgbClr val="000000">
                              <a:alpha val="99000"/>
                            </a:srgbClr>
                          </a:solidFill>
                          <a:latin typeface="Inter" pitchFamily="34" charset="0"/>
                          <a:ea typeface="Inter" pitchFamily="34" charset="-122"/>
                          <a:cs typeface="Inter" pitchFamily="34" charset="-120"/>
                        </a:rPr>
                        <a:t>인스턴스 제거</a:t>
                      </a:r>
                      <a:endParaRPr lang="en-US" sz="1200" dirty="0"/>
                    </a:p>
                  </a:txBody>
                  <a:tcPr marL="91440" marR="91440" marT="45720" marB="45720">
                    <a:lnL w="12700" cap="flat" cmpd="sng" algn="ctr">
                      <a:solidFill>
                        <a:srgbClr val="737373"/>
                      </a:solidFill>
                      <a:prstDash val="solid"/>
                      <a:round/>
                      <a:headEnd type="none" w="med" len="med"/>
                      <a:tailEnd type="none" w="med" len="med"/>
                    </a:lnL>
                    <a:lnR w="12700" cap="flat" cmpd="sng" algn="ctr">
                      <a:solidFill>
                        <a:srgbClr val="737373"/>
                      </a:solidFill>
                      <a:prstDash val="solid"/>
                      <a:round/>
                      <a:headEnd type="none" w="med" len="med"/>
                      <a:tailEnd type="none" w="med" len="med"/>
                    </a:lnR>
                    <a:lnT w="12700" cap="flat" cmpd="sng" algn="ctr">
                      <a:solidFill>
                        <a:srgbClr val="737373"/>
                      </a:solidFill>
                      <a:prstDash val="solid"/>
                      <a:round/>
                      <a:headEnd type="none" w="med" len="med"/>
                      <a:tailEnd type="none" w="med" len="med"/>
                    </a:lnT>
                    <a:lnB w="12700" cap="flat" cmpd="sng" algn="ctr">
                      <a:solidFill>
                        <a:srgbClr val="737373"/>
                      </a:solidFill>
                      <a:prstDash val="solid"/>
                      <a:round/>
                      <a:headEnd type="none" w="med" len="med"/>
                      <a:tailEnd type="none" w="med" len="med"/>
                    </a:lnB>
                    <a:solidFill>
                      <a:srgbClr val="FFFFFF"/>
                    </a:solidFill>
                  </a:tcPr>
                </a:tc>
              </a:tr>
              <a:tr h="385763">
                <a:tc>
                  <a:txBody>
                    <a:bodyPr/>
                    <a:lstStyle/>
                    <a:p>
                      <a:pPr algn="l" indent="0" marL="0">
                        <a:lnSpc>
                          <a:spcPts val="1530"/>
                        </a:lnSpc>
                        <a:buNone/>
                      </a:pPr>
                      <a:r>
                        <a:rPr lang="en-US" sz="1125" spc="-11" kern="0" dirty="0">
                          <a:solidFill>
                            <a:srgbClr val="000000">
                              <a:alpha val="99000"/>
                            </a:srgbClr>
                          </a:solidFill>
                          <a:latin typeface="Inter" pitchFamily="34" charset="0"/>
                          <a:ea typeface="Inter" pitchFamily="34" charset="-122"/>
                          <a:cs typeface="Inter" pitchFamily="34" charset="-120"/>
                        </a:rPr>
                        <a:t>이완기혈압</a:t>
                      </a:r>
                      <a:endParaRPr lang="en-US" sz="1200" dirty="0"/>
                    </a:p>
                  </a:txBody>
                  <a:tcPr marL="91440" marR="91440" marT="45720" marB="45720">
                    <a:lnL w="12700" cap="flat" cmpd="sng" algn="ctr">
                      <a:solidFill>
                        <a:srgbClr val="737373"/>
                      </a:solidFill>
                      <a:prstDash val="solid"/>
                      <a:round/>
                      <a:headEnd type="none" w="med" len="med"/>
                      <a:tailEnd type="none" w="med" len="med"/>
                    </a:lnL>
                    <a:lnR w="12700" cap="flat" cmpd="sng" algn="ctr">
                      <a:solidFill>
                        <a:srgbClr val="737373"/>
                      </a:solidFill>
                      <a:prstDash val="solid"/>
                      <a:round/>
                      <a:headEnd type="none" w="med" len="med"/>
                      <a:tailEnd type="none" w="med" len="med"/>
                    </a:lnR>
                    <a:lnT w="12700" cap="flat" cmpd="sng" algn="ctr">
                      <a:solidFill>
                        <a:srgbClr val="737373"/>
                      </a:solidFill>
                      <a:prstDash val="solid"/>
                      <a:round/>
                      <a:headEnd type="none" w="med" len="med"/>
                      <a:tailEnd type="none" w="med" len="med"/>
                    </a:lnT>
                    <a:lnB w="12700" cap="flat" cmpd="sng" algn="ctr">
                      <a:solidFill>
                        <a:srgbClr val="737373"/>
                      </a:solidFill>
                      <a:prstDash val="solid"/>
                      <a:round/>
                      <a:headEnd type="none" w="med" len="med"/>
                      <a:tailEnd type="none" w="med" len="med"/>
                    </a:lnB>
                    <a:solidFill>
                      <a:srgbClr val="FFFFFF"/>
                    </a:solidFill>
                  </a:tcPr>
                </a:tc>
                <a:tc>
                  <a:txBody>
                    <a:bodyPr/>
                    <a:lstStyle/>
                    <a:p>
                      <a:pPr algn="l" indent="0" marL="0">
                        <a:lnSpc>
                          <a:spcPts val="1530"/>
                        </a:lnSpc>
                        <a:buNone/>
                      </a:pPr>
                      <a:r>
                        <a:rPr lang="en-US" sz="1125" spc="-11" kern="0" dirty="0">
                          <a:solidFill>
                            <a:srgbClr val="000000">
                              <a:alpha val="99000"/>
                            </a:srgbClr>
                          </a:solidFill>
                          <a:latin typeface="Inter" pitchFamily="34" charset="0"/>
                          <a:ea typeface="Inter" pitchFamily="34" charset="-122"/>
                          <a:cs typeface="Inter" pitchFamily="34" charset="-120"/>
                        </a:rPr>
                        <a:t>0.578%</a:t>
                      </a:r>
                      <a:endParaRPr lang="en-US" sz="1200" dirty="0"/>
                    </a:p>
                  </a:txBody>
                  <a:tcPr marL="91440" marR="91440" marT="45720" marB="45720">
                    <a:lnL w="12700" cap="flat" cmpd="sng" algn="ctr">
                      <a:solidFill>
                        <a:srgbClr val="737373"/>
                      </a:solidFill>
                      <a:prstDash val="solid"/>
                      <a:round/>
                      <a:headEnd type="none" w="med" len="med"/>
                      <a:tailEnd type="none" w="med" len="med"/>
                    </a:lnL>
                    <a:lnR w="12700" cap="flat" cmpd="sng" algn="ctr">
                      <a:solidFill>
                        <a:srgbClr val="737373"/>
                      </a:solidFill>
                      <a:prstDash val="solid"/>
                      <a:round/>
                      <a:headEnd type="none" w="med" len="med"/>
                      <a:tailEnd type="none" w="med" len="med"/>
                    </a:lnR>
                    <a:lnT w="12700" cap="flat" cmpd="sng" algn="ctr">
                      <a:solidFill>
                        <a:srgbClr val="737373"/>
                      </a:solidFill>
                      <a:prstDash val="solid"/>
                      <a:round/>
                      <a:headEnd type="none" w="med" len="med"/>
                      <a:tailEnd type="none" w="med" len="med"/>
                    </a:lnT>
                    <a:lnB w="12700" cap="flat" cmpd="sng" algn="ctr">
                      <a:solidFill>
                        <a:srgbClr val="737373"/>
                      </a:solidFill>
                      <a:prstDash val="solid"/>
                      <a:round/>
                      <a:headEnd type="none" w="med" len="med"/>
                      <a:tailEnd type="none" w="med" len="med"/>
                    </a:lnB>
                    <a:solidFill>
                      <a:srgbClr val="FFFFFF"/>
                    </a:solidFill>
                  </a:tcPr>
                </a:tc>
                <a:tc>
                  <a:txBody>
                    <a:bodyPr/>
                    <a:lstStyle/>
                    <a:p>
                      <a:pPr algn="l" indent="0" marL="0">
                        <a:lnSpc>
                          <a:spcPts val="1206"/>
                        </a:lnSpc>
                        <a:buNone/>
                      </a:pPr>
                      <a:r>
                        <a:rPr lang="en-US" sz="900" spc="-5" kern="0" dirty="0">
                          <a:solidFill>
                            <a:srgbClr val="000000">
                              <a:alpha val="99000"/>
                            </a:srgbClr>
                          </a:solidFill>
                          <a:latin typeface="Inter" pitchFamily="34" charset="0"/>
                          <a:ea typeface="Inter" pitchFamily="34" charset="-122"/>
                          <a:cs typeface="Inter" pitchFamily="34" charset="-120"/>
                        </a:rPr>
                        <a:t>인스턴스 제거</a:t>
                      </a:r>
                      <a:endParaRPr lang="en-US" sz="1200" dirty="0"/>
                    </a:p>
                  </a:txBody>
                  <a:tcPr marL="91440" marR="91440" marT="45720" marB="45720">
                    <a:lnL w="12700" cap="flat" cmpd="sng" algn="ctr">
                      <a:solidFill>
                        <a:srgbClr val="737373"/>
                      </a:solidFill>
                      <a:prstDash val="solid"/>
                      <a:round/>
                      <a:headEnd type="none" w="med" len="med"/>
                      <a:tailEnd type="none" w="med" len="med"/>
                    </a:lnL>
                    <a:lnR w="12700" cap="flat" cmpd="sng" algn="ctr">
                      <a:solidFill>
                        <a:srgbClr val="737373"/>
                      </a:solidFill>
                      <a:prstDash val="solid"/>
                      <a:round/>
                      <a:headEnd type="none" w="med" len="med"/>
                      <a:tailEnd type="none" w="med" len="med"/>
                    </a:lnR>
                    <a:lnT w="12700" cap="flat" cmpd="sng" algn="ctr">
                      <a:solidFill>
                        <a:srgbClr val="737373"/>
                      </a:solidFill>
                      <a:prstDash val="solid"/>
                      <a:round/>
                      <a:headEnd type="none" w="med" len="med"/>
                      <a:tailEnd type="none" w="med" len="med"/>
                    </a:lnT>
                    <a:lnB w="12700" cap="flat" cmpd="sng" algn="ctr">
                      <a:solidFill>
                        <a:srgbClr val="737373"/>
                      </a:solidFill>
                      <a:prstDash val="solid"/>
                      <a:round/>
                      <a:headEnd type="none" w="med" len="med"/>
                      <a:tailEnd type="none" w="med" len="med"/>
                    </a:lnB>
                    <a:solidFill>
                      <a:srgbClr val="FFFFFF"/>
                    </a:solidFill>
                  </a:tcPr>
                </a:tc>
              </a:tr>
              <a:tr h="385763">
                <a:tc>
                  <a:txBody>
                    <a:bodyPr/>
                    <a:lstStyle/>
                    <a:p>
                      <a:pPr algn="l" indent="0" marL="0">
                        <a:lnSpc>
                          <a:spcPts val="1530"/>
                        </a:lnSpc>
                        <a:buNone/>
                      </a:pPr>
                      <a:r>
                        <a:rPr lang="en-US" sz="1125" spc="-11" kern="0" dirty="0">
                          <a:solidFill>
                            <a:srgbClr val="000000">
                              <a:alpha val="99000"/>
                            </a:srgbClr>
                          </a:solidFill>
                          <a:latin typeface="Inter" pitchFamily="34" charset="0"/>
                          <a:ea typeface="Inter" pitchFamily="34" charset="-122"/>
                          <a:cs typeface="Inter" pitchFamily="34" charset="-120"/>
                        </a:rPr>
                        <a:t>식전혈당(공복혈당)</a:t>
                      </a:r>
                      <a:endParaRPr lang="en-US" sz="1200" dirty="0"/>
                    </a:p>
                  </a:txBody>
                  <a:tcPr marL="91440" marR="91440" marT="45720" marB="45720">
                    <a:lnL w="12700" cap="flat" cmpd="sng" algn="ctr">
                      <a:solidFill>
                        <a:srgbClr val="737373"/>
                      </a:solidFill>
                      <a:prstDash val="solid"/>
                      <a:round/>
                      <a:headEnd type="none" w="med" len="med"/>
                      <a:tailEnd type="none" w="med" len="med"/>
                    </a:lnL>
                    <a:lnR w="12700" cap="flat" cmpd="sng" algn="ctr">
                      <a:solidFill>
                        <a:srgbClr val="737373"/>
                      </a:solidFill>
                      <a:prstDash val="solid"/>
                      <a:round/>
                      <a:headEnd type="none" w="med" len="med"/>
                      <a:tailEnd type="none" w="med" len="med"/>
                    </a:lnR>
                    <a:lnT w="12700" cap="flat" cmpd="sng" algn="ctr">
                      <a:solidFill>
                        <a:srgbClr val="737373"/>
                      </a:solidFill>
                      <a:prstDash val="solid"/>
                      <a:round/>
                      <a:headEnd type="none" w="med" len="med"/>
                      <a:tailEnd type="none" w="med" len="med"/>
                    </a:lnT>
                    <a:lnB w="12700" cap="flat" cmpd="sng" algn="ctr">
                      <a:solidFill>
                        <a:srgbClr val="737373"/>
                      </a:solidFill>
                      <a:prstDash val="solid"/>
                      <a:round/>
                      <a:headEnd type="none" w="med" len="med"/>
                      <a:tailEnd type="none" w="med" len="med"/>
                    </a:lnB>
                    <a:solidFill>
                      <a:srgbClr val="FFFFFF"/>
                    </a:solidFill>
                  </a:tcPr>
                </a:tc>
                <a:tc>
                  <a:txBody>
                    <a:bodyPr/>
                    <a:lstStyle/>
                    <a:p>
                      <a:pPr algn="l" indent="0" marL="0">
                        <a:lnSpc>
                          <a:spcPts val="1530"/>
                        </a:lnSpc>
                        <a:buNone/>
                      </a:pPr>
                      <a:r>
                        <a:rPr lang="en-US" sz="1125" spc="-11" kern="0" dirty="0">
                          <a:solidFill>
                            <a:srgbClr val="000000">
                              <a:alpha val="99000"/>
                            </a:srgbClr>
                          </a:solidFill>
                          <a:latin typeface="Inter" pitchFamily="34" charset="0"/>
                          <a:ea typeface="Inter" pitchFamily="34" charset="-122"/>
                          <a:cs typeface="Inter" pitchFamily="34" charset="-120"/>
                        </a:rPr>
                        <a:t>0.585%</a:t>
                      </a:r>
                      <a:endParaRPr lang="en-US" sz="1200" dirty="0"/>
                    </a:p>
                  </a:txBody>
                  <a:tcPr marL="91440" marR="91440" marT="45720" marB="45720">
                    <a:lnL w="12700" cap="flat" cmpd="sng" algn="ctr">
                      <a:solidFill>
                        <a:srgbClr val="737373"/>
                      </a:solidFill>
                      <a:prstDash val="solid"/>
                      <a:round/>
                      <a:headEnd type="none" w="med" len="med"/>
                      <a:tailEnd type="none" w="med" len="med"/>
                    </a:lnL>
                    <a:lnR w="12700" cap="flat" cmpd="sng" algn="ctr">
                      <a:solidFill>
                        <a:srgbClr val="737373"/>
                      </a:solidFill>
                      <a:prstDash val="solid"/>
                      <a:round/>
                      <a:headEnd type="none" w="med" len="med"/>
                      <a:tailEnd type="none" w="med" len="med"/>
                    </a:lnR>
                    <a:lnT w="12700" cap="flat" cmpd="sng" algn="ctr">
                      <a:solidFill>
                        <a:srgbClr val="737373"/>
                      </a:solidFill>
                      <a:prstDash val="solid"/>
                      <a:round/>
                      <a:headEnd type="none" w="med" len="med"/>
                      <a:tailEnd type="none" w="med" len="med"/>
                    </a:lnT>
                    <a:lnB w="12700" cap="flat" cmpd="sng" algn="ctr">
                      <a:solidFill>
                        <a:srgbClr val="737373"/>
                      </a:solidFill>
                      <a:prstDash val="solid"/>
                      <a:round/>
                      <a:headEnd type="none" w="med" len="med"/>
                      <a:tailEnd type="none" w="med" len="med"/>
                    </a:lnB>
                    <a:solidFill>
                      <a:srgbClr val="FFFFFF"/>
                    </a:solidFill>
                  </a:tcPr>
                </a:tc>
                <a:tc>
                  <a:txBody>
                    <a:bodyPr/>
                    <a:lstStyle/>
                    <a:p>
                      <a:pPr algn="l" indent="0" marL="0">
                        <a:lnSpc>
                          <a:spcPts val="1206"/>
                        </a:lnSpc>
                        <a:buNone/>
                      </a:pPr>
                      <a:r>
                        <a:rPr lang="en-US" sz="900" spc="-5" kern="0" dirty="0">
                          <a:solidFill>
                            <a:srgbClr val="000000">
                              <a:alpha val="99000"/>
                            </a:srgbClr>
                          </a:solidFill>
                          <a:latin typeface="Inter" pitchFamily="34" charset="0"/>
                          <a:ea typeface="Inter" pitchFamily="34" charset="-122"/>
                          <a:cs typeface="Inter" pitchFamily="34" charset="-120"/>
                        </a:rPr>
                        <a:t>인스턴스 제거</a:t>
                      </a:r>
                      <a:endParaRPr lang="en-US" sz="1200" dirty="0"/>
                    </a:p>
                  </a:txBody>
                  <a:tcPr marL="91440" marR="91440" marT="45720" marB="45720">
                    <a:lnL w="12700" cap="flat" cmpd="sng" algn="ctr">
                      <a:solidFill>
                        <a:srgbClr val="737373"/>
                      </a:solidFill>
                      <a:prstDash val="solid"/>
                      <a:round/>
                      <a:headEnd type="none" w="med" len="med"/>
                      <a:tailEnd type="none" w="med" len="med"/>
                    </a:lnL>
                    <a:lnR w="12700" cap="flat" cmpd="sng" algn="ctr">
                      <a:solidFill>
                        <a:srgbClr val="737373"/>
                      </a:solidFill>
                      <a:prstDash val="solid"/>
                      <a:round/>
                      <a:headEnd type="none" w="med" len="med"/>
                      <a:tailEnd type="none" w="med" len="med"/>
                    </a:lnR>
                    <a:lnT w="12700" cap="flat" cmpd="sng" algn="ctr">
                      <a:solidFill>
                        <a:srgbClr val="737373"/>
                      </a:solidFill>
                      <a:prstDash val="solid"/>
                      <a:round/>
                      <a:headEnd type="none" w="med" len="med"/>
                      <a:tailEnd type="none" w="med" len="med"/>
                    </a:lnT>
                    <a:lnB w="12700" cap="flat" cmpd="sng" algn="ctr">
                      <a:solidFill>
                        <a:srgbClr val="737373"/>
                      </a:solidFill>
                      <a:prstDash val="solid"/>
                      <a:round/>
                      <a:headEnd type="none" w="med" len="med"/>
                      <a:tailEnd type="none" w="med" len="med"/>
                    </a:lnB>
                    <a:solidFill>
                      <a:srgbClr val="FFFFFF"/>
                    </a:solidFill>
                  </a:tcPr>
                </a:tc>
              </a:tr>
              <a:tr h="385763">
                <a:tc>
                  <a:txBody>
                    <a:bodyPr/>
                    <a:lstStyle/>
                    <a:p>
                      <a:pPr algn="l" indent="0" marL="0">
                        <a:lnSpc>
                          <a:spcPts val="1530"/>
                        </a:lnSpc>
                        <a:buNone/>
                      </a:pPr>
                      <a:r>
                        <a:rPr lang="en-US" sz="1125" spc="-11" kern="0" dirty="0">
                          <a:solidFill>
                            <a:srgbClr val="000000">
                              <a:alpha val="99000"/>
                            </a:srgbClr>
                          </a:solidFill>
                          <a:latin typeface="Inter" pitchFamily="34" charset="0"/>
                          <a:ea typeface="Inter" pitchFamily="34" charset="-122"/>
                          <a:cs typeface="Inter" pitchFamily="34" charset="-120"/>
                        </a:rPr>
                        <a:t>혈색소</a:t>
                      </a:r>
                      <a:endParaRPr lang="en-US" sz="1200" dirty="0"/>
                    </a:p>
                  </a:txBody>
                  <a:tcPr marL="91440" marR="91440" marT="45720" marB="45720">
                    <a:lnL w="12700" cap="flat" cmpd="sng" algn="ctr">
                      <a:solidFill>
                        <a:srgbClr val="737373"/>
                      </a:solidFill>
                      <a:prstDash val="solid"/>
                      <a:round/>
                      <a:headEnd type="none" w="med" len="med"/>
                      <a:tailEnd type="none" w="med" len="med"/>
                    </a:lnL>
                    <a:lnR w="12700" cap="flat" cmpd="sng" algn="ctr">
                      <a:solidFill>
                        <a:srgbClr val="737373"/>
                      </a:solidFill>
                      <a:prstDash val="solid"/>
                      <a:round/>
                      <a:headEnd type="none" w="med" len="med"/>
                      <a:tailEnd type="none" w="med" len="med"/>
                    </a:lnR>
                    <a:lnT w="12700" cap="flat" cmpd="sng" algn="ctr">
                      <a:solidFill>
                        <a:srgbClr val="737373"/>
                      </a:solidFill>
                      <a:prstDash val="solid"/>
                      <a:round/>
                      <a:headEnd type="none" w="med" len="med"/>
                      <a:tailEnd type="none" w="med" len="med"/>
                    </a:lnT>
                    <a:lnB w="12700" cap="flat" cmpd="sng" algn="ctr">
                      <a:solidFill>
                        <a:srgbClr val="737373"/>
                      </a:solidFill>
                      <a:prstDash val="solid"/>
                      <a:round/>
                      <a:headEnd type="none" w="med" len="med"/>
                      <a:tailEnd type="none" w="med" len="med"/>
                    </a:lnB>
                    <a:solidFill>
                      <a:srgbClr val="FFFFFF"/>
                    </a:solidFill>
                  </a:tcPr>
                </a:tc>
                <a:tc>
                  <a:txBody>
                    <a:bodyPr/>
                    <a:lstStyle/>
                    <a:p>
                      <a:pPr algn="l" indent="0" marL="0">
                        <a:lnSpc>
                          <a:spcPts val="1530"/>
                        </a:lnSpc>
                        <a:buNone/>
                      </a:pPr>
                      <a:r>
                        <a:rPr lang="en-US" sz="1125" spc="-11" kern="0" dirty="0">
                          <a:solidFill>
                            <a:srgbClr val="000000">
                              <a:alpha val="99000"/>
                            </a:srgbClr>
                          </a:solidFill>
                          <a:latin typeface="Inter" pitchFamily="34" charset="0"/>
                          <a:ea typeface="Inter" pitchFamily="34" charset="-122"/>
                          <a:cs typeface="Inter" pitchFamily="34" charset="-120"/>
                        </a:rPr>
                        <a:t>0.586%</a:t>
                      </a:r>
                      <a:endParaRPr lang="en-US" sz="1200" dirty="0"/>
                    </a:p>
                  </a:txBody>
                  <a:tcPr marL="91440" marR="91440" marT="45720" marB="45720">
                    <a:lnL w="12700" cap="flat" cmpd="sng" algn="ctr">
                      <a:solidFill>
                        <a:srgbClr val="737373"/>
                      </a:solidFill>
                      <a:prstDash val="solid"/>
                      <a:round/>
                      <a:headEnd type="none" w="med" len="med"/>
                      <a:tailEnd type="none" w="med" len="med"/>
                    </a:lnL>
                    <a:lnR w="12700" cap="flat" cmpd="sng" algn="ctr">
                      <a:solidFill>
                        <a:srgbClr val="737373"/>
                      </a:solidFill>
                      <a:prstDash val="solid"/>
                      <a:round/>
                      <a:headEnd type="none" w="med" len="med"/>
                      <a:tailEnd type="none" w="med" len="med"/>
                    </a:lnR>
                    <a:lnT w="12700" cap="flat" cmpd="sng" algn="ctr">
                      <a:solidFill>
                        <a:srgbClr val="737373"/>
                      </a:solidFill>
                      <a:prstDash val="solid"/>
                      <a:round/>
                      <a:headEnd type="none" w="med" len="med"/>
                      <a:tailEnd type="none" w="med" len="med"/>
                    </a:lnT>
                    <a:lnB w="12700" cap="flat" cmpd="sng" algn="ctr">
                      <a:solidFill>
                        <a:srgbClr val="737373"/>
                      </a:solidFill>
                      <a:prstDash val="solid"/>
                      <a:round/>
                      <a:headEnd type="none" w="med" len="med"/>
                      <a:tailEnd type="none" w="med" len="med"/>
                    </a:lnB>
                    <a:solidFill>
                      <a:srgbClr val="FFFFFF"/>
                    </a:solidFill>
                  </a:tcPr>
                </a:tc>
                <a:tc>
                  <a:txBody>
                    <a:bodyPr/>
                    <a:lstStyle/>
                    <a:p>
                      <a:pPr algn="l" indent="0" marL="0">
                        <a:lnSpc>
                          <a:spcPts val="1206"/>
                        </a:lnSpc>
                        <a:buNone/>
                      </a:pPr>
                      <a:r>
                        <a:rPr lang="en-US" sz="900" spc="-5" kern="0" dirty="0">
                          <a:solidFill>
                            <a:srgbClr val="000000">
                              <a:alpha val="99000"/>
                            </a:srgbClr>
                          </a:solidFill>
                          <a:latin typeface="Inter" pitchFamily="34" charset="0"/>
                          <a:ea typeface="Inter" pitchFamily="34" charset="-122"/>
                          <a:cs typeface="Inter" pitchFamily="34" charset="-120"/>
                        </a:rPr>
                        <a:t>인스턴스 제거</a:t>
                      </a:r>
                      <a:endParaRPr lang="en-US" sz="1200" dirty="0"/>
                    </a:p>
                  </a:txBody>
                  <a:tcPr marL="91440" marR="91440" marT="45720" marB="45720">
                    <a:lnL w="12700" cap="flat" cmpd="sng" algn="ctr">
                      <a:solidFill>
                        <a:srgbClr val="737373"/>
                      </a:solidFill>
                      <a:prstDash val="solid"/>
                      <a:round/>
                      <a:headEnd type="none" w="med" len="med"/>
                      <a:tailEnd type="none" w="med" len="med"/>
                    </a:lnL>
                    <a:lnR w="12700" cap="flat" cmpd="sng" algn="ctr">
                      <a:solidFill>
                        <a:srgbClr val="737373"/>
                      </a:solidFill>
                      <a:prstDash val="solid"/>
                      <a:round/>
                      <a:headEnd type="none" w="med" len="med"/>
                      <a:tailEnd type="none" w="med" len="med"/>
                    </a:lnR>
                    <a:lnT w="12700" cap="flat" cmpd="sng" algn="ctr">
                      <a:solidFill>
                        <a:srgbClr val="737373"/>
                      </a:solidFill>
                      <a:prstDash val="solid"/>
                      <a:round/>
                      <a:headEnd type="none" w="med" len="med"/>
                      <a:tailEnd type="none" w="med" len="med"/>
                    </a:lnT>
                    <a:lnB w="12700" cap="flat" cmpd="sng" algn="ctr">
                      <a:solidFill>
                        <a:srgbClr val="737373"/>
                      </a:solidFill>
                      <a:prstDash val="solid"/>
                      <a:round/>
                      <a:headEnd type="none" w="med" len="med"/>
                      <a:tailEnd type="none" w="med" len="med"/>
                    </a:lnB>
                    <a:solidFill>
                      <a:srgbClr val="FFFFFF"/>
                    </a:solidFill>
                  </a:tcPr>
                </a:tc>
              </a:tr>
              <a:tr h="385763">
                <a:tc>
                  <a:txBody>
                    <a:bodyPr/>
                    <a:lstStyle/>
                    <a:p>
                      <a:pPr algn="l" indent="0" marL="0">
                        <a:lnSpc>
                          <a:spcPts val="1530"/>
                        </a:lnSpc>
                        <a:buNone/>
                      </a:pPr>
                      <a:r>
                        <a:rPr lang="en-US" sz="1125" spc="-11" kern="0" dirty="0">
                          <a:solidFill>
                            <a:srgbClr val="000000">
                              <a:alpha val="99000"/>
                            </a:srgbClr>
                          </a:solidFill>
                          <a:latin typeface="Inter" pitchFamily="34" charset="0"/>
                          <a:ea typeface="Inter" pitchFamily="34" charset="-122"/>
                          <a:cs typeface="Inter" pitchFamily="34" charset="-120"/>
                        </a:rPr>
                        <a:t>요단백</a:t>
                      </a:r>
                      <a:endParaRPr lang="en-US" sz="1200" dirty="0"/>
                    </a:p>
                  </a:txBody>
                  <a:tcPr marL="91440" marR="91440" marT="45720" marB="45720">
                    <a:lnL w="12700" cap="flat" cmpd="sng" algn="ctr">
                      <a:solidFill>
                        <a:srgbClr val="737373"/>
                      </a:solidFill>
                      <a:prstDash val="solid"/>
                      <a:round/>
                      <a:headEnd type="none" w="med" len="med"/>
                      <a:tailEnd type="none" w="med" len="med"/>
                    </a:lnL>
                    <a:lnR w="12700" cap="flat" cmpd="sng" algn="ctr">
                      <a:solidFill>
                        <a:srgbClr val="737373"/>
                      </a:solidFill>
                      <a:prstDash val="solid"/>
                      <a:round/>
                      <a:headEnd type="none" w="med" len="med"/>
                      <a:tailEnd type="none" w="med" len="med"/>
                    </a:lnR>
                    <a:lnT w="12700" cap="flat" cmpd="sng" algn="ctr">
                      <a:solidFill>
                        <a:srgbClr val="737373"/>
                      </a:solidFill>
                      <a:prstDash val="solid"/>
                      <a:round/>
                      <a:headEnd type="none" w="med" len="med"/>
                      <a:tailEnd type="none" w="med" len="med"/>
                    </a:lnT>
                    <a:lnB w="12700" cap="flat" cmpd="sng" algn="ctr">
                      <a:solidFill>
                        <a:srgbClr val="737373"/>
                      </a:solidFill>
                      <a:prstDash val="solid"/>
                      <a:round/>
                      <a:headEnd type="none" w="med" len="med"/>
                      <a:tailEnd type="none" w="med" len="med"/>
                    </a:lnB>
                    <a:solidFill>
                      <a:srgbClr val="FFFFFF"/>
                    </a:solidFill>
                  </a:tcPr>
                </a:tc>
                <a:tc>
                  <a:txBody>
                    <a:bodyPr/>
                    <a:lstStyle/>
                    <a:p>
                      <a:pPr algn="l" indent="0" marL="0">
                        <a:lnSpc>
                          <a:spcPts val="1530"/>
                        </a:lnSpc>
                        <a:buNone/>
                      </a:pPr>
                      <a:r>
                        <a:rPr lang="en-US" sz="1125" spc="-11" kern="0" dirty="0">
                          <a:solidFill>
                            <a:srgbClr val="000000">
                              <a:alpha val="99000"/>
                            </a:srgbClr>
                          </a:solidFill>
                          <a:latin typeface="Inter" pitchFamily="34" charset="0"/>
                          <a:ea typeface="Inter" pitchFamily="34" charset="-122"/>
                          <a:cs typeface="Inter" pitchFamily="34" charset="-120"/>
                        </a:rPr>
                        <a:t>1.123%</a:t>
                      </a:r>
                      <a:endParaRPr lang="en-US" sz="1200" dirty="0"/>
                    </a:p>
                  </a:txBody>
                  <a:tcPr marL="91440" marR="91440" marT="45720" marB="45720">
                    <a:lnL w="12700" cap="flat" cmpd="sng" algn="ctr">
                      <a:solidFill>
                        <a:srgbClr val="737373"/>
                      </a:solidFill>
                      <a:prstDash val="solid"/>
                      <a:round/>
                      <a:headEnd type="none" w="med" len="med"/>
                      <a:tailEnd type="none" w="med" len="med"/>
                    </a:lnL>
                    <a:lnR w="12700" cap="flat" cmpd="sng" algn="ctr">
                      <a:solidFill>
                        <a:srgbClr val="737373"/>
                      </a:solidFill>
                      <a:prstDash val="solid"/>
                      <a:round/>
                      <a:headEnd type="none" w="med" len="med"/>
                      <a:tailEnd type="none" w="med" len="med"/>
                    </a:lnR>
                    <a:lnT w="12700" cap="flat" cmpd="sng" algn="ctr">
                      <a:solidFill>
                        <a:srgbClr val="737373"/>
                      </a:solidFill>
                      <a:prstDash val="solid"/>
                      <a:round/>
                      <a:headEnd type="none" w="med" len="med"/>
                      <a:tailEnd type="none" w="med" len="med"/>
                    </a:lnT>
                    <a:lnB w="12700" cap="flat" cmpd="sng" algn="ctr">
                      <a:solidFill>
                        <a:srgbClr val="737373"/>
                      </a:solidFill>
                      <a:prstDash val="solid"/>
                      <a:round/>
                      <a:headEnd type="none" w="med" len="med"/>
                      <a:tailEnd type="none" w="med" len="med"/>
                    </a:lnB>
                    <a:solidFill>
                      <a:srgbClr val="FFFFFF"/>
                    </a:solidFill>
                  </a:tcPr>
                </a:tc>
                <a:tc>
                  <a:txBody>
                    <a:bodyPr/>
                    <a:lstStyle/>
                    <a:p>
                      <a:pPr algn="l" indent="0" marL="0">
                        <a:lnSpc>
                          <a:spcPts val="1206"/>
                        </a:lnSpc>
                        <a:buNone/>
                      </a:pPr>
                      <a:r>
                        <a:rPr lang="en-US" sz="900" spc="-5" kern="0" dirty="0">
                          <a:solidFill>
                            <a:srgbClr val="000000">
                              <a:alpha val="99000"/>
                            </a:srgbClr>
                          </a:solidFill>
                          <a:latin typeface="Inter" pitchFamily="34" charset="0"/>
                          <a:ea typeface="Inter" pitchFamily="34" charset="-122"/>
                          <a:cs typeface="Inter" pitchFamily="34" charset="-120"/>
                        </a:rPr>
                        <a:t>인스턴스 제거</a:t>
                      </a:r>
                      <a:endParaRPr lang="en-US" sz="1200" dirty="0"/>
                    </a:p>
                  </a:txBody>
                  <a:tcPr marL="91440" marR="91440" marT="45720" marB="45720">
                    <a:lnL w="12700" cap="flat" cmpd="sng" algn="ctr">
                      <a:solidFill>
                        <a:srgbClr val="737373"/>
                      </a:solidFill>
                      <a:prstDash val="solid"/>
                      <a:round/>
                      <a:headEnd type="none" w="med" len="med"/>
                      <a:tailEnd type="none" w="med" len="med"/>
                    </a:lnL>
                    <a:lnR w="12700" cap="flat" cmpd="sng" algn="ctr">
                      <a:solidFill>
                        <a:srgbClr val="737373"/>
                      </a:solidFill>
                      <a:prstDash val="solid"/>
                      <a:round/>
                      <a:headEnd type="none" w="med" len="med"/>
                      <a:tailEnd type="none" w="med" len="med"/>
                    </a:lnR>
                    <a:lnT w="12700" cap="flat" cmpd="sng" algn="ctr">
                      <a:solidFill>
                        <a:srgbClr val="737373"/>
                      </a:solidFill>
                      <a:prstDash val="solid"/>
                      <a:round/>
                      <a:headEnd type="none" w="med" len="med"/>
                      <a:tailEnd type="none" w="med" len="med"/>
                    </a:lnT>
                    <a:lnB w="12700" cap="flat" cmpd="sng" algn="ctr">
                      <a:solidFill>
                        <a:srgbClr val="737373"/>
                      </a:solidFill>
                      <a:prstDash val="solid"/>
                      <a:round/>
                      <a:headEnd type="none" w="med" len="med"/>
                      <a:tailEnd type="none" w="med" len="med"/>
                    </a:lnB>
                    <a:solidFill>
                      <a:srgbClr val="FFFFFF"/>
                    </a:solidFill>
                  </a:tcPr>
                </a:tc>
              </a:tr>
              <a:tr h="385763">
                <a:tc>
                  <a:txBody>
                    <a:bodyPr/>
                    <a:lstStyle/>
                    <a:p>
                      <a:pPr algn="l" indent="0" marL="0">
                        <a:lnSpc>
                          <a:spcPts val="1530"/>
                        </a:lnSpc>
                        <a:buNone/>
                      </a:pPr>
                      <a:r>
                        <a:rPr lang="en-US" sz="1125" spc="-11" kern="0" dirty="0">
                          <a:solidFill>
                            <a:srgbClr val="000000">
                              <a:alpha val="99000"/>
                            </a:srgbClr>
                          </a:solidFill>
                          <a:latin typeface="Inter" pitchFamily="34" charset="0"/>
                          <a:ea typeface="Inter" pitchFamily="34" charset="-122"/>
                          <a:cs typeface="Inter" pitchFamily="34" charset="-120"/>
                        </a:rPr>
                        <a:t>혈청크레아티닌</a:t>
                      </a:r>
                      <a:endParaRPr lang="en-US" sz="1200" dirty="0"/>
                    </a:p>
                  </a:txBody>
                  <a:tcPr marL="91440" marR="91440" marT="45720" marB="45720">
                    <a:lnL w="12700" cap="flat" cmpd="sng" algn="ctr">
                      <a:solidFill>
                        <a:srgbClr val="737373"/>
                      </a:solidFill>
                      <a:prstDash val="solid"/>
                      <a:round/>
                      <a:headEnd type="none" w="med" len="med"/>
                      <a:tailEnd type="none" w="med" len="med"/>
                    </a:lnL>
                    <a:lnR w="12700" cap="flat" cmpd="sng" algn="ctr">
                      <a:solidFill>
                        <a:srgbClr val="737373"/>
                      </a:solidFill>
                      <a:prstDash val="solid"/>
                      <a:round/>
                      <a:headEnd type="none" w="med" len="med"/>
                      <a:tailEnd type="none" w="med" len="med"/>
                    </a:lnR>
                    <a:lnT w="12700" cap="flat" cmpd="sng" algn="ctr">
                      <a:solidFill>
                        <a:srgbClr val="737373"/>
                      </a:solidFill>
                      <a:prstDash val="solid"/>
                      <a:round/>
                      <a:headEnd type="none" w="med" len="med"/>
                      <a:tailEnd type="none" w="med" len="med"/>
                    </a:lnT>
                    <a:lnB w="12700" cap="flat" cmpd="sng" algn="ctr">
                      <a:solidFill>
                        <a:srgbClr val="737373"/>
                      </a:solidFill>
                      <a:prstDash val="solid"/>
                      <a:round/>
                      <a:headEnd type="none" w="med" len="med"/>
                      <a:tailEnd type="none" w="med" len="med"/>
                    </a:lnB>
                    <a:solidFill>
                      <a:srgbClr val="FFFFFF"/>
                    </a:solidFill>
                  </a:tcPr>
                </a:tc>
                <a:tc>
                  <a:txBody>
                    <a:bodyPr/>
                    <a:lstStyle/>
                    <a:p>
                      <a:pPr algn="l" indent="0" marL="0">
                        <a:lnSpc>
                          <a:spcPts val="1530"/>
                        </a:lnSpc>
                        <a:buNone/>
                      </a:pPr>
                      <a:r>
                        <a:rPr lang="en-US" sz="1125" spc="-11" kern="0" dirty="0">
                          <a:solidFill>
                            <a:srgbClr val="000000">
                              <a:alpha val="99000"/>
                            </a:srgbClr>
                          </a:solidFill>
                          <a:latin typeface="Inter" pitchFamily="34" charset="0"/>
                          <a:ea typeface="Inter" pitchFamily="34" charset="-122"/>
                          <a:cs typeface="Inter" pitchFamily="34" charset="-120"/>
                        </a:rPr>
                        <a:t>0.59%</a:t>
                      </a:r>
                      <a:endParaRPr lang="en-US" sz="1200" dirty="0"/>
                    </a:p>
                  </a:txBody>
                  <a:tcPr marL="91440" marR="91440" marT="45720" marB="45720">
                    <a:lnL w="12700" cap="flat" cmpd="sng" algn="ctr">
                      <a:solidFill>
                        <a:srgbClr val="737373"/>
                      </a:solidFill>
                      <a:prstDash val="solid"/>
                      <a:round/>
                      <a:headEnd type="none" w="med" len="med"/>
                      <a:tailEnd type="none" w="med" len="med"/>
                    </a:lnL>
                    <a:lnR w="12700" cap="flat" cmpd="sng" algn="ctr">
                      <a:solidFill>
                        <a:srgbClr val="737373"/>
                      </a:solidFill>
                      <a:prstDash val="solid"/>
                      <a:round/>
                      <a:headEnd type="none" w="med" len="med"/>
                      <a:tailEnd type="none" w="med" len="med"/>
                    </a:lnR>
                    <a:lnT w="12700" cap="flat" cmpd="sng" algn="ctr">
                      <a:solidFill>
                        <a:srgbClr val="737373"/>
                      </a:solidFill>
                      <a:prstDash val="solid"/>
                      <a:round/>
                      <a:headEnd type="none" w="med" len="med"/>
                      <a:tailEnd type="none" w="med" len="med"/>
                    </a:lnT>
                    <a:lnB w="12700" cap="flat" cmpd="sng" algn="ctr">
                      <a:solidFill>
                        <a:srgbClr val="737373"/>
                      </a:solidFill>
                      <a:prstDash val="solid"/>
                      <a:round/>
                      <a:headEnd type="none" w="med" len="med"/>
                      <a:tailEnd type="none" w="med" len="med"/>
                    </a:lnB>
                    <a:solidFill>
                      <a:srgbClr val="FFFFFF"/>
                    </a:solidFill>
                  </a:tcPr>
                </a:tc>
                <a:tc>
                  <a:txBody>
                    <a:bodyPr/>
                    <a:lstStyle/>
                    <a:p>
                      <a:pPr algn="l" indent="0" marL="0">
                        <a:lnSpc>
                          <a:spcPts val="1206"/>
                        </a:lnSpc>
                        <a:buNone/>
                      </a:pPr>
                      <a:r>
                        <a:rPr lang="en-US" sz="900" spc="-5" kern="0" dirty="0">
                          <a:solidFill>
                            <a:srgbClr val="000000">
                              <a:alpha val="99000"/>
                            </a:srgbClr>
                          </a:solidFill>
                          <a:latin typeface="Inter" pitchFamily="34" charset="0"/>
                          <a:ea typeface="Inter" pitchFamily="34" charset="-122"/>
                          <a:cs typeface="Inter" pitchFamily="34" charset="-120"/>
                        </a:rPr>
                        <a:t>인스턴스 제거</a:t>
                      </a:r>
                      <a:endParaRPr lang="en-US" sz="1200" dirty="0"/>
                    </a:p>
                  </a:txBody>
                  <a:tcPr marL="91440" marR="91440" marT="45720" marB="45720">
                    <a:lnL w="12700" cap="flat" cmpd="sng" algn="ctr">
                      <a:solidFill>
                        <a:srgbClr val="737373"/>
                      </a:solidFill>
                      <a:prstDash val="solid"/>
                      <a:round/>
                      <a:headEnd type="none" w="med" len="med"/>
                      <a:tailEnd type="none" w="med" len="med"/>
                    </a:lnL>
                    <a:lnR w="12700" cap="flat" cmpd="sng" algn="ctr">
                      <a:solidFill>
                        <a:srgbClr val="737373"/>
                      </a:solidFill>
                      <a:prstDash val="solid"/>
                      <a:round/>
                      <a:headEnd type="none" w="med" len="med"/>
                      <a:tailEnd type="none" w="med" len="med"/>
                    </a:lnR>
                    <a:lnT w="12700" cap="flat" cmpd="sng" algn="ctr">
                      <a:solidFill>
                        <a:srgbClr val="737373"/>
                      </a:solidFill>
                      <a:prstDash val="solid"/>
                      <a:round/>
                      <a:headEnd type="none" w="med" len="med"/>
                      <a:tailEnd type="none" w="med" len="med"/>
                    </a:lnT>
                    <a:lnB w="12700" cap="flat" cmpd="sng" algn="ctr">
                      <a:solidFill>
                        <a:srgbClr val="737373"/>
                      </a:solidFill>
                      <a:prstDash val="solid"/>
                      <a:round/>
                      <a:headEnd type="none" w="med" len="med"/>
                      <a:tailEnd type="none" w="med" len="med"/>
                    </a:lnB>
                    <a:solidFill>
                      <a:srgbClr val="FFFFFF"/>
                    </a:solidFill>
                  </a:tcPr>
                </a:tc>
              </a:tr>
              <a:tr h="385763">
                <a:tc>
                  <a:txBody>
                    <a:bodyPr/>
                    <a:lstStyle/>
                    <a:p>
                      <a:pPr algn="l" indent="0" marL="0">
                        <a:lnSpc>
                          <a:spcPts val="1530"/>
                        </a:lnSpc>
                        <a:buNone/>
                      </a:pPr>
                      <a:r>
                        <a:rPr lang="en-US" sz="1125" spc="-11" kern="0" dirty="0">
                          <a:solidFill>
                            <a:srgbClr val="000000">
                              <a:alpha val="99000"/>
                            </a:srgbClr>
                          </a:solidFill>
                          <a:latin typeface="Inter" pitchFamily="34" charset="0"/>
                          <a:ea typeface="Inter" pitchFamily="34" charset="-122"/>
                          <a:cs typeface="Inter" pitchFamily="34" charset="-120"/>
                        </a:rPr>
                        <a:t>혈청지오티(AST)</a:t>
                      </a:r>
                      <a:endParaRPr lang="en-US" sz="1200" dirty="0"/>
                    </a:p>
                  </a:txBody>
                  <a:tcPr marL="91440" marR="91440" marT="45720" marB="45720">
                    <a:lnL w="12700" cap="flat" cmpd="sng" algn="ctr">
                      <a:solidFill>
                        <a:srgbClr val="737373"/>
                      </a:solidFill>
                      <a:prstDash val="solid"/>
                      <a:round/>
                      <a:headEnd type="none" w="med" len="med"/>
                      <a:tailEnd type="none" w="med" len="med"/>
                    </a:lnL>
                    <a:lnR w="12700" cap="flat" cmpd="sng" algn="ctr">
                      <a:solidFill>
                        <a:srgbClr val="737373"/>
                      </a:solidFill>
                      <a:prstDash val="solid"/>
                      <a:round/>
                      <a:headEnd type="none" w="med" len="med"/>
                      <a:tailEnd type="none" w="med" len="med"/>
                    </a:lnR>
                    <a:lnT w="12700" cap="flat" cmpd="sng" algn="ctr">
                      <a:solidFill>
                        <a:srgbClr val="737373"/>
                      </a:solidFill>
                      <a:prstDash val="solid"/>
                      <a:round/>
                      <a:headEnd type="none" w="med" len="med"/>
                      <a:tailEnd type="none" w="med" len="med"/>
                    </a:lnT>
                    <a:lnB w="12700" cap="flat" cmpd="sng" algn="ctr">
                      <a:solidFill>
                        <a:srgbClr val="737373"/>
                      </a:solidFill>
                      <a:prstDash val="solid"/>
                      <a:round/>
                      <a:headEnd type="none" w="med" len="med"/>
                      <a:tailEnd type="none" w="med" len="med"/>
                    </a:lnB>
                    <a:solidFill>
                      <a:srgbClr val="FFFFFF"/>
                    </a:solidFill>
                  </a:tcPr>
                </a:tc>
                <a:tc>
                  <a:txBody>
                    <a:bodyPr/>
                    <a:lstStyle/>
                    <a:p>
                      <a:pPr algn="l" indent="0" marL="0">
                        <a:lnSpc>
                          <a:spcPts val="1530"/>
                        </a:lnSpc>
                        <a:buNone/>
                      </a:pPr>
                      <a:r>
                        <a:rPr lang="en-US" sz="1125" spc="-11" kern="0" dirty="0">
                          <a:solidFill>
                            <a:srgbClr val="000000">
                              <a:alpha val="99000"/>
                            </a:srgbClr>
                          </a:solidFill>
                          <a:latin typeface="Inter" pitchFamily="34" charset="0"/>
                          <a:ea typeface="Inter" pitchFamily="34" charset="-122"/>
                          <a:cs typeface="Inter" pitchFamily="34" charset="-120"/>
                        </a:rPr>
                        <a:t>0.589%</a:t>
                      </a:r>
                      <a:endParaRPr lang="en-US" sz="1200" dirty="0"/>
                    </a:p>
                  </a:txBody>
                  <a:tcPr marL="91440" marR="91440" marT="45720" marB="45720">
                    <a:lnL w="12700" cap="flat" cmpd="sng" algn="ctr">
                      <a:solidFill>
                        <a:srgbClr val="737373"/>
                      </a:solidFill>
                      <a:prstDash val="solid"/>
                      <a:round/>
                      <a:headEnd type="none" w="med" len="med"/>
                      <a:tailEnd type="none" w="med" len="med"/>
                    </a:lnL>
                    <a:lnR w="12700" cap="flat" cmpd="sng" algn="ctr">
                      <a:solidFill>
                        <a:srgbClr val="737373"/>
                      </a:solidFill>
                      <a:prstDash val="solid"/>
                      <a:round/>
                      <a:headEnd type="none" w="med" len="med"/>
                      <a:tailEnd type="none" w="med" len="med"/>
                    </a:lnR>
                    <a:lnT w="12700" cap="flat" cmpd="sng" algn="ctr">
                      <a:solidFill>
                        <a:srgbClr val="737373"/>
                      </a:solidFill>
                      <a:prstDash val="solid"/>
                      <a:round/>
                      <a:headEnd type="none" w="med" len="med"/>
                      <a:tailEnd type="none" w="med" len="med"/>
                    </a:lnT>
                    <a:lnB w="12700" cap="flat" cmpd="sng" algn="ctr">
                      <a:solidFill>
                        <a:srgbClr val="737373"/>
                      </a:solidFill>
                      <a:prstDash val="solid"/>
                      <a:round/>
                      <a:headEnd type="none" w="med" len="med"/>
                      <a:tailEnd type="none" w="med" len="med"/>
                    </a:lnB>
                    <a:solidFill>
                      <a:srgbClr val="FFFFFF"/>
                    </a:solidFill>
                  </a:tcPr>
                </a:tc>
                <a:tc>
                  <a:txBody>
                    <a:bodyPr/>
                    <a:lstStyle/>
                    <a:p>
                      <a:pPr algn="l" indent="0" marL="0">
                        <a:lnSpc>
                          <a:spcPts val="1206"/>
                        </a:lnSpc>
                        <a:buNone/>
                      </a:pPr>
                      <a:r>
                        <a:rPr lang="en-US" sz="900" spc="-5" kern="0" dirty="0">
                          <a:solidFill>
                            <a:srgbClr val="000000">
                              <a:alpha val="99000"/>
                            </a:srgbClr>
                          </a:solidFill>
                          <a:latin typeface="Inter" pitchFamily="34" charset="0"/>
                          <a:ea typeface="Inter" pitchFamily="34" charset="-122"/>
                          <a:cs typeface="Inter" pitchFamily="34" charset="-120"/>
                        </a:rPr>
                        <a:t>인스턴스 제거</a:t>
                      </a:r>
                      <a:endParaRPr lang="en-US" sz="1200" dirty="0"/>
                    </a:p>
                  </a:txBody>
                  <a:tcPr marL="91440" marR="91440" marT="45720" marB="45720">
                    <a:lnL w="12700" cap="flat" cmpd="sng" algn="ctr">
                      <a:solidFill>
                        <a:srgbClr val="737373"/>
                      </a:solidFill>
                      <a:prstDash val="solid"/>
                      <a:round/>
                      <a:headEnd type="none" w="med" len="med"/>
                      <a:tailEnd type="none" w="med" len="med"/>
                    </a:lnL>
                    <a:lnR w="12700" cap="flat" cmpd="sng" algn="ctr">
                      <a:solidFill>
                        <a:srgbClr val="737373"/>
                      </a:solidFill>
                      <a:prstDash val="solid"/>
                      <a:round/>
                      <a:headEnd type="none" w="med" len="med"/>
                      <a:tailEnd type="none" w="med" len="med"/>
                    </a:lnR>
                    <a:lnT w="12700" cap="flat" cmpd="sng" algn="ctr">
                      <a:solidFill>
                        <a:srgbClr val="737373"/>
                      </a:solidFill>
                      <a:prstDash val="solid"/>
                      <a:round/>
                      <a:headEnd type="none" w="med" len="med"/>
                      <a:tailEnd type="none" w="med" len="med"/>
                    </a:lnT>
                    <a:lnB w="12700" cap="flat" cmpd="sng" algn="ctr">
                      <a:solidFill>
                        <a:srgbClr val="737373"/>
                      </a:solidFill>
                      <a:prstDash val="solid"/>
                      <a:round/>
                      <a:headEnd type="none" w="med" len="med"/>
                      <a:tailEnd type="none" w="med" len="med"/>
                    </a:lnB>
                    <a:solidFill>
                      <a:srgbClr val="FFFFFF"/>
                    </a:solidFill>
                  </a:tcPr>
                </a:tc>
              </a:tr>
            </a:tbl>
          </a:graphicData>
        </a:graphic>
      </p:graphicFrame>
      <p:sp>
        <p:nvSpPr>
          <p:cNvPr id="6" name="Text 2"/>
          <p:cNvSpPr/>
          <p:nvPr/>
        </p:nvSpPr>
        <p:spPr>
          <a:xfrm>
            <a:off x="628650" y="776288"/>
            <a:ext cx="8896350" cy="552450"/>
          </a:xfrm>
          <a:prstGeom prst="rect">
            <a:avLst/>
          </a:prstGeom>
          <a:noFill/>
          <a:ln/>
        </p:spPr>
        <p:txBody>
          <a:bodyPr wrap="square" rtlCol="0" anchor="ctr"/>
          <a:lstStyle/>
          <a:p>
            <a:pPr algn="l" indent="0" marL="0">
              <a:lnSpc>
                <a:spcPts val="2160"/>
              </a:lnSpc>
              <a:buNone/>
            </a:pPr>
            <a:r>
              <a:rPr lang="en-US" sz="1350" b="1" spc="-27" kern="0" dirty="0">
                <a:solidFill>
                  <a:srgbClr val="000000">
                    <a:alpha val="99000"/>
                  </a:srgbClr>
                </a:solidFill>
                <a:latin typeface="Inter" pitchFamily="34" charset="0"/>
                <a:ea typeface="Inter" pitchFamily="34" charset="-122"/>
                <a:cs typeface="Inter" pitchFamily="34" charset="-120"/>
              </a:rPr>
              <a:t>&lt; 이상지질검사 </a:t>
            </a:r>
            <a:pPr algn="l" indent="0" marL="0">
              <a:lnSpc>
                <a:spcPts val="2160"/>
              </a:lnSpc>
              <a:buNone/>
            </a:pPr>
            <a:r>
              <a:rPr lang="en-US" sz="1350" b="1" spc="-27" kern="0" dirty="0">
                <a:solidFill>
                  <a:srgbClr val="E03E1A">
                    <a:alpha val="99000"/>
                  </a:srgbClr>
                </a:solidFill>
                <a:latin typeface="Inter" pitchFamily="34" charset="0"/>
                <a:ea typeface="Inter" pitchFamily="34" charset="-122"/>
                <a:cs typeface="Inter" pitchFamily="34" charset="-120"/>
              </a:rPr>
              <a:t>대상</a:t>
            </a:r>
            <a:pPr algn="l" indent="0" marL="0">
              <a:lnSpc>
                <a:spcPts val="2160"/>
              </a:lnSpc>
              <a:buNone/>
            </a:pPr>
            <a:r>
              <a:rPr lang="en-US" sz="1350" b="1" spc="-27" kern="0" dirty="0">
                <a:solidFill>
                  <a:srgbClr val="000000">
                    <a:alpha val="99000"/>
                  </a:srgbClr>
                </a:solidFill>
                <a:latin typeface="Inter" pitchFamily="34" charset="0"/>
                <a:ea typeface="Inter" pitchFamily="34" charset="-122"/>
                <a:cs typeface="Inter" pitchFamily="34" charset="-120"/>
              </a:rPr>
              <a:t>인 연령 데이터 &gt;</a:t>
            </a:r>
            <a:endParaRPr lang="en-US" sz="1350" dirty="0"/>
          </a:p>
          <a:p>
            <a:pPr algn="l" marL="342900" indent="-342900">
              <a:lnSpc>
                <a:spcPts val="2160"/>
              </a:lnSpc>
              <a:buSzPct val="100000"/>
              <a:buChar char="•"/>
            </a:pPr>
            <a:r>
              <a:rPr lang="en-US" sz="1350" b="1" spc="-27" kern="0" dirty="0">
                <a:solidFill>
                  <a:srgbClr val="000000">
                    <a:alpha val="99000"/>
                  </a:srgbClr>
                </a:solidFill>
                <a:latin typeface="Inter" pitchFamily="34" charset="0"/>
                <a:ea typeface="Inter" pitchFamily="34" charset="-122"/>
                <a:cs typeface="Inter" pitchFamily="34" charset="-120"/>
              </a:rPr>
              <a:t> 전부 결측치인 컬럼 제거 → 결손치 유무, 치아마모증유무, 제3대 구치(사랑니)</a:t>
            </a:r>
            <a:endParaRPr lang="en-US" sz="1350" dirty="0"/>
          </a:p>
        </p:txBody>
      </p:sp>
      <p:graphicFrame>
        <p:nvGraphicFramePr>
          <p:cNvPr id="94" name="Table 2"/>
          <p:cNvGraphicFramePr>
            <a:graphicFrameLocks noGrp="1"/>
          </p:cNvGraphicFramePr>
          <p:nvPr>
            <p:extLst>
              <p:ext uri="{D42A27DB-BD31-4B8C-83A1-F6EECF244321}">
                <p14:modId xmlns:p14="http://schemas.microsoft.com/office/powerpoint/2010/main" val="1579011935"/>
              </p:ext>
            </p:extLst>
          </p:nvPr>
        </p:nvGraphicFramePr>
        <p:xfrm>
          <a:off x="6215063" y="1490663"/>
          <a:ext cx="2743200" cy="2733675"/>
        </p:xfrm>
        <a:graphic>
          <a:graphicData uri="http://schemas.openxmlformats.org/drawingml/2006/table">
            <a:tbl>
              <a:tblPr/>
              <a:tblGrid>
                <a:gridCol w="914400"/>
                <a:gridCol w="914400"/>
                <a:gridCol w="914400"/>
              </a:tblGrid>
              <a:tr h="419100">
                <a:tc>
                  <a:txBody>
                    <a:bodyPr/>
                    <a:lstStyle/>
                    <a:p>
                      <a:pPr algn="l" indent="0" marL="0">
                        <a:lnSpc>
                          <a:spcPts val="1782"/>
                        </a:lnSpc>
                        <a:buNone/>
                      </a:pPr>
                      <a:r>
                        <a:rPr lang="en-US" sz="1350" b="1" spc="-27" kern="0" dirty="0">
                          <a:solidFill>
                            <a:srgbClr val="000000">
                              <a:alpha val="99000"/>
                            </a:srgbClr>
                          </a:solidFill>
                          <a:latin typeface="Inter" pitchFamily="34" charset="0"/>
                          <a:ea typeface="Inter" pitchFamily="34" charset="-122"/>
                          <a:cs typeface="Inter" pitchFamily="34" charset="-120"/>
                        </a:rPr>
                        <a:t>컬럼명</a:t>
                      </a:r>
                      <a:endParaRPr lang="en-US" sz="1200" dirty="0"/>
                    </a:p>
                  </a:txBody>
                  <a:tcPr marL="91440" marR="91440" marT="45720" marB="45720">
                    <a:lnL w="12700" cap="flat" cmpd="sng" algn="ctr">
                      <a:solidFill>
                        <a:srgbClr val="737373"/>
                      </a:solidFill>
                      <a:prstDash val="solid"/>
                      <a:round/>
                      <a:headEnd type="none" w="med" len="med"/>
                      <a:tailEnd type="none" w="med" len="med"/>
                    </a:lnL>
                    <a:lnR w="12700" cap="flat" cmpd="sng" algn="ctr">
                      <a:solidFill>
                        <a:srgbClr val="737373"/>
                      </a:solidFill>
                      <a:prstDash val="solid"/>
                      <a:round/>
                      <a:headEnd type="none" w="med" len="med"/>
                      <a:tailEnd type="none" w="med" len="med"/>
                    </a:lnR>
                    <a:lnT w="12700" cap="flat" cmpd="sng" algn="ctr">
                      <a:solidFill>
                        <a:srgbClr val="737373"/>
                      </a:solidFill>
                      <a:prstDash val="solid"/>
                      <a:round/>
                      <a:headEnd type="none" w="med" len="med"/>
                      <a:tailEnd type="none" w="med" len="med"/>
                    </a:lnT>
                    <a:lnB w="12700" cap="flat" cmpd="sng" algn="ctr">
                      <a:solidFill>
                        <a:srgbClr val="737373"/>
                      </a:solidFill>
                      <a:prstDash val="solid"/>
                      <a:round/>
                      <a:headEnd type="none" w="med" len="med"/>
                      <a:tailEnd type="none" w="med" len="med"/>
                    </a:lnB>
                    <a:solidFill>
                      <a:srgbClr val="FFFFFF"/>
                    </a:solidFill>
                  </a:tcPr>
                </a:tc>
                <a:tc>
                  <a:txBody>
                    <a:bodyPr/>
                    <a:lstStyle/>
                    <a:p>
                      <a:pPr algn="l" indent="0" marL="0">
                        <a:lnSpc>
                          <a:spcPts val="1782"/>
                        </a:lnSpc>
                        <a:buNone/>
                      </a:pPr>
                      <a:r>
                        <a:rPr lang="en-US" sz="1350" b="1" spc="-27" kern="0" dirty="0">
                          <a:solidFill>
                            <a:srgbClr val="000000">
                              <a:alpha val="99000"/>
                            </a:srgbClr>
                          </a:solidFill>
                          <a:latin typeface="Inter" pitchFamily="34" charset="0"/>
                          <a:ea typeface="Inter" pitchFamily="34" charset="-122"/>
                          <a:cs typeface="Inter" pitchFamily="34" charset="-120"/>
                        </a:rPr>
                        <a:t>결측치율</a:t>
                      </a:r>
                      <a:endParaRPr lang="en-US" sz="1200" dirty="0"/>
                    </a:p>
                  </a:txBody>
                  <a:tcPr marL="91440" marR="91440" marT="45720" marB="45720">
                    <a:lnL w="12700" cap="flat" cmpd="sng" algn="ctr">
                      <a:solidFill>
                        <a:srgbClr val="737373"/>
                      </a:solidFill>
                      <a:prstDash val="solid"/>
                      <a:round/>
                      <a:headEnd type="none" w="med" len="med"/>
                      <a:tailEnd type="none" w="med" len="med"/>
                    </a:lnL>
                    <a:lnR w="12700" cap="flat" cmpd="sng" algn="ctr">
                      <a:solidFill>
                        <a:srgbClr val="737373"/>
                      </a:solidFill>
                      <a:prstDash val="solid"/>
                      <a:round/>
                      <a:headEnd type="none" w="med" len="med"/>
                      <a:tailEnd type="none" w="med" len="med"/>
                    </a:lnR>
                    <a:lnT w="12700" cap="flat" cmpd="sng" algn="ctr">
                      <a:solidFill>
                        <a:srgbClr val="737373"/>
                      </a:solidFill>
                      <a:prstDash val="solid"/>
                      <a:round/>
                      <a:headEnd type="none" w="med" len="med"/>
                      <a:tailEnd type="none" w="med" len="med"/>
                    </a:lnT>
                    <a:lnB w="12700" cap="flat" cmpd="sng" algn="ctr">
                      <a:solidFill>
                        <a:srgbClr val="737373"/>
                      </a:solidFill>
                      <a:prstDash val="solid"/>
                      <a:round/>
                      <a:headEnd type="none" w="med" len="med"/>
                      <a:tailEnd type="none" w="med" len="med"/>
                    </a:lnB>
                    <a:solidFill>
                      <a:srgbClr val="FFFFFF"/>
                    </a:solidFill>
                  </a:tcPr>
                </a:tc>
                <a:tc>
                  <a:txBody>
                    <a:bodyPr/>
                    <a:lstStyle/>
                    <a:p>
                      <a:pPr algn="l" indent="0" marL="0">
                        <a:lnSpc>
                          <a:spcPts val="1782"/>
                        </a:lnSpc>
                        <a:buNone/>
                      </a:pPr>
                      <a:r>
                        <a:rPr lang="en-US" sz="1350" b="1" spc="-27" kern="0" dirty="0">
                          <a:solidFill>
                            <a:srgbClr val="000000">
                              <a:alpha val="99000"/>
                            </a:srgbClr>
                          </a:solidFill>
                          <a:latin typeface="Inter" pitchFamily="34" charset="0"/>
                          <a:ea typeface="Inter" pitchFamily="34" charset="-122"/>
                          <a:cs typeface="Inter" pitchFamily="34" charset="-120"/>
                        </a:rPr>
                        <a:t>처리방법</a:t>
                      </a:r>
                      <a:endParaRPr lang="en-US" sz="1200" dirty="0"/>
                    </a:p>
                  </a:txBody>
                  <a:tcPr marL="91440" marR="91440" marT="45720" marB="45720">
                    <a:lnL w="12700" cap="flat" cmpd="sng" algn="ctr">
                      <a:solidFill>
                        <a:srgbClr val="737373"/>
                      </a:solidFill>
                      <a:prstDash val="solid"/>
                      <a:round/>
                      <a:headEnd type="none" w="med" len="med"/>
                      <a:tailEnd type="none" w="med" len="med"/>
                    </a:lnL>
                    <a:lnR w="12700" cap="flat" cmpd="sng" algn="ctr">
                      <a:solidFill>
                        <a:srgbClr val="737373"/>
                      </a:solidFill>
                      <a:prstDash val="solid"/>
                      <a:round/>
                      <a:headEnd type="none" w="med" len="med"/>
                      <a:tailEnd type="none" w="med" len="med"/>
                    </a:lnR>
                    <a:lnT w="12700" cap="flat" cmpd="sng" algn="ctr">
                      <a:solidFill>
                        <a:srgbClr val="737373"/>
                      </a:solidFill>
                      <a:prstDash val="solid"/>
                      <a:round/>
                      <a:headEnd type="none" w="med" len="med"/>
                      <a:tailEnd type="none" w="med" len="med"/>
                    </a:lnT>
                    <a:lnB w="12700" cap="flat" cmpd="sng" algn="ctr">
                      <a:solidFill>
                        <a:srgbClr val="737373"/>
                      </a:solidFill>
                      <a:prstDash val="solid"/>
                      <a:round/>
                      <a:headEnd type="none" w="med" len="med"/>
                      <a:tailEnd type="none" w="med" len="med"/>
                    </a:lnB>
                    <a:solidFill>
                      <a:srgbClr val="FFFFFF"/>
                    </a:solidFill>
                  </a:tcPr>
                </a:tc>
              </a:tr>
              <a:tr h="385763">
                <a:tc>
                  <a:txBody>
                    <a:bodyPr/>
                    <a:lstStyle/>
                    <a:p>
                      <a:pPr algn="l" indent="0" marL="0">
                        <a:lnSpc>
                          <a:spcPts val="1050"/>
                        </a:lnSpc>
                        <a:buNone/>
                      </a:pPr>
                      <a:r>
                        <a:rPr lang="en-US" sz="750" b="1" dirty="0">
                          <a:solidFill>
                            <a:srgbClr val="E03E1A">
                              <a:alpha val="99000"/>
                            </a:srgbClr>
                          </a:solidFill>
                          <a:latin typeface="Inter" pitchFamily="34" charset="0"/>
                          <a:ea typeface="Inter" pitchFamily="34" charset="-122"/>
                          <a:cs typeface="Inter" pitchFamily="34" charset="-120"/>
                        </a:rPr>
                        <a:t>총콜레스테롤</a:t>
                      </a:r>
                      <a:endParaRPr lang="en-US" sz="1200" dirty="0"/>
                    </a:p>
                  </a:txBody>
                  <a:tcPr marL="91440" marR="91440" marT="45720" marB="45720">
                    <a:lnL w="12700" cap="flat" cmpd="sng" algn="ctr">
                      <a:solidFill>
                        <a:srgbClr val="737373"/>
                      </a:solidFill>
                      <a:prstDash val="solid"/>
                      <a:round/>
                      <a:headEnd type="none" w="med" len="med"/>
                      <a:tailEnd type="none" w="med" len="med"/>
                    </a:lnL>
                    <a:lnR w="12700" cap="flat" cmpd="sng" algn="ctr">
                      <a:solidFill>
                        <a:srgbClr val="737373"/>
                      </a:solidFill>
                      <a:prstDash val="solid"/>
                      <a:round/>
                      <a:headEnd type="none" w="med" len="med"/>
                      <a:tailEnd type="none" w="med" len="med"/>
                    </a:lnR>
                    <a:lnT w="12700" cap="flat" cmpd="sng" algn="ctr">
                      <a:solidFill>
                        <a:srgbClr val="737373"/>
                      </a:solidFill>
                      <a:prstDash val="solid"/>
                      <a:round/>
                      <a:headEnd type="none" w="med" len="med"/>
                      <a:tailEnd type="none" w="med" len="med"/>
                    </a:lnT>
                    <a:lnB w="12700" cap="flat" cmpd="sng" algn="ctr">
                      <a:solidFill>
                        <a:srgbClr val="737373"/>
                      </a:solidFill>
                      <a:prstDash val="solid"/>
                      <a:round/>
                      <a:headEnd type="none" w="med" len="med"/>
                      <a:tailEnd type="none" w="med" len="med"/>
                    </a:lnB>
                    <a:solidFill>
                      <a:srgbClr val="FFFFFF"/>
                    </a:solidFill>
                  </a:tcPr>
                </a:tc>
                <a:tc>
                  <a:txBody>
                    <a:bodyPr/>
                    <a:lstStyle/>
                    <a:p>
                      <a:pPr algn="l" indent="0" marL="0">
                        <a:lnSpc>
                          <a:spcPts val="1530"/>
                        </a:lnSpc>
                        <a:buNone/>
                      </a:pPr>
                      <a:r>
                        <a:rPr lang="en-US" sz="1125" spc="-11" kern="0" dirty="0">
                          <a:solidFill>
                            <a:srgbClr val="000000">
                              <a:alpha val="99000"/>
                            </a:srgbClr>
                          </a:solidFill>
                          <a:latin typeface="Inter" pitchFamily="34" charset="0"/>
                          <a:ea typeface="Inter" pitchFamily="34" charset="-122"/>
                          <a:cs typeface="Inter" pitchFamily="34" charset="-120"/>
                        </a:rPr>
                        <a:t>66.139%</a:t>
                      </a:r>
                      <a:endParaRPr lang="en-US" sz="1200" dirty="0"/>
                    </a:p>
                  </a:txBody>
                  <a:tcPr marL="91440" marR="91440" marT="45720" marB="45720">
                    <a:lnL w="12700" cap="flat" cmpd="sng" algn="ctr">
                      <a:solidFill>
                        <a:srgbClr val="737373"/>
                      </a:solidFill>
                      <a:prstDash val="solid"/>
                      <a:round/>
                      <a:headEnd type="none" w="med" len="med"/>
                      <a:tailEnd type="none" w="med" len="med"/>
                    </a:lnL>
                    <a:lnR w="12700" cap="flat" cmpd="sng" algn="ctr">
                      <a:solidFill>
                        <a:srgbClr val="737373"/>
                      </a:solidFill>
                      <a:prstDash val="solid"/>
                      <a:round/>
                      <a:headEnd type="none" w="med" len="med"/>
                      <a:tailEnd type="none" w="med" len="med"/>
                    </a:lnR>
                    <a:lnT w="12700" cap="flat" cmpd="sng" algn="ctr">
                      <a:solidFill>
                        <a:srgbClr val="737373"/>
                      </a:solidFill>
                      <a:prstDash val="solid"/>
                      <a:round/>
                      <a:headEnd type="none" w="med" len="med"/>
                      <a:tailEnd type="none" w="med" len="med"/>
                    </a:lnT>
                    <a:lnB w="12700" cap="flat" cmpd="sng" algn="ctr">
                      <a:solidFill>
                        <a:srgbClr val="737373"/>
                      </a:solidFill>
                      <a:prstDash val="solid"/>
                      <a:round/>
                      <a:headEnd type="none" w="med" len="med"/>
                      <a:tailEnd type="none" w="med" len="med"/>
                    </a:lnB>
                    <a:solidFill>
                      <a:srgbClr val="FFFFFF"/>
                    </a:solidFill>
                  </a:tcPr>
                </a:tc>
                <a:tc>
                  <a:txBody>
                    <a:bodyPr/>
                    <a:lstStyle/>
                    <a:p>
                      <a:pPr algn="l" indent="0" marL="0">
                        <a:lnSpc>
                          <a:spcPts val="1206"/>
                        </a:lnSpc>
                        <a:buNone/>
                      </a:pPr>
                      <a:r>
                        <a:rPr lang="en-US" sz="900" spc="-5" kern="0" dirty="0">
                          <a:solidFill>
                            <a:srgbClr val="000000">
                              <a:alpha val="99000"/>
                            </a:srgbClr>
                          </a:solidFill>
                          <a:latin typeface="Inter" pitchFamily="34" charset="0"/>
                          <a:ea typeface="Inter" pitchFamily="34" charset="-122"/>
                          <a:cs typeface="Inter" pitchFamily="34" charset="-120"/>
                        </a:rPr>
                        <a:t>인스턴스 제거</a:t>
                      </a:r>
                      <a:endParaRPr lang="en-US" sz="1200" dirty="0"/>
                    </a:p>
                  </a:txBody>
                  <a:tcPr marL="91440" marR="91440" marT="45720" marB="45720">
                    <a:lnL w="12700" cap="flat" cmpd="sng" algn="ctr">
                      <a:solidFill>
                        <a:srgbClr val="737373"/>
                      </a:solidFill>
                      <a:prstDash val="solid"/>
                      <a:round/>
                      <a:headEnd type="none" w="med" len="med"/>
                      <a:tailEnd type="none" w="med" len="med"/>
                    </a:lnL>
                    <a:lnR w="12700" cap="flat" cmpd="sng" algn="ctr">
                      <a:solidFill>
                        <a:srgbClr val="737373"/>
                      </a:solidFill>
                      <a:prstDash val="solid"/>
                      <a:round/>
                      <a:headEnd type="none" w="med" len="med"/>
                      <a:tailEnd type="none" w="med" len="med"/>
                    </a:lnR>
                    <a:lnT w="12700" cap="flat" cmpd="sng" algn="ctr">
                      <a:solidFill>
                        <a:srgbClr val="737373"/>
                      </a:solidFill>
                      <a:prstDash val="solid"/>
                      <a:round/>
                      <a:headEnd type="none" w="med" len="med"/>
                      <a:tailEnd type="none" w="med" len="med"/>
                    </a:lnT>
                    <a:lnB w="12700" cap="flat" cmpd="sng" algn="ctr">
                      <a:solidFill>
                        <a:srgbClr val="737373"/>
                      </a:solidFill>
                      <a:prstDash val="solid"/>
                      <a:round/>
                      <a:headEnd type="none" w="med" len="med"/>
                      <a:tailEnd type="none" w="med" len="med"/>
                    </a:lnB>
                    <a:solidFill>
                      <a:srgbClr val="FFFFFF"/>
                    </a:solidFill>
                  </a:tcPr>
                </a:tc>
              </a:tr>
              <a:tr h="385763">
                <a:tc>
                  <a:txBody>
                    <a:bodyPr/>
                    <a:lstStyle/>
                    <a:p>
                      <a:pPr algn="l" indent="0" marL="0">
                        <a:lnSpc>
                          <a:spcPts val="1050"/>
                        </a:lnSpc>
                        <a:buNone/>
                      </a:pPr>
                      <a:r>
                        <a:rPr lang="en-US" sz="750" b="1" dirty="0">
                          <a:solidFill>
                            <a:srgbClr val="E03E1A">
                              <a:alpha val="99000"/>
                            </a:srgbClr>
                          </a:solidFill>
                          <a:latin typeface="Inter" pitchFamily="34" charset="0"/>
                          <a:ea typeface="Inter" pitchFamily="34" charset="-122"/>
                          <a:cs typeface="Inter" pitchFamily="34" charset="-120"/>
                        </a:rPr>
                        <a:t>트리글리세라이드</a:t>
                      </a:r>
                      <a:endParaRPr lang="en-US" sz="1200" dirty="0"/>
                    </a:p>
                  </a:txBody>
                  <a:tcPr marL="91440" marR="91440" marT="45720" marB="45720">
                    <a:lnL w="12700" cap="flat" cmpd="sng" algn="ctr">
                      <a:solidFill>
                        <a:srgbClr val="737373"/>
                      </a:solidFill>
                      <a:prstDash val="solid"/>
                      <a:round/>
                      <a:headEnd type="none" w="med" len="med"/>
                      <a:tailEnd type="none" w="med" len="med"/>
                    </a:lnL>
                    <a:lnR w="12700" cap="flat" cmpd="sng" algn="ctr">
                      <a:solidFill>
                        <a:srgbClr val="737373"/>
                      </a:solidFill>
                      <a:prstDash val="solid"/>
                      <a:round/>
                      <a:headEnd type="none" w="med" len="med"/>
                      <a:tailEnd type="none" w="med" len="med"/>
                    </a:lnR>
                    <a:lnT w="12700" cap="flat" cmpd="sng" algn="ctr">
                      <a:solidFill>
                        <a:srgbClr val="737373"/>
                      </a:solidFill>
                      <a:prstDash val="solid"/>
                      <a:round/>
                      <a:headEnd type="none" w="med" len="med"/>
                      <a:tailEnd type="none" w="med" len="med"/>
                    </a:lnT>
                    <a:lnB w="12700" cap="flat" cmpd="sng" algn="ctr">
                      <a:solidFill>
                        <a:srgbClr val="737373"/>
                      </a:solidFill>
                      <a:prstDash val="solid"/>
                      <a:round/>
                      <a:headEnd type="none" w="med" len="med"/>
                      <a:tailEnd type="none" w="med" len="med"/>
                    </a:lnB>
                    <a:solidFill>
                      <a:srgbClr val="FFFFFF"/>
                    </a:solidFill>
                  </a:tcPr>
                </a:tc>
                <a:tc>
                  <a:txBody>
                    <a:bodyPr/>
                    <a:lstStyle/>
                    <a:p>
                      <a:pPr algn="l" indent="0" marL="0">
                        <a:lnSpc>
                          <a:spcPts val="1530"/>
                        </a:lnSpc>
                        <a:buNone/>
                      </a:pPr>
                      <a:r>
                        <a:rPr lang="en-US" sz="1125" spc="-11" kern="0" dirty="0">
                          <a:solidFill>
                            <a:srgbClr val="000000">
                              <a:alpha val="99000"/>
                            </a:srgbClr>
                          </a:solidFill>
                          <a:latin typeface="Inter" pitchFamily="34" charset="0"/>
                          <a:ea typeface="Inter" pitchFamily="34" charset="-122"/>
                          <a:cs typeface="Inter" pitchFamily="34" charset="-120"/>
                        </a:rPr>
                        <a:t>66.139%</a:t>
                      </a:r>
                      <a:endParaRPr lang="en-US" sz="1200" dirty="0"/>
                    </a:p>
                  </a:txBody>
                  <a:tcPr marL="91440" marR="91440" marT="45720" marB="45720">
                    <a:lnL w="12700" cap="flat" cmpd="sng" algn="ctr">
                      <a:solidFill>
                        <a:srgbClr val="737373"/>
                      </a:solidFill>
                      <a:prstDash val="solid"/>
                      <a:round/>
                      <a:headEnd type="none" w="med" len="med"/>
                      <a:tailEnd type="none" w="med" len="med"/>
                    </a:lnL>
                    <a:lnR w="12700" cap="flat" cmpd="sng" algn="ctr">
                      <a:solidFill>
                        <a:srgbClr val="737373"/>
                      </a:solidFill>
                      <a:prstDash val="solid"/>
                      <a:round/>
                      <a:headEnd type="none" w="med" len="med"/>
                      <a:tailEnd type="none" w="med" len="med"/>
                    </a:lnR>
                    <a:lnT w="12700" cap="flat" cmpd="sng" algn="ctr">
                      <a:solidFill>
                        <a:srgbClr val="737373"/>
                      </a:solidFill>
                      <a:prstDash val="solid"/>
                      <a:round/>
                      <a:headEnd type="none" w="med" len="med"/>
                      <a:tailEnd type="none" w="med" len="med"/>
                    </a:lnT>
                    <a:lnB w="12700" cap="flat" cmpd="sng" algn="ctr">
                      <a:solidFill>
                        <a:srgbClr val="737373"/>
                      </a:solidFill>
                      <a:prstDash val="solid"/>
                      <a:round/>
                      <a:headEnd type="none" w="med" len="med"/>
                      <a:tailEnd type="none" w="med" len="med"/>
                    </a:lnB>
                    <a:solidFill>
                      <a:srgbClr val="FFFFFF"/>
                    </a:solidFill>
                  </a:tcPr>
                </a:tc>
                <a:tc>
                  <a:txBody>
                    <a:bodyPr/>
                    <a:lstStyle/>
                    <a:p>
                      <a:pPr algn="l" indent="0" marL="0">
                        <a:lnSpc>
                          <a:spcPts val="1206"/>
                        </a:lnSpc>
                        <a:buNone/>
                      </a:pPr>
                      <a:r>
                        <a:rPr lang="en-US" sz="900" spc="-5" kern="0" dirty="0">
                          <a:solidFill>
                            <a:srgbClr val="000000">
                              <a:alpha val="99000"/>
                            </a:srgbClr>
                          </a:solidFill>
                          <a:latin typeface="Inter" pitchFamily="34" charset="0"/>
                          <a:ea typeface="Inter" pitchFamily="34" charset="-122"/>
                          <a:cs typeface="Inter" pitchFamily="34" charset="-120"/>
                        </a:rPr>
                        <a:t>인스턴스 제거</a:t>
                      </a:r>
                      <a:endParaRPr lang="en-US" sz="1200" dirty="0"/>
                    </a:p>
                  </a:txBody>
                  <a:tcPr marL="91440" marR="91440" marT="45720" marB="45720">
                    <a:lnL w="12700" cap="flat" cmpd="sng" algn="ctr">
                      <a:solidFill>
                        <a:srgbClr val="737373"/>
                      </a:solidFill>
                      <a:prstDash val="solid"/>
                      <a:round/>
                      <a:headEnd type="none" w="med" len="med"/>
                      <a:tailEnd type="none" w="med" len="med"/>
                    </a:lnL>
                    <a:lnR w="12700" cap="flat" cmpd="sng" algn="ctr">
                      <a:solidFill>
                        <a:srgbClr val="737373"/>
                      </a:solidFill>
                      <a:prstDash val="solid"/>
                      <a:round/>
                      <a:headEnd type="none" w="med" len="med"/>
                      <a:tailEnd type="none" w="med" len="med"/>
                    </a:lnR>
                    <a:lnT w="12700" cap="flat" cmpd="sng" algn="ctr">
                      <a:solidFill>
                        <a:srgbClr val="737373"/>
                      </a:solidFill>
                      <a:prstDash val="solid"/>
                      <a:round/>
                      <a:headEnd type="none" w="med" len="med"/>
                      <a:tailEnd type="none" w="med" len="med"/>
                    </a:lnT>
                    <a:lnB w="12700" cap="flat" cmpd="sng" algn="ctr">
                      <a:solidFill>
                        <a:srgbClr val="737373"/>
                      </a:solidFill>
                      <a:prstDash val="solid"/>
                      <a:round/>
                      <a:headEnd type="none" w="med" len="med"/>
                      <a:tailEnd type="none" w="med" len="med"/>
                    </a:lnB>
                    <a:solidFill>
                      <a:srgbClr val="FFFFFF"/>
                    </a:solidFill>
                  </a:tcPr>
                </a:tc>
              </a:tr>
              <a:tr h="385763">
                <a:tc>
                  <a:txBody>
                    <a:bodyPr/>
                    <a:lstStyle/>
                    <a:p>
                      <a:pPr algn="l" indent="0" marL="0">
                        <a:lnSpc>
                          <a:spcPts val="1050"/>
                        </a:lnSpc>
                        <a:buNone/>
                      </a:pPr>
                      <a:r>
                        <a:rPr lang="en-US" sz="750" b="1" dirty="0">
                          <a:solidFill>
                            <a:srgbClr val="E03E1A">
                              <a:alpha val="99000"/>
                            </a:srgbClr>
                          </a:solidFill>
                          <a:latin typeface="Inter" pitchFamily="34" charset="0"/>
                          <a:ea typeface="Inter" pitchFamily="34" charset="-122"/>
                          <a:cs typeface="Inter" pitchFamily="34" charset="-120"/>
                        </a:rPr>
                        <a:t>HDL콜레스테롤</a:t>
                      </a:r>
                      <a:endParaRPr lang="en-US" sz="1200" dirty="0"/>
                    </a:p>
                  </a:txBody>
                  <a:tcPr marL="91440" marR="91440" marT="45720" marB="45720">
                    <a:lnL w="12700" cap="flat" cmpd="sng" algn="ctr">
                      <a:solidFill>
                        <a:srgbClr val="737373"/>
                      </a:solidFill>
                      <a:prstDash val="solid"/>
                      <a:round/>
                      <a:headEnd type="none" w="med" len="med"/>
                      <a:tailEnd type="none" w="med" len="med"/>
                    </a:lnL>
                    <a:lnR w="12700" cap="flat" cmpd="sng" algn="ctr">
                      <a:solidFill>
                        <a:srgbClr val="737373"/>
                      </a:solidFill>
                      <a:prstDash val="solid"/>
                      <a:round/>
                      <a:headEnd type="none" w="med" len="med"/>
                      <a:tailEnd type="none" w="med" len="med"/>
                    </a:lnR>
                    <a:lnT w="12700" cap="flat" cmpd="sng" algn="ctr">
                      <a:solidFill>
                        <a:srgbClr val="737373"/>
                      </a:solidFill>
                      <a:prstDash val="solid"/>
                      <a:round/>
                      <a:headEnd type="none" w="med" len="med"/>
                      <a:tailEnd type="none" w="med" len="med"/>
                    </a:lnT>
                    <a:lnB w="12700" cap="flat" cmpd="sng" algn="ctr">
                      <a:solidFill>
                        <a:srgbClr val="737373"/>
                      </a:solidFill>
                      <a:prstDash val="solid"/>
                      <a:round/>
                      <a:headEnd type="none" w="med" len="med"/>
                      <a:tailEnd type="none" w="med" len="med"/>
                    </a:lnB>
                    <a:solidFill>
                      <a:srgbClr val="FFFFFF"/>
                    </a:solidFill>
                  </a:tcPr>
                </a:tc>
                <a:tc>
                  <a:txBody>
                    <a:bodyPr/>
                    <a:lstStyle/>
                    <a:p>
                      <a:pPr algn="l" indent="0" marL="0">
                        <a:lnSpc>
                          <a:spcPts val="1530"/>
                        </a:lnSpc>
                        <a:buNone/>
                      </a:pPr>
                      <a:r>
                        <a:rPr lang="en-US" sz="1125" spc="-11" kern="0" dirty="0">
                          <a:solidFill>
                            <a:srgbClr val="000000">
                              <a:alpha val="99000"/>
                            </a:srgbClr>
                          </a:solidFill>
                          <a:latin typeface="Inter" pitchFamily="34" charset="0"/>
                          <a:ea typeface="Inter" pitchFamily="34" charset="-122"/>
                          <a:cs typeface="Inter" pitchFamily="34" charset="-120"/>
                        </a:rPr>
                        <a:t>66.139%</a:t>
                      </a:r>
                      <a:endParaRPr lang="en-US" sz="1200" dirty="0"/>
                    </a:p>
                  </a:txBody>
                  <a:tcPr marL="91440" marR="91440" marT="45720" marB="45720">
                    <a:lnL w="12700" cap="flat" cmpd="sng" algn="ctr">
                      <a:solidFill>
                        <a:srgbClr val="737373"/>
                      </a:solidFill>
                      <a:prstDash val="solid"/>
                      <a:round/>
                      <a:headEnd type="none" w="med" len="med"/>
                      <a:tailEnd type="none" w="med" len="med"/>
                    </a:lnL>
                    <a:lnR w="12700" cap="flat" cmpd="sng" algn="ctr">
                      <a:solidFill>
                        <a:srgbClr val="737373"/>
                      </a:solidFill>
                      <a:prstDash val="solid"/>
                      <a:round/>
                      <a:headEnd type="none" w="med" len="med"/>
                      <a:tailEnd type="none" w="med" len="med"/>
                    </a:lnR>
                    <a:lnT w="12700" cap="flat" cmpd="sng" algn="ctr">
                      <a:solidFill>
                        <a:srgbClr val="737373"/>
                      </a:solidFill>
                      <a:prstDash val="solid"/>
                      <a:round/>
                      <a:headEnd type="none" w="med" len="med"/>
                      <a:tailEnd type="none" w="med" len="med"/>
                    </a:lnT>
                    <a:lnB w="12700" cap="flat" cmpd="sng" algn="ctr">
                      <a:solidFill>
                        <a:srgbClr val="737373"/>
                      </a:solidFill>
                      <a:prstDash val="solid"/>
                      <a:round/>
                      <a:headEnd type="none" w="med" len="med"/>
                      <a:tailEnd type="none" w="med" len="med"/>
                    </a:lnB>
                    <a:solidFill>
                      <a:srgbClr val="FFFFFF"/>
                    </a:solidFill>
                  </a:tcPr>
                </a:tc>
                <a:tc>
                  <a:txBody>
                    <a:bodyPr/>
                    <a:lstStyle/>
                    <a:p>
                      <a:pPr algn="l" indent="0" marL="0">
                        <a:lnSpc>
                          <a:spcPts val="1206"/>
                        </a:lnSpc>
                        <a:buNone/>
                      </a:pPr>
                      <a:r>
                        <a:rPr lang="en-US" sz="900" spc="-5" kern="0" dirty="0">
                          <a:solidFill>
                            <a:srgbClr val="000000">
                              <a:alpha val="99000"/>
                            </a:srgbClr>
                          </a:solidFill>
                          <a:latin typeface="Inter" pitchFamily="34" charset="0"/>
                          <a:ea typeface="Inter" pitchFamily="34" charset="-122"/>
                          <a:cs typeface="Inter" pitchFamily="34" charset="-120"/>
                        </a:rPr>
                        <a:t>인스턴스 제거</a:t>
                      </a:r>
                      <a:endParaRPr lang="en-US" sz="1200" dirty="0"/>
                    </a:p>
                  </a:txBody>
                  <a:tcPr marL="91440" marR="91440" marT="45720" marB="45720">
                    <a:lnL w="12700" cap="flat" cmpd="sng" algn="ctr">
                      <a:solidFill>
                        <a:srgbClr val="737373"/>
                      </a:solidFill>
                      <a:prstDash val="solid"/>
                      <a:round/>
                      <a:headEnd type="none" w="med" len="med"/>
                      <a:tailEnd type="none" w="med" len="med"/>
                    </a:lnL>
                    <a:lnR w="12700" cap="flat" cmpd="sng" algn="ctr">
                      <a:solidFill>
                        <a:srgbClr val="737373"/>
                      </a:solidFill>
                      <a:prstDash val="solid"/>
                      <a:round/>
                      <a:headEnd type="none" w="med" len="med"/>
                      <a:tailEnd type="none" w="med" len="med"/>
                    </a:lnR>
                    <a:lnT w="12700" cap="flat" cmpd="sng" algn="ctr">
                      <a:solidFill>
                        <a:srgbClr val="737373"/>
                      </a:solidFill>
                      <a:prstDash val="solid"/>
                      <a:round/>
                      <a:headEnd type="none" w="med" len="med"/>
                      <a:tailEnd type="none" w="med" len="med"/>
                    </a:lnT>
                    <a:lnB w="12700" cap="flat" cmpd="sng" algn="ctr">
                      <a:solidFill>
                        <a:srgbClr val="737373"/>
                      </a:solidFill>
                      <a:prstDash val="solid"/>
                      <a:round/>
                      <a:headEnd type="none" w="med" len="med"/>
                      <a:tailEnd type="none" w="med" len="med"/>
                    </a:lnB>
                    <a:solidFill>
                      <a:srgbClr val="FFFFFF"/>
                    </a:solidFill>
                  </a:tcPr>
                </a:tc>
              </a:tr>
              <a:tr h="385763">
                <a:tc>
                  <a:txBody>
                    <a:bodyPr/>
                    <a:lstStyle/>
                    <a:p>
                      <a:pPr algn="l" indent="0" marL="0">
                        <a:lnSpc>
                          <a:spcPts val="1050"/>
                        </a:lnSpc>
                        <a:buNone/>
                      </a:pPr>
                      <a:r>
                        <a:rPr lang="en-US" sz="750" b="1" dirty="0">
                          <a:solidFill>
                            <a:srgbClr val="E03E1A">
                              <a:alpha val="99000"/>
                            </a:srgbClr>
                          </a:solidFill>
                          <a:latin typeface="Inter" pitchFamily="34" charset="0"/>
                          <a:ea typeface="Inter" pitchFamily="34" charset="-122"/>
                          <a:cs typeface="Inter" pitchFamily="34" charset="-120"/>
                        </a:rPr>
                        <a:t>LDL콜레스테롤</a:t>
                      </a:r>
                      <a:endParaRPr lang="en-US" sz="1200" dirty="0"/>
                    </a:p>
                  </a:txBody>
                  <a:tcPr marL="91440" marR="91440" marT="45720" marB="45720">
                    <a:lnL w="12700" cap="flat" cmpd="sng" algn="ctr">
                      <a:solidFill>
                        <a:srgbClr val="737373"/>
                      </a:solidFill>
                      <a:prstDash val="solid"/>
                      <a:round/>
                      <a:headEnd type="none" w="med" len="med"/>
                      <a:tailEnd type="none" w="med" len="med"/>
                    </a:lnL>
                    <a:lnR w="12700" cap="flat" cmpd="sng" algn="ctr">
                      <a:solidFill>
                        <a:srgbClr val="737373"/>
                      </a:solidFill>
                      <a:prstDash val="solid"/>
                      <a:round/>
                      <a:headEnd type="none" w="med" len="med"/>
                      <a:tailEnd type="none" w="med" len="med"/>
                    </a:lnR>
                    <a:lnT w="12700" cap="flat" cmpd="sng" algn="ctr">
                      <a:solidFill>
                        <a:srgbClr val="737373"/>
                      </a:solidFill>
                      <a:prstDash val="solid"/>
                      <a:round/>
                      <a:headEnd type="none" w="med" len="med"/>
                      <a:tailEnd type="none" w="med" len="med"/>
                    </a:lnT>
                    <a:lnB w="12700" cap="flat" cmpd="sng" algn="ctr">
                      <a:solidFill>
                        <a:srgbClr val="737373"/>
                      </a:solidFill>
                      <a:prstDash val="solid"/>
                      <a:round/>
                      <a:headEnd type="none" w="med" len="med"/>
                      <a:tailEnd type="none" w="med" len="med"/>
                    </a:lnB>
                    <a:solidFill>
                      <a:srgbClr val="FFFFFF"/>
                    </a:solidFill>
                  </a:tcPr>
                </a:tc>
                <a:tc>
                  <a:txBody>
                    <a:bodyPr/>
                    <a:lstStyle/>
                    <a:p>
                      <a:pPr algn="l" indent="0" marL="0">
                        <a:lnSpc>
                          <a:spcPts val="1530"/>
                        </a:lnSpc>
                        <a:buNone/>
                      </a:pPr>
                      <a:r>
                        <a:rPr lang="en-US" sz="1125" spc="-11" kern="0" dirty="0">
                          <a:solidFill>
                            <a:srgbClr val="000000">
                              <a:alpha val="99000"/>
                            </a:srgbClr>
                          </a:solidFill>
                          <a:latin typeface="Inter" pitchFamily="34" charset="0"/>
                          <a:ea typeface="Inter" pitchFamily="34" charset="-122"/>
                          <a:cs typeface="Inter" pitchFamily="34" charset="-120"/>
                        </a:rPr>
                        <a:t>66.139%</a:t>
                      </a:r>
                      <a:endParaRPr lang="en-US" sz="1200" dirty="0"/>
                    </a:p>
                  </a:txBody>
                  <a:tcPr marL="91440" marR="91440" marT="45720" marB="45720">
                    <a:lnL w="12700" cap="flat" cmpd="sng" algn="ctr">
                      <a:solidFill>
                        <a:srgbClr val="737373"/>
                      </a:solidFill>
                      <a:prstDash val="solid"/>
                      <a:round/>
                      <a:headEnd type="none" w="med" len="med"/>
                      <a:tailEnd type="none" w="med" len="med"/>
                    </a:lnL>
                    <a:lnR w="12700" cap="flat" cmpd="sng" algn="ctr">
                      <a:solidFill>
                        <a:srgbClr val="737373"/>
                      </a:solidFill>
                      <a:prstDash val="solid"/>
                      <a:round/>
                      <a:headEnd type="none" w="med" len="med"/>
                      <a:tailEnd type="none" w="med" len="med"/>
                    </a:lnR>
                    <a:lnT w="12700" cap="flat" cmpd="sng" algn="ctr">
                      <a:solidFill>
                        <a:srgbClr val="737373"/>
                      </a:solidFill>
                      <a:prstDash val="solid"/>
                      <a:round/>
                      <a:headEnd type="none" w="med" len="med"/>
                      <a:tailEnd type="none" w="med" len="med"/>
                    </a:lnT>
                    <a:lnB w="12700" cap="flat" cmpd="sng" algn="ctr">
                      <a:solidFill>
                        <a:srgbClr val="737373"/>
                      </a:solidFill>
                      <a:prstDash val="solid"/>
                      <a:round/>
                      <a:headEnd type="none" w="med" len="med"/>
                      <a:tailEnd type="none" w="med" len="med"/>
                    </a:lnB>
                    <a:solidFill>
                      <a:srgbClr val="FFFFFF"/>
                    </a:solidFill>
                  </a:tcPr>
                </a:tc>
                <a:tc>
                  <a:txBody>
                    <a:bodyPr/>
                    <a:lstStyle/>
                    <a:p>
                      <a:pPr algn="l" indent="0" marL="0">
                        <a:lnSpc>
                          <a:spcPts val="1206"/>
                        </a:lnSpc>
                        <a:buNone/>
                      </a:pPr>
                      <a:r>
                        <a:rPr lang="en-US" sz="900" spc="-5" kern="0" dirty="0">
                          <a:solidFill>
                            <a:srgbClr val="000000">
                              <a:alpha val="99000"/>
                            </a:srgbClr>
                          </a:solidFill>
                          <a:latin typeface="Inter" pitchFamily="34" charset="0"/>
                          <a:ea typeface="Inter" pitchFamily="34" charset="-122"/>
                          <a:cs typeface="Inter" pitchFamily="34" charset="-120"/>
                        </a:rPr>
                        <a:t>인스턴스 제거</a:t>
                      </a:r>
                      <a:endParaRPr lang="en-US" sz="1200" dirty="0"/>
                    </a:p>
                  </a:txBody>
                  <a:tcPr marL="91440" marR="91440" marT="45720" marB="45720">
                    <a:lnL w="12700" cap="flat" cmpd="sng" algn="ctr">
                      <a:solidFill>
                        <a:srgbClr val="737373"/>
                      </a:solidFill>
                      <a:prstDash val="solid"/>
                      <a:round/>
                      <a:headEnd type="none" w="med" len="med"/>
                      <a:tailEnd type="none" w="med" len="med"/>
                    </a:lnL>
                    <a:lnR w="12700" cap="flat" cmpd="sng" algn="ctr">
                      <a:solidFill>
                        <a:srgbClr val="737373"/>
                      </a:solidFill>
                      <a:prstDash val="solid"/>
                      <a:round/>
                      <a:headEnd type="none" w="med" len="med"/>
                      <a:tailEnd type="none" w="med" len="med"/>
                    </a:lnR>
                    <a:lnT w="12700" cap="flat" cmpd="sng" algn="ctr">
                      <a:solidFill>
                        <a:srgbClr val="737373"/>
                      </a:solidFill>
                      <a:prstDash val="solid"/>
                      <a:round/>
                      <a:headEnd type="none" w="med" len="med"/>
                      <a:tailEnd type="none" w="med" len="med"/>
                    </a:lnT>
                    <a:lnB w="12700" cap="flat" cmpd="sng" algn="ctr">
                      <a:solidFill>
                        <a:srgbClr val="737373"/>
                      </a:solidFill>
                      <a:prstDash val="solid"/>
                      <a:round/>
                      <a:headEnd type="none" w="med" len="med"/>
                      <a:tailEnd type="none" w="med" len="med"/>
                    </a:lnB>
                    <a:solidFill>
                      <a:srgbClr val="FFFFFF"/>
                    </a:solidFill>
                  </a:tcPr>
                </a:tc>
              </a:tr>
              <a:tr h="385763">
                <a:tc>
                  <a:txBody>
                    <a:bodyPr/>
                    <a:lstStyle/>
                    <a:p>
                      <a:pPr algn="l" indent="0" marL="0">
                        <a:lnSpc>
                          <a:spcPts val="1050"/>
                        </a:lnSpc>
                        <a:buNone/>
                      </a:pPr>
                      <a:r>
                        <a:rPr lang="en-US" sz="750" dirty="0">
                          <a:solidFill>
                            <a:srgbClr val="000000">
                              <a:alpha val="99000"/>
                            </a:srgbClr>
                          </a:solidFill>
                          <a:latin typeface="Inter" pitchFamily="34" charset="0"/>
                          <a:ea typeface="Inter" pitchFamily="34" charset="-122"/>
                          <a:cs typeface="Inter" pitchFamily="34" charset="-120"/>
                        </a:rPr>
                        <a:t>치아우식증유무</a:t>
                      </a:r>
                      <a:endParaRPr lang="en-US" sz="1200" dirty="0"/>
                    </a:p>
                  </a:txBody>
                  <a:tcPr marL="91440" marR="91440" marT="45720" marB="45720">
                    <a:lnL w="12700" cap="flat" cmpd="sng" algn="ctr">
                      <a:solidFill>
                        <a:srgbClr val="737373"/>
                      </a:solidFill>
                      <a:prstDash val="solid"/>
                      <a:round/>
                      <a:headEnd type="none" w="med" len="med"/>
                      <a:tailEnd type="none" w="med" len="med"/>
                    </a:lnL>
                    <a:lnR w="12700" cap="flat" cmpd="sng" algn="ctr">
                      <a:solidFill>
                        <a:srgbClr val="737373"/>
                      </a:solidFill>
                      <a:prstDash val="solid"/>
                      <a:round/>
                      <a:headEnd type="none" w="med" len="med"/>
                      <a:tailEnd type="none" w="med" len="med"/>
                    </a:lnR>
                    <a:lnT w="12700" cap="flat" cmpd="sng" algn="ctr">
                      <a:solidFill>
                        <a:srgbClr val="737373"/>
                      </a:solidFill>
                      <a:prstDash val="solid"/>
                      <a:round/>
                      <a:headEnd type="none" w="med" len="med"/>
                      <a:tailEnd type="none" w="med" len="med"/>
                    </a:lnT>
                    <a:lnB w="12700" cap="flat" cmpd="sng" algn="ctr">
                      <a:solidFill>
                        <a:srgbClr val="737373"/>
                      </a:solidFill>
                      <a:prstDash val="solid"/>
                      <a:round/>
                      <a:headEnd type="none" w="med" len="med"/>
                      <a:tailEnd type="none" w="med" len="med"/>
                    </a:lnB>
                    <a:solidFill>
                      <a:srgbClr val="FFFFFF"/>
                    </a:solidFill>
                  </a:tcPr>
                </a:tc>
                <a:tc>
                  <a:txBody>
                    <a:bodyPr/>
                    <a:lstStyle/>
                    <a:p>
                      <a:pPr algn="l" indent="0" marL="0">
                        <a:lnSpc>
                          <a:spcPts val="1530"/>
                        </a:lnSpc>
                        <a:buNone/>
                      </a:pPr>
                      <a:r>
                        <a:rPr lang="en-US" sz="1125" spc="-11" kern="0" dirty="0">
                          <a:solidFill>
                            <a:srgbClr val="000000">
                              <a:alpha val="99000"/>
                            </a:srgbClr>
                          </a:solidFill>
                          <a:latin typeface="Inter" pitchFamily="34" charset="0"/>
                          <a:ea typeface="Inter" pitchFamily="34" charset="-122"/>
                          <a:cs typeface="Inter" pitchFamily="34" charset="-120"/>
                        </a:rPr>
                        <a:t>65.315%</a:t>
                      </a:r>
                      <a:endParaRPr lang="en-US" sz="1200" dirty="0"/>
                    </a:p>
                  </a:txBody>
                  <a:tcPr marL="91440" marR="91440" marT="45720" marB="45720">
                    <a:lnL w="12700" cap="flat" cmpd="sng" algn="ctr">
                      <a:solidFill>
                        <a:srgbClr val="737373"/>
                      </a:solidFill>
                      <a:prstDash val="solid"/>
                      <a:round/>
                      <a:headEnd type="none" w="med" len="med"/>
                      <a:tailEnd type="none" w="med" len="med"/>
                    </a:lnL>
                    <a:lnR w="12700" cap="flat" cmpd="sng" algn="ctr">
                      <a:solidFill>
                        <a:srgbClr val="737373"/>
                      </a:solidFill>
                      <a:prstDash val="solid"/>
                      <a:round/>
                      <a:headEnd type="none" w="med" len="med"/>
                      <a:tailEnd type="none" w="med" len="med"/>
                    </a:lnR>
                    <a:lnT w="12700" cap="flat" cmpd="sng" algn="ctr">
                      <a:solidFill>
                        <a:srgbClr val="737373"/>
                      </a:solidFill>
                      <a:prstDash val="solid"/>
                      <a:round/>
                      <a:headEnd type="none" w="med" len="med"/>
                      <a:tailEnd type="none" w="med" len="med"/>
                    </a:lnT>
                    <a:lnB w="12700" cap="flat" cmpd="sng" algn="ctr">
                      <a:solidFill>
                        <a:srgbClr val="737373"/>
                      </a:solidFill>
                      <a:prstDash val="solid"/>
                      <a:round/>
                      <a:headEnd type="none" w="med" len="med"/>
                      <a:tailEnd type="none" w="med" len="med"/>
                    </a:lnB>
                    <a:solidFill>
                      <a:srgbClr val="FFFFFF"/>
                    </a:solidFill>
                  </a:tcPr>
                </a:tc>
                <a:tc>
                  <a:txBody>
                    <a:bodyPr/>
                    <a:lstStyle/>
                    <a:p>
                      <a:pPr algn="l" indent="0" marL="0">
                        <a:lnSpc>
                          <a:spcPts val="1206"/>
                        </a:lnSpc>
                        <a:buNone/>
                      </a:pPr>
                      <a:r>
                        <a:rPr lang="en-US" sz="900" spc="-5" kern="0" dirty="0">
                          <a:solidFill>
                            <a:srgbClr val="000000">
                              <a:alpha val="99000"/>
                            </a:srgbClr>
                          </a:solidFill>
                          <a:latin typeface="Inter" pitchFamily="34" charset="0"/>
                          <a:ea typeface="Inter" pitchFamily="34" charset="-122"/>
                          <a:cs typeface="Inter" pitchFamily="34" charset="-120"/>
                        </a:rPr>
                        <a:t>인스턴스 제거</a:t>
                      </a:r>
                      <a:endParaRPr lang="en-US" sz="1200" dirty="0"/>
                    </a:p>
                  </a:txBody>
                  <a:tcPr marL="91440" marR="91440" marT="45720" marB="45720">
                    <a:lnL w="12700" cap="flat" cmpd="sng" algn="ctr">
                      <a:solidFill>
                        <a:srgbClr val="737373"/>
                      </a:solidFill>
                      <a:prstDash val="solid"/>
                      <a:round/>
                      <a:headEnd type="none" w="med" len="med"/>
                      <a:tailEnd type="none" w="med" len="med"/>
                    </a:lnL>
                    <a:lnR w="12700" cap="flat" cmpd="sng" algn="ctr">
                      <a:solidFill>
                        <a:srgbClr val="737373"/>
                      </a:solidFill>
                      <a:prstDash val="solid"/>
                      <a:round/>
                      <a:headEnd type="none" w="med" len="med"/>
                      <a:tailEnd type="none" w="med" len="med"/>
                    </a:lnR>
                    <a:lnT w="12700" cap="flat" cmpd="sng" algn="ctr">
                      <a:solidFill>
                        <a:srgbClr val="737373"/>
                      </a:solidFill>
                      <a:prstDash val="solid"/>
                      <a:round/>
                      <a:headEnd type="none" w="med" len="med"/>
                      <a:tailEnd type="none" w="med" len="med"/>
                    </a:lnT>
                    <a:lnB w="12700" cap="flat" cmpd="sng" algn="ctr">
                      <a:solidFill>
                        <a:srgbClr val="737373"/>
                      </a:solidFill>
                      <a:prstDash val="solid"/>
                      <a:round/>
                      <a:headEnd type="none" w="med" len="med"/>
                      <a:tailEnd type="none" w="med" len="med"/>
                    </a:lnB>
                    <a:solidFill>
                      <a:srgbClr val="FFFFFF"/>
                    </a:solidFill>
                  </a:tcPr>
                </a:tc>
              </a:tr>
              <a:tr h="385763">
                <a:tc>
                  <a:txBody>
                    <a:bodyPr/>
                    <a:lstStyle/>
                    <a:p>
                      <a:pPr algn="l" indent="0" marL="0">
                        <a:lnSpc>
                          <a:spcPts val="1530"/>
                        </a:lnSpc>
                        <a:buNone/>
                      </a:pPr>
                      <a:r>
                        <a:rPr lang="en-US" sz="1125" spc="-11" kern="0" dirty="0">
                          <a:solidFill>
                            <a:srgbClr val="000000">
                              <a:alpha val="99000"/>
                            </a:srgbClr>
                          </a:solidFill>
                          <a:latin typeface="Inter" pitchFamily="34" charset="0"/>
                          <a:ea typeface="Inter" pitchFamily="34" charset="-122"/>
                          <a:cs typeface="Inter" pitchFamily="34" charset="-120"/>
                        </a:rPr>
                        <a:t>치석</a:t>
                      </a:r>
                      <a:endParaRPr lang="en-US" sz="1200" dirty="0"/>
                    </a:p>
                  </a:txBody>
                  <a:tcPr marL="91440" marR="91440" marT="45720" marB="45720">
                    <a:lnL w="12700" cap="flat" cmpd="sng" algn="ctr">
                      <a:solidFill>
                        <a:srgbClr val="737373"/>
                      </a:solidFill>
                      <a:prstDash val="solid"/>
                      <a:round/>
                      <a:headEnd type="none" w="med" len="med"/>
                      <a:tailEnd type="none" w="med" len="med"/>
                    </a:lnL>
                    <a:lnR w="12700" cap="flat" cmpd="sng" algn="ctr">
                      <a:solidFill>
                        <a:srgbClr val="737373"/>
                      </a:solidFill>
                      <a:prstDash val="solid"/>
                      <a:round/>
                      <a:headEnd type="none" w="med" len="med"/>
                      <a:tailEnd type="none" w="med" len="med"/>
                    </a:lnR>
                    <a:lnT w="12700" cap="flat" cmpd="sng" algn="ctr">
                      <a:solidFill>
                        <a:srgbClr val="737373"/>
                      </a:solidFill>
                      <a:prstDash val="solid"/>
                      <a:round/>
                      <a:headEnd type="none" w="med" len="med"/>
                      <a:tailEnd type="none" w="med" len="med"/>
                    </a:lnT>
                    <a:lnB w="12700" cap="flat" cmpd="sng" algn="ctr">
                      <a:solidFill>
                        <a:srgbClr val="737373"/>
                      </a:solidFill>
                      <a:prstDash val="solid"/>
                      <a:round/>
                      <a:headEnd type="none" w="med" len="med"/>
                      <a:tailEnd type="none" w="med" len="med"/>
                    </a:lnB>
                    <a:solidFill>
                      <a:srgbClr val="FFFFFF"/>
                    </a:solidFill>
                  </a:tcPr>
                </a:tc>
                <a:tc>
                  <a:txBody>
                    <a:bodyPr/>
                    <a:lstStyle/>
                    <a:p>
                      <a:pPr algn="l" indent="0" marL="0">
                        <a:lnSpc>
                          <a:spcPts val="1530"/>
                        </a:lnSpc>
                        <a:buNone/>
                      </a:pPr>
                      <a:r>
                        <a:rPr lang="en-US" sz="1125" spc="-11" kern="0" dirty="0">
                          <a:solidFill>
                            <a:srgbClr val="000000">
                              <a:alpha val="99000"/>
                            </a:srgbClr>
                          </a:solidFill>
                          <a:latin typeface="Inter" pitchFamily="34" charset="0"/>
                          <a:ea typeface="Inter" pitchFamily="34" charset="-122"/>
                          <a:cs typeface="Inter" pitchFamily="34" charset="-120"/>
                        </a:rPr>
                        <a:t>65.315%</a:t>
                      </a:r>
                      <a:endParaRPr lang="en-US" sz="1200" dirty="0"/>
                    </a:p>
                  </a:txBody>
                  <a:tcPr marL="91440" marR="91440" marT="45720" marB="45720">
                    <a:lnL w="12700" cap="flat" cmpd="sng" algn="ctr">
                      <a:solidFill>
                        <a:srgbClr val="737373"/>
                      </a:solidFill>
                      <a:prstDash val="solid"/>
                      <a:round/>
                      <a:headEnd type="none" w="med" len="med"/>
                      <a:tailEnd type="none" w="med" len="med"/>
                    </a:lnL>
                    <a:lnR w="12700" cap="flat" cmpd="sng" algn="ctr">
                      <a:solidFill>
                        <a:srgbClr val="737373"/>
                      </a:solidFill>
                      <a:prstDash val="solid"/>
                      <a:round/>
                      <a:headEnd type="none" w="med" len="med"/>
                      <a:tailEnd type="none" w="med" len="med"/>
                    </a:lnR>
                    <a:lnT w="12700" cap="flat" cmpd="sng" algn="ctr">
                      <a:solidFill>
                        <a:srgbClr val="737373"/>
                      </a:solidFill>
                      <a:prstDash val="solid"/>
                      <a:round/>
                      <a:headEnd type="none" w="med" len="med"/>
                      <a:tailEnd type="none" w="med" len="med"/>
                    </a:lnT>
                    <a:lnB w="12700" cap="flat" cmpd="sng" algn="ctr">
                      <a:solidFill>
                        <a:srgbClr val="737373"/>
                      </a:solidFill>
                      <a:prstDash val="solid"/>
                      <a:round/>
                      <a:headEnd type="none" w="med" len="med"/>
                      <a:tailEnd type="none" w="med" len="med"/>
                    </a:lnB>
                    <a:solidFill>
                      <a:srgbClr val="FFFFFF"/>
                    </a:solidFill>
                  </a:tcPr>
                </a:tc>
                <a:tc>
                  <a:txBody>
                    <a:bodyPr/>
                    <a:lstStyle/>
                    <a:p>
                      <a:pPr algn="l" indent="0" marL="0">
                        <a:lnSpc>
                          <a:spcPts val="1206"/>
                        </a:lnSpc>
                        <a:buNone/>
                      </a:pPr>
                      <a:r>
                        <a:rPr lang="en-US" sz="900" spc="-5" kern="0" dirty="0">
                          <a:solidFill>
                            <a:srgbClr val="000000">
                              <a:alpha val="99000"/>
                            </a:srgbClr>
                          </a:solidFill>
                          <a:latin typeface="Inter" pitchFamily="34" charset="0"/>
                          <a:ea typeface="Inter" pitchFamily="34" charset="-122"/>
                          <a:cs typeface="Inter" pitchFamily="34" charset="-120"/>
                        </a:rPr>
                        <a:t>인스턴스 제거</a:t>
                      </a:r>
                      <a:endParaRPr lang="en-US" sz="1200" dirty="0"/>
                    </a:p>
                  </a:txBody>
                  <a:tcPr marL="91440" marR="91440" marT="45720" marB="45720">
                    <a:lnL w="12700" cap="flat" cmpd="sng" algn="ctr">
                      <a:solidFill>
                        <a:srgbClr val="737373"/>
                      </a:solidFill>
                      <a:prstDash val="solid"/>
                      <a:round/>
                      <a:headEnd type="none" w="med" len="med"/>
                      <a:tailEnd type="none" w="med" len="med"/>
                    </a:lnL>
                    <a:lnR w="12700" cap="flat" cmpd="sng" algn="ctr">
                      <a:solidFill>
                        <a:srgbClr val="737373"/>
                      </a:solidFill>
                      <a:prstDash val="solid"/>
                      <a:round/>
                      <a:headEnd type="none" w="med" len="med"/>
                      <a:tailEnd type="none" w="med" len="med"/>
                    </a:lnR>
                    <a:lnT w="12700" cap="flat" cmpd="sng" algn="ctr">
                      <a:solidFill>
                        <a:srgbClr val="737373"/>
                      </a:solidFill>
                      <a:prstDash val="solid"/>
                      <a:round/>
                      <a:headEnd type="none" w="med" len="med"/>
                      <a:tailEnd type="none" w="med" len="med"/>
                    </a:lnT>
                    <a:lnB w="12700" cap="flat" cmpd="sng" algn="ctr">
                      <a:solidFill>
                        <a:srgbClr val="737373"/>
                      </a:solidFill>
                      <a:prstDash val="solid"/>
                      <a:round/>
                      <a:headEnd type="none" w="med" len="med"/>
                      <a:tailEnd type="none" w="med" len="med"/>
                    </a:lnB>
                    <a:solidFill>
                      <a:srgbClr val="FFFFFF"/>
                    </a:solidFill>
                  </a:tcPr>
                </a:tc>
              </a:tr>
            </a:tbl>
          </a:graphicData>
        </a:graphic>
      </p:graphicFrame>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name="Slide 32">
    <p:bg>
      <p:bgPr>
        <a:solidFill>
          <a:srgbClr val="FFFFFF"/>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1881187" y="947737"/>
            <a:ext cx="476250" cy="476250"/>
          </a:xfrm>
          <a:prstGeom prst="rect">
            <a:avLst/>
          </a:prstGeom>
        </p:spPr>
      </p:pic>
      <p:sp>
        <p:nvSpPr>
          <p:cNvPr id="3" name="Text 0"/>
          <p:cNvSpPr/>
          <p:nvPr/>
        </p:nvSpPr>
        <p:spPr>
          <a:xfrm>
            <a:off x="2928938" y="671513"/>
            <a:ext cx="4972050" cy="342900"/>
          </a:xfrm>
          <a:prstGeom prst="rect">
            <a:avLst/>
          </a:prstGeom>
          <a:noFill/>
          <a:ln/>
        </p:spPr>
        <p:txBody>
          <a:bodyPr wrap="square" rtlCol="0" anchor="ctr"/>
          <a:lstStyle/>
          <a:p>
            <a:pPr algn="l" marL="342900" indent="-342900">
              <a:lnSpc>
                <a:spcPts val="2700"/>
              </a:lnSpc>
              <a:buSzPct val="100000"/>
              <a:buFont typeface="+mj-lt"/>
              <a:buAutoNum type="arabicPeriod" startAt="1"/>
            </a:pPr>
            <a:r>
              <a:rPr lang="en-US" sz="2250" b="1" spc="-50" kern="0" dirty="0">
                <a:solidFill>
                  <a:srgbClr val="000000">
                    <a:alpha val="99000"/>
                  </a:srgbClr>
                </a:solidFill>
                <a:latin typeface="Inter" pitchFamily="34" charset="0"/>
                <a:ea typeface="Inter" pitchFamily="34" charset="-122"/>
                <a:cs typeface="Inter" pitchFamily="34" charset="-120"/>
              </a:rPr>
              <a:t>파생변수 생성 - 일반</a:t>
            </a:r>
            <a:endParaRPr lang="en-US" sz="2250" dirty="0"/>
          </a:p>
        </p:txBody>
      </p:sp>
      <p:sp>
        <p:nvSpPr>
          <p:cNvPr id="4" name="Text 1"/>
          <p:cNvSpPr/>
          <p:nvPr/>
        </p:nvSpPr>
        <p:spPr>
          <a:xfrm>
            <a:off x="4886325" y="3986213"/>
            <a:ext cx="461963" cy="228600"/>
          </a:xfrm>
          <a:prstGeom prst="rect">
            <a:avLst/>
          </a:prstGeom>
          <a:noFill/>
          <a:ln/>
        </p:spPr>
        <p:txBody>
          <a:bodyPr wrap="square" rtlCol="0" anchor="ctr"/>
          <a:lstStyle/>
          <a:p>
            <a:pPr indent="0" marL="0">
              <a:buNone/>
            </a:pPr>
            <a:endParaRPr lang="en-US" dirty="0"/>
          </a:p>
        </p:txBody>
      </p:sp>
      <p:graphicFrame>
        <p:nvGraphicFramePr>
          <p:cNvPr id="33" name="Table 0"/>
          <p:cNvGraphicFramePr>
            <a:graphicFrameLocks noGrp="1"/>
          </p:cNvGraphicFramePr>
          <p:nvPr>
            <p:extLst>
              <p:ext uri="{D42A27DB-BD31-4B8C-83A1-F6EECF244321}">
                <p14:modId xmlns:p14="http://schemas.microsoft.com/office/powerpoint/2010/main" val="1579011935"/>
              </p:ext>
            </p:extLst>
          </p:nvPr>
        </p:nvGraphicFramePr>
        <p:xfrm>
          <a:off x="800100" y="1681163"/>
          <a:ext cx="7615238" cy="2047875"/>
        </p:xfrm>
        <a:graphic>
          <a:graphicData uri="http://schemas.openxmlformats.org/drawingml/2006/table">
            <a:tbl>
              <a:tblPr/>
              <a:tblGrid>
                <a:gridCol w="1357313"/>
                <a:gridCol w="1543050"/>
                <a:gridCol w="2281238"/>
                <a:gridCol w="2433638"/>
              </a:tblGrid>
              <a:tr h="419100">
                <a:tc>
                  <a:txBody>
                    <a:bodyPr/>
                    <a:lstStyle/>
                    <a:p>
                      <a:pPr algn="ctr" indent="0" marL="0">
                        <a:lnSpc>
                          <a:spcPts val="1782"/>
                        </a:lnSpc>
                        <a:buNone/>
                      </a:pPr>
                      <a:r>
                        <a:rPr lang="en-US" sz="1350" b="1" spc="-27" kern="0" dirty="0">
                          <a:solidFill>
                            <a:srgbClr val="000000">
                              <a:alpha val="99000"/>
                            </a:srgbClr>
                          </a:solidFill>
                          <a:latin typeface="Inter" pitchFamily="34" charset="0"/>
                          <a:ea typeface="Inter" pitchFamily="34" charset="-122"/>
                          <a:cs typeface="Inter" pitchFamily="34" charset="-120"/>
                        </a:rPr>
                        <a:t>기존컬럼명</a:t>
                      </a:r>
                      <a:endParaRPr lang="en-US" sz="1200" dirty="0"/>
                    </a:p>
                  </a:txBody>
                  <a:tcPr marL="91440" marR="91440" marT="45720" marB="45720">
                    <a:lnL w="12700" cap="flat" cmpd="sng" algn="ctr">
                      <a:solidFill>
                        <a:srgbClr val="737373"/>
                      </a:solidFill>
                      <a:prstDash val="solid"/>
                      <a:round/>
                      <a:headEnd type="none" w="med" len="med"/>
                      <a:tailEnd type="none" w="med" len="med"/>
                    </a:lnL>
                    <a:lnR w="12700" cap="flat" cmpd="sng" algn="ctr">
                      <a:solidFill>
                        <a:srgbClr val="737373"/>
                      </a:solidFill>
                      <a:prstDash val="solid"/>
                      <a:round/>
                      <a:headEnd type="none" w="med" len="med"/>
                      <a:tailEnd type="none" w="med" len="med"/>
                    </a:lnR>
                    <a:lnT w="12700" cap="flat" cmpd="sng" algn="ctr">
                      <a:solidFill>
                        <a:srgbClr val="737373"/>
                      </a:solidFill>
                      <a:prstDash val="solid"/>
                      <a:round/>
                      <a:headEnd type="none" w="med" len="med"/>
                      <a:tailEnd type="none" w="med" len="med"/>
                    </a:lnT>
                    <a:lnB w="12700" cap="flat" cmpd="sng" algn="ctr">
                      <a:solidFill>
                        <a:srgbClr val="737373"/>
                      </a:solidFill>
                      <a:prstDash val="solid"/>
                      <a:round/>
                      <a:headEnd type="none" w="med" len="med"/>
                      <a:tailEnd type="none" w="med" len="med"/>
                    </a:lnB>
                    <a:solidFill>
                      <a:srgbClr val="FFFFFF"/>
                    </a:solidFill>
                  </a:tcPr>
                </a:tc>
                <a:tc>
                  <a:txBody>
                    <a:bodyPr/>
                    <a:lstStyle/>
                    <a:p>
                      <a:pPr algn="ctr" indent="0" marL="0">
                        <a:lnSpc>
                          <a:spcPts val="1782"/>
                        </a:lnSpc>
                        <a:buNone/>
                      </a:pPr>
                      <a:r>
                        <a:rPr lang="en-US" sz="1350" b="1" spc="-27" kern="0" dirty="0">
                          <a:solidFill>
                            <a:srgbClr val="000000">
                              <a:alpha val="99000"/>
                            </a:srgbClr>
                          </a:solidFill>
                          <a:latin typeface="Inter" pitchFamily="34" charset="0"/>
                          <a:ea typeface="Inter" pitchFamily="34" charset="-122"/>
                          <a:cs typeface="Inter" pitchFamily="34" charset="-120"/>
                        </a:rPr>
                        <a:t>새로운변수명</a:t>
                      </a:r>
                      <a:endParaRPr lang="en-US" sz="1200" dirty="0"/>
                    </a:p>
                  </a:txBody>
                  <a:tcPr marL="91440" marR="91440" marT="45720" marB="45720">
                    <a:lnL w="12700" cap="flat" cmpd="sng" algn="ctr">
                      <a:solidFill>
                        <a:srgbClr val="737373"/>
                      </a:solidFill>
                      <a:prstDash val="solid"/>
                      <a:round/>
                      <a:headEnd type="none" w="med" len="med"/>
                      <a:tailEnd type="none" w="med" len="med"/>
                    </a:lnL>
                    <a:lnR w="12700" cap="flat" cmpd="sng" algn="ctr">
                      <a:solidFill>
                        <a:srgbClr val="737373"/>
                      </a:solidFill>
                      <a:prstDash val="solid"/>
                      <a:round/>
                      <a:headEnd type="none" w="med" len="med"/>
                      <a:tailEnd type="none" w="med" len="med"/>
                    </a:lnR>
                    <a:lnT w="12700" cap="flat" cmpd="sng" algn="ctr">
                      <a:solidFill>
                        <a:srgbClr val="737373"/>
                      </a:solidFill>
                      <a:prstDash val="solid"/>
                      <a:round/>
                      <a:headEnd type="none" w="med" len="med"/>
                      <a:tailEnd type="none" w="med" len="med"/>
                    </a:lnT>
                    <a:lnB w="12700" cap="flat" cmpd="sng" algn="ctr">
                      <a:solidFill>
                        <a:srgbClr val="737373"/>
                      </a:solidFill>
                      <a:prstDash val="solid"/>
                      <a:round/>
                      <a:headEnd type="none" w="med" len="med"/>
                      <a:tailEnd type="none" w="med" len="med"/>
                    </a:lnB>
                    <a:solidFill>
                      <a:srgbClr val="FFFFFF"/>
                    </a:solidFill>
                  </a:tcPr>
                </a:tc>
                <a:tc>
                  <a:txBody>
                    <a:bodyPr/>
                    <a:lstStyle/>
                    <a:p>
                      <a:pPr algn="ctr" indent="0" marL="0">
                        <a:lnSpc>
                          <a:spcPts val="1782"/>
                        </a:lnSpc>
                        <a:buNone/>
                      </a:pPr>
                      <a:r>
                        <a:rPr lang="en-US" sz="1350" b="1" spc="-27" kern="0" dirty="0">
                          <a:solidFill>
                            <a:srgbClr val="000000">
                              <a:alpha val="99000"/>
                            </a:srgbClr>
                          </a:solidFill>
                          <a:latin typeface="Inter" pitchFamily="34" charset="0"/>
                          <a:ea typeface="Inter" pitchFamily="34" charset="-122"/>
                          <a:cs typeface="Inter" pitchFamily="34" charset="-120"/>
                        </a:rPr>
                        <a:t>예시</a:t>
                      </a:r>
                      <a:endParaRPr lang="en-US" sz="1200" dirty="0"/>
                    </a:p>
                  </a:txBody>
                  <a:tcPr marL="91440" marR="91440" marT="45720" marB="45720">
                    <a:lnL w="12700" cap="flat" cmpd="sng" algn="ctr">
                      <a:solidFill>
                        <a:srgbClr val="737373"/>
                      </a:solidFill>
                      <a:prstDash val="solid"/>
                      <a:round/>
                      <a:headEnd type="none" w="med" len="med"/>
                      <a:tailEnd type="none" w="med" len="med"/>
                    </a:lnL>
                    <a:lnR w="12700" cap="flat" cmpd="sng" algn="ctr">
                      <a:solidFill>
                        <a:srgbClr val="737373"/>
                      </a:solidFill>
                      <a:prstDash val="solid"/>
                      <a:round/>
                      <a:headEnd type="none" w="med" len="med"/>
                      <a:tailEnd type="none" w="med" len="med"/>
                    </a:lnR>
                    <a:lnT w="12700" cap="flat" cmpd="sng" algn="ctr">
                      <a:solidFill>
                        <a:srgbClr val="737373"/>
                      </a:solidFill>
                      <a:prstDash val="solid"/>
                      <a:round/>
                      <a:headEnd type="none" w="med" len="med"/>
                      <a:tailEnd type="none" w="med" len="med"/>
                    </a:lnT>
                    <a:lnB w="12700" cap="flat" cmpd="sng" algn="ctr">
                      <a:solidFill>
                        <a:srgbClr val="737373"/>
                      </a:solidFill>
                      <a:prstDash val="solid"/>
                      <a:round/>
                      <a:headEnd type="none" w="med" len="med"/>
                      <a:tailEnd type="none" w="med" len="med"/>
                    </a:lnB>
                    <a:solidFill>
                      <a:srgbClr val="FFFFFF"/>
                    </a:solidFill>
                  </a:tcPr>
                </a:tc>
                <a:tc>
                  <a:txBody>
                    <a:bodyPr/>
                    <a:lstStyle/>
                    <a:p>
                      <a:pPr algn="ctr" indent="0" marL="0">
                        <a:lnSpc>
                          <a:spcPts val="1782"/>
                        </a:lnSpc>
                        <a:buNone/>
                      </a:pPr>
                      <a:r>
                        <a:rPr lang="en-US" sz="1350" b="1" spc="-27" kern="0" dirty="0">
                          <a:solidFill>
                            <a:srgbClr val="000000">
                              <a:alpha val="99000"/>
                            </a:srgbClr>
                          </a:solidFill>
                          <a:latin typeface="Inter" pitchFamily="34" charset="0"/>
                          <a:ea typeface="Inter" pitchFamily="34" charset="-122"/>
                          <a:cs typeface="Inter" pitchFamily="34" charset="-120"/>
                        </a:rPr>
                        <a:t>비고</a:t>
                      </a:r>
                      <a:endParaRPr lang="en-US" sz="1200" dirty="0"/>
                    </a:p>
                  </a:txBody>
                  <a:tcPr marL="91440" marR="91440" marT="45720" marB="45720">
                    <a:lnL w="12700" cap="flat" cmpd="sng" algn="ctr">
                      <a:solidFill>
                        <a:srgbClr val="737373"/>
                      </a:solidFill>
                      <a:prstDash val="solid"/>
                      <a:round/>
                      <a:headEnd type="none" w="med" len="med"/>
                      <a:tailEnd type="none" w="med" len="med"/>
                    </a:lnL>
                    <a:lnR w="12700" cap="flat" cmpd="sng" algn="ctr">
                      <a:solidFill>
                        <a:srgbClr val="737373"/>
                      </a:solidFill>
                      <a:prstDash val="solid"/>
                      <a:round/>
                      <a:headEnd type="none" w="med" len="med"/>
                      <a:tailEnd type="none" w="med" len="med"/>
                    </a:lnR>
                    <a:lnT w="12700" cap="flat" cmpd="sng" algn="ctr">
                      <a:solidFill>
                        <a:srgbClr val="737373"/>
                      </a:solidFill>
                      <a:prstDash val="solid"/>
                      <a:round/>
                      <a:headEnd type="none" w="med" len="med"/>
                      <a:tailEnd type="none" w="med" len="med"/>
                    </a:lnT>
                    <a:lnB w="12700" cap="flat" cmpd="sng" algn="ctr">
                      <a:solidFill>
                        <a:srgbClr val="737373"/>
                      </a:solidFill>
                      <a:prstDash val="solid"/>
                      <a:round/>
                      <a:headEnd type="none" w="med" len="med"/>
                      <a:tailEnd type="none" w="med" len="med"/>
                    </a:lnB>
                    <a:solidFill>
                      <a:srgbClr val="FFFFFF"/>
                    </a:solidFill>
                  </a:tcPr>
                </a:tc>
              </a:tr>
              <a:tr h="400050">
                <a:tc>
                  <a:txBody>
                    <a:bodyPr/>
                    <a:lstStyle/>
                    <a:p>
                      <a:pPr algn="ctr" indent="0" marL="0">
                        <a:lnSpc>
                          <a:spcPts val="1530"/>
                        </a:lnSpc>
                        <a:buNone/>
                      </a:pPr>
                      <a:r>
                        <a:rPr lang="en-US" sz="1125" spc="-11" kern="0" dirty="0">
                          <a:solidFill>
                            <a:srgbClr val="000000">
                              <a:alpha val="99000"/>
                            </a:srgbClr>
                          </a:solidFill>
                          <a:latin typeface="Inter" pitchFamily="34" charset="0"/>
                          <a:ea typeface="Inter" pitchFamily="34" charset="-122"/>
                          <a:cs typeface="Inter" pitchFamily="34" charset="-120"/>
                        </a:rPr>
                        <a:t>키, 체중</a:t>
                      </a:r>
                      <a:endParaRPr lang="en-US" sz="1200" dirty="0"/>
                    </a:p>
                  </a:txBody>
                  <a:tcPr marL="91440" marR="91440" marT="45720" marB="45720">
                    <a:lnL w="12700" cap="flat" cmpd="sng" algn="ctr">
                      <a:solidFill>
                        <a:srgbClr val="737373"/>
                      </a:solidFill>
                      <a:prstDash val="solid"/>
                      <a:round/>
                      <a:headEnd type="none" w="med" len="med"/>
                      <a:tailEnd type="none" w="med" len="med"/>
                    </a:lnL>
                    <a:lnR w="12700" cap="flat" cmpd="sng" algn="ctr">
                      <a:solidFill>
                        <a:srgbClr val="737373"/>
                      </a:solidFill>
                      <a:prstDash val="solid"/>
                      <a:round/>
                      <a:headEnd type="none" w="med" len="med"/>
                      <a:tailEnd type="none" w="med" len="med"/>
                    </a:lnR>
                    <a:lnT w="12700" cap="flat" cmpd="sng" algn="ctr">
                      <a:solidFill>
                        <a:srgbClr val="737373"/>
                      </a:solidFill>
                      <a:prstDash val="solid"/>
                      <a:round/>
                      <a:headEnd type="none" w="med" len="med"/>
                      <a:tailEnd type="none" w="med" len="med"/>
                    </a:lnT>
                    <a:lnB w="12700" cap="flat" cmpd="sng" algn="ctr">
                      <a:solidFill>
                        <a:srgbClr val="737373"/>
                      </a:solidFill>
                      <a:prstDash val="solid"/>
                      <a:round/>
                      <a:headEnd type="none" w="med" len="med"/>
                      <a:tailEnd type="none" w="med" len="med"/>
                    </a:lnB>
                    <a:solidFill>
                      <a:srgbClr val="FFFFFF"/>
                    </a:solidFill>
                  </a:tcPr>
                </a:tc>
                <a:tc>
                  <a:txBody>
                    <a:bodyPr/>
                    <a:lstStyle/>
                    <a:p>
                      <a:pPr algn="ctr" indent="0" marL="0">
                        <a:lnSpc>
                          <a:spcPts val="1530"/>
                        </a:lnSpc>
                        <a:buNone/>
                      </a:pPr>
                      <a:r>
                        <a:rPr lang="en-US" sz="1125" spc="-11" kern="0" dirty="0">
                          <a:solidFill>
                            <a:srgbClr val="000000">
                              <a:alpha val="99000"/>
                            </a:srgbClr>
                          </a:solidFill>
                          <a:latin typeface="Inter" pitchFamily="34" charset="0"/>
                          <a:ea typeface="Inter" pitchFamily="34" charset="-122"/>
                          <a:cs typeface="Inter" pitchFamily="34" charset="-120"/>
                        </a:rPr>
                        <a:t>BMI</a:t>
                      </a:r>
                      <a:endParaRPr lang="en-US" sz="1200" dirty="0"/>
                    </a:p>
                  </a:txBody>
                  <a:tcPr marL="91440" marR="91440" marT="45720" marB="45720">
                    <a:lnL w="12700" cap="flat" cmpd="sng" algn="ctr">
                      <a:solidFill>
                        <a:srgbClr val="737373"/>
                      </a:solidFill>
                      <a:prstDash val="solid"/>
                      <a:round/>
                      <a:headEnd type="none" w="med" len="med"/>
                      <a:tailEnd type="none" w="med" len="med"/>
                    </a:lnL>
                    <a:lnR w="12700" cap="flat" cmpd="sng" algn="ctr">
                      <a:solidFill>
                        <a:srgbClr val="737373"/>
                      </a:solidFill>
                      <a:prstDash val="solid"/>
                      <a:round/>
                      <a:headEnd type="none" w="med" len="med"/>
                      <a:tailEnd type="none" w="med" len="med"/>
                    </a:lnR>
                    <a:lnT w="12700" cap="flat" cmpd="sng" algn="ctr">
                      <a:solidFill>
                        <a:srgbClr val="737373"/>
                      </a:solidFill>
                      <a:prstDash val="solid"/>
                      <a:round/>
                      <a:headEnd type="none" w="med" len="med"/>
                      <a:tailEnd type="none" w="med" len="med"/>
                    </a:lnT>
                    <a:lnB w="12700" cap="flat" cmpd="sng" algn="ctr">
                      <a:solidFill>
                        <a:srgbClr val="737373"/>
                      </a:solidFill>
                      <a:prstDash val="solid"/>
                      <a:round/>
                      <a:headEnd type="none" w="med" len="med"/>
                      <a:tailEnd type="none" w="med" len="med"/>
                    </a:lnB>
                    <a:solidFill>
                      <a:srgbClr val="FFFFFF"/>
                    </a:solidFill>
                  </a:tcPr>
                </a:tc>
                <a:tc>
                  <a:txBody>
                    <a:bodyPr/>
                    <a:lstStyle/>
                    <a:p>
                      <a:pPr algn="ctr" indent="0" marL="0">
                        <a:lnSpc>
                          <a:spcPts val="1530"/>
                        </a:lnSpc>
                        <a:buNone/>
                      </a:pPr>
                      <a:r>
                        <a:rPr lang="en-US" sz="1125" spc="-11" kern="0" dirty="0">
                          <a:solidFill>
                            <a:srgbClr val="000000">
                              <a:alpha val="99000"/>
                            </a:srgbClr>
                          </a:solidFill>
                          <a:latin typeface="Inter" pitchFamily="34" charset="0"/>
                          <a:ea typeface="Inter" pitchFamily="34" charset="-122"/>
                          <a:cs typeface="Inter" pitchFamily="34" charset="-120"/>
                        </a:rPr>
                        <a:t>체중/(키)^2</a:t>
                      </a:r>
                      <a:endParaRPr lang="en-US" sz="1200" dirty="0"/>
                    </a:p>
                  </a:txBody>
                  <a:tcPr marL="91440" marR="91440" marT="45720" marB="45720">
                    <a:lnL w="12700" cap="flat" cmpd="sng" algn="ctr">
                      <a:solidFill>
                        <a:srgbClr val="737373"/>
                      </a:solidFill>
                      <a:prstDash val="solid"/>
                      <a:round/>
                      <a:headEnd type="none" w="med" len="med"/>
                      <a:tailEnd type="none" w="med" len="med"/>
                    </a:lnL>
                    <a:lnR w="12700" cap="flat" cmpd="sng" algn="ctr">
                      <a:solidFill>
                        <a:srgbClr val="737373"/>
                      </a:solidFill>
                      <a:prstDash val="solid"/>
                      <a:round/>
                      <a:headEnd type="none" w="med" len="med"/>
                      <a:tailEnd type="none" w="med" len="med"/>
                    </a:lnR>
                    <a:lnT w="12700" cap="flat" cmpd="sng" algn="ctr">
                      <a:solidFill>
                        <a:srgbClr val="737373"/>
                      </a:solidFill>
                      <a:prstDash val="solid"/>
                      <a:round/>
                      <a:headEnd type="none" w="med" len="med"/>
                      <a:tailEnd type="none" w="med" len="med"/>
                    </a:lnT>
                    <a:lnB w="12700" cap="flat" cmpd="sng" algn="ctr">
                      <a:solidFill>
                        <a:srgbClr val="737373"/>
                      </a:solidFill>
                      <a:prstDash val="solid"/>
                      <a:round/>
                      <a:headEnd type="none" w="med" len="med"/>
                      <a:tailEnd type="none" w="med" len="med"/>
                    </a:lnB>
                    <a:solidFill>
                      <a:srgbClr val="FFFFFF"/>
                    </a:solidFill>
                  </a:tcPr>
                </a:tc>
                <a:tc>
                  <a:txBody>
                    <a:bodyPr/>
                    <a:lstStyle/>
                    <a:p>
                      <a:pPr algn="ctr" indent="0" marL="0">
                        <a:lnSpc>
                          <a:spcPts val="1530"/>
                        </a:lnSpc>
                        <a:buNone/>
                      </a:pPr>
                      <a:r>
                        <a:rPr lang="en-US" sz="1125" spc="-11" kern="0" dirty="0">
                          <a:solidFill>
                            <a:srgbClr val="000000">
                              <a:alpha val="99000"/>
                            </a:srgbClr>
                          </a:solidFill>
                          <a:latin typeface="Inter" pitchFamily="34" charset="0"/>
                          <a:ea typeface="Inter" pitchFamily="34" charset="-122"/>
                          <a:cs typeface="Inter" pitchFamily="34" charset="-120"/>
                        </a:rPr>
                        <a:t>질병관리청 근거</a:t>
                      </a:r>
                      <a:endParaRPr lang="en-US" sz="1200" dirty="0"/>
                    </a:p>
                  </a:txBody>
                  <a:tcPr marL="91440" marR="91440" marT="45720" marB="45720">
                    <a:lnL w="12700" cap="flat" cmpd="sng" algn="ctr">
                      <a:solidFill>
                        <a:srgbClr val="737373"/>
                      </a:solidFill>
                      <a:prstDash val="solid"/>
                      <a:round/>
                      <a:headEnd type="none" w="med" len="med"/>
                      <a:tailEnd type="none" w="med" len="med"/>
                    </a:lnL>
                    <a:lnR w="12700" cap="flat" cmpd="sng" algn="ctr">
                      <a:solidFill>
                        <a:srgbClr val="737373"/>
                      </a:solidFill>
                      <a:prstDash val="solid"/>
                      <a:round/>
                      <a:headEnd type="none" w="med" len="med"/>
                      <a:tailEnd type="none" w="med" len="med"/>
                    </a:lnR>
                    <a:lnT w="12700" cap="flat" cmpd="sng" algn="ctr">
                      <a:solidFill>
                        <a:srgbClr val="737373"/>
                      </a:solidFill>
                      <a:prstDash val="solid"/>
                      <a:round/>
                      <a:headEnd type="none" w="med" len="med"/>
                      <a:tailEnd type="none" w="med" len="med"/>
                    </a:lnT>
                    <a:lnB w="12700" cap="flat" cmpd="sng" algn="ctr">
                      <a:solidFill>
                        <a:srgbClr val="737373"/>
                      </a:solidFill>
                      <a:prstDash val="solid"/>
                      <a:round/>
                      <a:headEnd type="none" w="med" len="med"/>
                      <a:tailEnd type="none" w="med" len="med"/>
                    </a:lnB>
                    <a:solidFill>
                      <a:srgbClr val="FFFFFF"/>
                    </a:solidFill>
                  </a:tcPr>
                </a:tc>
              </a:tr>
              <a:tr h="647700">
                <a:tc>
                  <a:txBody>
                    <a:bodyPr/>
                    <a:lstStyle/>
                    <a:p>
                      <a:pPr algn="ctr" indent="0" marL="0">
                        <a:lnSpc>
                          <a:spcPts val="1530"/>
                        </a:lnSpc>
                        <a:buNone/>
                      </a:pPr>
                      <a:r>
                        <a:rPr lang="en-US" sz="1125" spc="-11" kern="0" dirty="0">
                          <a:solidFill>
                            <a:srgbClr val="000000">
                              <a:alpha val="99000"/>
                            </a:srgbClr>
                          </a:solidFill>
                          <a:latin typeface="Inter" pitchFamily="34" charset="0"/>
                          <a:ea typeface="Inter" pitchFamily="34" charset="-122"/>
                          <a:cs typeface="Inter" pitchFamily="34" charset="-120"/>
                        </a:rPr>
                        <a:t>혈청크레아티닌</a:t>
                      </a:r>
                      <a:endParaRPr lang="en-US" sz="1200" dirty="0"/>
                    </a:p>
                    <a:p>
                      <a:pPr algn="ctr" indent="0" marL="0">
                        <a:lnSpc>
                          <a:spcPts val="1530"/>
                        </a:lnSpc>
                        <a:buNone/>
                      </a:pPr>
                      <a:r>
                        <a:rPr lang="en-US" sz="1125" spc="-11" kern="0" dirty="0">
                          <a:solidFill>
                            <a:srgbClr val="000000">
                              <a:alpha val="99000"/>
                            </a:srgbClr>
                          </a:solidFill>
                          <a:latin typeface="Inter" pitchFamily="34" charset="0"/>
                          <a:ea typeface="Inter" pitchFamily="34" charset="-122"/>
                          <a:cs typeface="Inter" pitchFamily="34" charset="-120"/>
                        </a:rPr>
                        <a:t>연령대</a:t>
                      </a:r>
                      <a:endParaRPr lang="en-US" sz="1200" dirty="0"/>
                    </a:p>
                  </a:txBody>
                  <a:tcPr marL="91440" marR="91440" marT="45720" marB="45720">
                    <a:lnL w="12700" cap="flat" cmpd="sng" algn="ctr">
                      <a:solidFill>
                        <a:srgbClr val="737373"/>
                      </a:solidFill>
                      <a:prstDash val="solid"/>
                      <a:round/>
                      <a:headEnd type="none" w="med" len="med"/>
                      <a:tailEnd type="none" w="med" len="med"/>
                    </a:lnL>
                    <a:lnR w="12700" cap="flat" cmpd="sng" algn="ctr">
                      <a:solidFill>
                        <a:srgbClr val="737373"/>
                      </a:solidFill>
                      <a:prstDash val="solid"/>
                      <a:round/>
                      <a:headEnd type="none" w="med" len="med"/>
                      <a:tailEnd type="none" w="med" len="med"/>
                    </a:lnR>
                    <a:lnT w="12700" cap="flat" cmpd="sng" algn="ctr">
                      <a:solidFill>
                        <a:srgbClr val="737373"/>
                      </a:solidFill>
                      <a:prstDash val="solid"/>
                      <a:round/>
                      <a:headEnd type="none" w="med" len="med"/>
                      <a:tailEnd type="none" w="med" len="med"/>
                    </a:lnT>
                    <a:lnB w="12700" cap="flat" cmpd="sng" algn="ctr">
                      <a:solidFill>
                        <a:srgbClr val="737373"/>
                      </a:solidFill>
                      <a:prstDash val="solid"/>
                      <a:round/>
                      <a:headEnd type="none" w="med" len="med"/>
                      <a:tailEnd type="none" w="med" len="med"/>
                    </a:lnB>
                    <a:solidFill>
                      <a:srgbClr val="FFFFFF"/>
                    </a:solidFill>
                  </a:tcPr>
                </a:tc>
                <a:tc>
                  <a:txBody>
                    <a:bodyPr/>
                    <a:lstStyle/>
                    <a:p>
                      <a:pPr algn="ctr" indent="0" marL="0">
                        <a:lnSpc>
                          <a:spcPts val="1530"/>
                        </a:lnSpc>
                        <a:buNone/>
                      </a:pPr>
                      <a:r>
                        <a:rPr lang="en-US" sz="1125" spc="-11" kern="0" dirty="0">
                          <a:solidFill>
                            <a:srgbClr val="000000">
                              <a:alpha val="99000"/>
                            </a:srgbClr>
                          </a:solidFill>
                          <a:latin typeface="Inter" pitchFamily="34" charset="0"/>
                          <a:ea typeface="Inter" pitchFamily="34" charset="-122"/>
                          <a:cs typeface="Inter" pitchFamily="34" charset="-120"/>
                        </a:rPr>
                        <a:t>사구체여과율</a:t>
                      </a:r>
                      <a:endParaRPr lang="en-US" sz="1200" dirty="0"/>
                    </a:p>
                  </a:txBody>
                  <a:tcPr marL="91440" marR="91440" marT="45720" marB="45720">
                    <a:lnL w="12700" cap="flat" cmpd="sng" algn="ctr">
                      <a:solidFill>
                        <a:srgbClr val="737373"/>
                      </a:solidFill>
                      <a:prstDash val="solid"/>
                      <a:round/>
                      <a:headEnd type="none" w="med" len="med"/>
                      <a:tailEnd type="none" w="med" len="med"/>
                    </a:lnL>
                    <a:lnR w="12700" cap="flat" cmpd="sng" algn="ctr">
                      <a:solidFill>
                        <a:srgbClr val="737373"/>
                      </a:solidFill>
                      <a:prstDash val="solid"/>
                      <a:round/>
                      <a:headEnd type="none" w="med" len="med"/>
                      <a:tailEnd type="none" w="med" len="med"/>
                    </a:lnR>
                    <a:lnT w="12700" cap="flat" cmpd="sng" algn="ctr">
                      <a:solidFill>
                        <a:srgbClr val="737373"/>
                      </a:solidFill>
                      <a:prstDash val="solid"/>
                      <a:round/>
                      <a:headEnd type="none" w="med" len="med"/>
                      <a:tailEnd type="none" w="med" len="med"/>
                    </a:lnT>
                    <a:lnB w="12700" cap="flat" cmpd="sng" algn="ctr">
                      <a:solidFill>
                        <a:srgbClr val="737373"/>
                      </a:solidFill>
                      <a:prstDash val="solid"/>
                      <a:round/>
                      <a:headEnd type="none" w="med" len="med"/>
                      <a:tailEnd type="none" w="med" len="med"/>
                    </a:lnB>
                    <a:solidFill>
                      <a:srgbClr val="FFFFFF"/>
                    </a:solidFill>
                  </a:tcPr>
                </a:tc>
                <a:tc>
                  <a:txBody>
                    <a:bodyPr/>
                    <a:lstStyle/>
                    <a:p>
                      <a:pPr algn="ctr" indent="0" marL="0">
                        <a:lnSpc>
                          <a:spcPts val="1206"/>
                        </a:lnSpc>
                        <a:buNone/>
                      </a:pPr>
                      <a:r>
                        <a:rPr lang="en-US" sz="900" spc="-5" kern="0" dirty="0">
                          <a:solidFill>
                            <a:srgbClr val="000000">
                              <a:alpha val="99000"/>
                            </a:srgbClr>
                          </a:solidFill>
                          <a:latin typeface="Inter" pitchFamily="34" charset="0"/>
                          <a:ea typeface="Inter" pitchFamily="34" charset="-122"/>
                          <a:cs typeface="Inter" pitchFamily="34" charset="-120"/>
                        </a:rPr>
                        <a:t>186*(혈청크레아티닌^2-1.154)</a:t>
                      </a:r>
                      <a:endParaRPr lang="en-US" sz="1200" dirty="0"/>
                    </a:p>
                    <a:p>
                      <a:pPr algn="ctr" indent="0" marL="0">
                        <a:lnSpc>
                          <a:spcPts val="1206"/>
                        </a:lnSpc>
                        <a:buNone/>
                      </a:pPr>
                      <a:r>
                        <a:rPr lang="en-US" sz="900" spc="-5" kern="0" dirty="0">
                          <a:solidFill>
                            <a:srgbClr val="000000">
                              <a:alpha val="99000"/>
                            </a:srgbClr>
                          </a:solidFill>
                          <a:latin typeface="Inter" pitchFamily="34" charset="0"/>
                          <a:ea typeface="Inter" pitchFamily="34" charset="-122"/>
                          <a:cs typeface="Inter" pitchFamily="34" charset="-120"/>
                        </a:rPr>
                        <a:t>*(연령^-0.203)</a:t>
                      </a:r>
                      <a:endParaRPr lang="en-US" sz="1200" dirty="0"/>
                    </a:p>
                    <a:p>
                      <a:pPr algn="ctr" indent="0" marL="0">
                        <a:lnSpc>
                          <a:spcPts val="1206"/>
                        </a:lnSpc>
                        <a:buNone/>
                      </a:pPr>
                      <a:r>
                        <a:rPr lang="en-US" sz="900" spc="-5" kern="0" dirty="0">
                          <a:solidFill>
                            <a:srgbClr val="000000">
                              <a:alpha val="99000"/>
                            </a:srgbClr>
                          </a:solidFill>
                          <a:latin typeface="Inter" pitchFamily="34" charset="0"/>
                          <a:ea typeface="Inter" pitchFamily="34" charset="-122"/>
                          <a:cs typeface="Inter" pitchFamily="34" charset="-120"/>
                        </a:rPr>
                        <a:t>*성별가중치(남 1 여 0.742)</a:t>
                      </a:r>
                      <a:endParaRPr lang="en-US" sz="1200" dirty="0"/>
                    </a:p>
                  </a:txBody>
                  <a:tcPr marL="91440" marR="91440" marT="45720" marB="45720">
                    <a:lnL w="12700" cap="flat" cmpd="sng" algn="ctr">
                      <a:solidFill>
                        <a:srgbClr val="737373"/>
                      </a:solidFill>
                      <a:prstDash val="solid"/>
                      <a:round/>
                      <a:headEnd type="none" w="med" len="med"/>
                      <a:tailEnd type="none" w="med" len="med"/>
                    </a:lnL>
                    <a:lnR w="12700" cap="flat" cmpd="sng" algn="ctr">
                      <a:solidFill>
                        <a:srgbClr val="737373"/>
                      </a:solidFill>
                      <a:prstDash val="solid"/>
                      <a:round/>
                      <a:headEnd type="none" w="med" len="med"/>
                      <a:tailEnd type="none" w="med" len="med"/>
                    </a:lnR>
                    <a:lnT w="12700" cap="flat" cmpd="sng" algn="ctr">
                      <a:solidFill>
                        <a:srgbClr val="737373"/>
                      </a:solidFill>
                      <a:prstDash val="solid"/>
                      <a:round/>
                      <a:headEnd type="none" w="med" len="med"/>
                      <a:tailEnd type="none" w="med" len="med"/>
                    </a:lnT>
                    <a:lnB w="12700" cap="flat" cmpd="sng" algn="ctr">
                      <a:solidFill>
                        <a:srgbClr val="737373"/>
                      </a:solidFill>
                      <a:prstDash val="solid"/>
                      <a:round/>
                      <a:headEnd type="none" w="med" len="med"/>
                      <a:tailEnd type="none" w="med" len="med"/>
                    </a:lnB>
                    <a:solidFill>
                      <a:srgbClr val="FFFFFF"/>
                    </a:solidFill>
                  </a:tcPr>
                </a:tc>
                <a:tc>
                  <a:txBody>
                    <a:bodyPr/>
                    <a:lstStyle/>
                    <a:p>
                      <a:pPr indent="0" marL="0">
                        <a:buNone/>
                      </a:pPr>
                      <a:endParaRPr lang="en-US" sz="1200" dirty="0"/>
                    </a:p>
                  </a:txBody>
                  <a:tcPr marL="91440" marR="91440" marT="45720" marB="45720">
                    <a:lnL w="12700" cap="flat" cmpd="sng" algn="ctr">
                      <a:solidFill>
                        <a:srgbClr val="737373"/>
                      </a:solidFill>
                      <a:prstDash val="solid"/>
                      <a:round/>
                      <a:headEnd type="none" w="med" len="med"/>
                      <a:tailEnd type="none" w="med" len="med"/>
                    </a:lnL>
                    <a:lnR w="12700" cap="flat" cmpd="sng" algn="ctr">
                      <a:solidFill>
                        <a:srgbClr val="737373"/>
                      </a:solidFill>
                      <a:prstDash val="solid"/>
                      <a:round/>
                      <a:headEnd type="none" w="med" len="med"/>
                      <a:tailEnd type="none" w="med" len="med"/>
                    </a:lnR>
                    <a:lnT w="12700" cap="flat" cmpd="sng" algn="ctr">
                      <a:solidFill>
                        <a:srgbClr val="737373"/>
                      </a:solidFill>
                      <a:prstDash val="solid"/>
                      <a:round/>
                      <a:headEnd type="none" w="med" len="med"/>
                      <a:tailEnd type="none" w="med" len="med"/>
                    </a:lnT>
                    <a:lnB w="12700" cap="flat" cmpd="sng" algn="ctr">
                      <a:solidFill>
                        <a:srgbClr val="737373"/>
                      </a:solidFill>
                      <a:prstDash val="solid"/>
                      <a:round/>
                      <a:headEnd type="none" w="med" len="med"/>
                      <a:tailEnd type="none" w="med" len="med"/>
                    </a:lnB>
                    <a:solidFill>
                      <a:srgbClr val="FFFFFF"/>
                    </a:solidFill>
                  </a:tcPr>
                </a:tc>
              </a:tr>
              <a:tr h="581025">
                <a:tc>
                  <a:txBody>
                    <a:bodyPr/>
                    <a:lstStyle/>
                    <a:p>
                      <a:pPr algn="ctr" indent="0" marL="0">
                        <a:lnSpc>
                          <a:spcPts val="1530"/>
                        </a:lnSpc>
                        <a:buNone/>
                      </a:pPr>
                      <a:r>
                        <a:rPr lang="en-US" sz="1125" spc="-11" kern="0" dirty="0">
                          <a:solidFill>
                            <a:srgbClr val="000000">
                              <a:alpha val="99000"/>
                            </a:srgbClr>
                          </a:solidFill>
                          <a:latin typeface="Inter" pitchFamily="34" charset="0"/>
                          <a:ea typeface="Inter" pitchFamily="34" charset="-122"/>
                          <a:cs typeface="Inter" pitchFamily="34" charset="-120"/>
                        </a:rPr>
                        <a:t>평균시력</a:t>
                      </a:r>
                      <a:endParaRPr lang="en-US" sz="1200" dirty="0"/>
                    </a:p>
                  </a:txBody>
                  <a:tcPr marL="91440" marR="91440" marT="45720" marB="45720">
                    <a:lnL w="12700" cap="flat" cmpd="sng" algn="ctr">
                      <a:solidFill>
                        <a:srgbClr val="737373"/>
                      </a:solidFill>
                      <a:prstDash val="solid"/>
                      <a:round/>
                      <a:headEnd type="none" w="med" len="med"/>
                      <a:tailEnd type="none" w="med" len="med"/>
                    </a:lnL>
                    <a:lnR w="12700" cap="flat" cmpd="sng" algn="ctr">
                      <a:solidFill>
                        <a:srgbClr val="737373"/>
                      </a:solidFill>
                      <a:prstDash val="solid"/>
                      <a:round/>
                      <a:headEnd type="none" w="med" len="med"/>
                      <a:tailEnd type="none" w="med" len="med"/>
                    </a:lnR>
                    <a:lnT w="12700" cap="flat" cmpd="sng" algn="ctr">
                      <a:solidFill>
                        <a:srgbClr val="737373"/>
                      </a:solidFill>
                      <a:prstDash val="solid"/>
                      <a:round/>
                      <a:headEnd type="none" w="med" len="med"/>
                      <a:tailEnd type="none" w="med" len="med"/>
                    </a:lnT>
                    <a:lnB w="12700" cap="flat" cmpd="sng" algn="ctr">
                      <a:solidFill>
                        <a:srgbClr val="737373"/>
                      </a:solidFill>
                      <a:prstDash val="solid"/>
                      <a:round/>
                      <a:headEnd type="none" w="med" len="med"/>
                      <a:tailEnd type="none" w="med" len="med"/>
                    </a:lnB>
                    <a:solidFill>
                      <a:srgbClr val="FFFFFF"/>
                    </a:solidFill>
                  </a:tcPr>
                </a:tc>
                <a:tc>
                  <a:txBody>
                    <a:bodyPr/>
                    <a:lstStyle/>
                    <a:p>
                      <a:pPr algn="ctr" indent="0" marL="0">
                        <a:lnSpc>
                          <a:spcPts val="1530"/>
                        </a:lnSpc>
                        <a:buNone/>
                      </a:pPr>
                      <a:r>
                        <a:rPr lang="en-US" sz="1125" spc="-11" kern="0" dirty="0">
                          <a:solidFill>
                            <a:srgbClr val="000000">
                              <a:alpha val="99000"/>
                            </a:srgbClr>
                          </a:solidFill>
                          <a:latin typeface="Inter" pitchFamily="34" charset="0"/>
                          <a:ea typeface="Inter" pitchFamily="34" charset="-122"/>
                          <a:cs typeface="Inter" pitchFamily="34" charset="-120"/>
                        </a:rPr>
                        <a:t>시력(좌)</a:t>
                      </a:r>
                      <a:endParaRPr lang="en-US" sz="1200" dirty="0"/>
                    </a:p>
                    <a:p>
                      <a:pPr algn="ctr" indent="0" marL="0">
                        <a:lnSpc>
                          <a:spcPts val="1530"/>
                        </a:lnSpc>
                        <a:buNone/>
                      </a:pPr>
                      <a:r>
                        <a:rPr lang="en-US" sz="1125" spc="-11" kern="0" dirty="0">
                          <a:solidFill>
                            <a:srgbClr val="000000">
                              <a:alpha val="99000"/>
                            </a:srgbClr>
                          </a:solidFill>
                          <a:latin typeface="Inter" pitchFamily="34" charset="0"/>
                          <a:ea typeface="Inter" pitchFamily="34" charset="-122"/>
                          <a:cs typeface="Inter" pitchFamily="34" charset="-120"/>
                        </a:rPr>
                        <a:t>시력(우)</a:t>
                      </a:r>
                      <a:endParaRPr lang="en-US" sz="1200" dirty="0"/>
                    </a:p>
                  </a:txBody>
                  <a:tcPr marL="91440" marR="91440" marT="45720" marB="45720">
                    <a:lnL w="12700" cap="flat" cmpd="sng" algn="ctr">
                      <a:solidFill>
                        <a:srgbClr val="737373"/>
                      </a:solidFill>
                      <a:prstDash val="solid"/>
                      <a:round/>
                      <a:headEnd type="none" w="med" len="med"/>
                      <a:tailEnd type="none" w="med" len="med"/>
                    </a:lnL>
                    <a:lnR w="12700" cap="flat" cmpd="sng" algn="ctr">
                      <a:solidFill>
                        <a:srgbClr val="737373"/>
                      </a:solidFill>
                      <a:prstDash val="solid"/>
                      <a:round/>
                      <a:headEnd type="none" w="med" len="med"/>
                      <a:tailEnd type="none" w="med" len="med"/>
                    </a:lnR>
                    <a:lnT w="12700" cap="flat" cmpd="sng" algn="ctr">
                      <a:solidFill>
                        <a:srgbClr val="737373"/>
                      </a:solidFill>
                      <a:prstDash val="solid"/>
                      <a:round/>
                      <a:headEnd type="none" w="med" len="med"/>
                      <a:tailEnd type="none" w="med" len="med"/>
                    </a:lnT>
                    <a:lnB w="12700" cap="flat" cmpd="sng" algn="ctr">
                      <a:solidFill>
                        <a:srgbClr val="737373"/>
                      </a:solidFill>
                      <a:prstDash val="solid"/>
                      <a:round/>
                      <a:headEnd type="none" w="med" len="med"/>
                      <a:tailEnd type="none" w="med" len="med"/>
                    </a:lnB>
                    <a:solidFill>
                      <a:srgbClr val="FFFFFF"/>
                    </a:solidFill>
                  </a:tcPr>
                </a:tc>
                <a:tc>
                  <a:txBody>
                    <a:bodyPr/>
                    <a:lstStyle/>
                    <a:p>
                      <a:pPr algn="ctr" indent="0" marL="0">
                        <a:lnSpc>
                          <a:spcPts val="1530"/>
                        </a:lnSpc>
                        <a:buNone/>
                      </a:pPr>
                      <a:r>
                        <a:rPr lang="en-US" sz="1125" spc="-11" kern="0" dirty="0">
                          <a:solidFill>
                            <a:srgbClr val="000000">
                              <a:alpha val="99000"/>
                            </a:srgbClr>
                          </a:solidFill>
                          <a:latin typeface="Inter" pitchFamily="34" charset="0"/>
                          <a:ea typeface="Inter" pitchFamily="34" charset="-122"/>
                          <a:cs typeface="Inter" pitchFamily="34" charset="-120"/>
                        </a:rPr>
                        <a:t>{시력(좌)+시력(우)}/2</a:t>
                      </a:r>
                      <a:endParaRPr lang="en-US" sz="1200" dirty="0"/>
                    </a:p>
                  </a:txBody>
                  <a:tcPr marL="91440" marR="91440" marT="45720" marB="45720">
                    <a:lnL w="12700" cap="flat" cmpd="sng" algn="ctr">
                      <a:solidFill>
                        <a:srgbClr val="737373"/>
                      </a:solidFill>
                      <a:prstDash val="solid"/>
                      <a:round/>
                      <a:headEnd type="none" w="med" len="med"/>
                      <a:tailEnd type="none" w="med" len="med"/>
                    </a:lnL>
                    <a:lnR w="12700" cap="flat" cmpd="sng" algn="ctr">
                      <a:solidFill>
                        <a:srgbClr val="737373"/>
                      </a:solidFill>
                      <a:prstDash val="solid"/>
                      <a:round/>
                      <a:headEnd type="none" w="med" len="med"/>
                      <a:tailEnd type="none" w="med" len="med"/>
                    </a:lnR>
                    <a:lnT w="12700" cap="flat" cmpd="sng" algn="ctr">
                      <a:solidFill>
                        <a:srgbClr val="737373"/>
                      </a:solidFill>
                      <a:prstDash val="solid"/>
                      <a:round/>
                      <a:headEnd type="none" w="med" len="med"/>
                      <a:tailEnd type="none" w="med" len="med"/>
                    </a:lnT>
                    <a:lnB w="12700" cap="flat" cmpd="sng" algn="ctr">
                      <a:solidFill>
                        <a:srgbClr val="737373"/>
                      </a:solidFill>
                      <a:prstDash val="solid"/>
                      <a:round/>
                      <a:headEnd type="none" w="med" len="med"/>
                      <a:tailEnd type="none" w="med" len="med"/>
                    </a:lnB>
                    <a:solidFill>
                      <a:srgbClr val="FFFFFF"/>
                    </a:solidFill>
                  </a:tcPr>
                </a:tc>
                <a:tc>
                  <a:txBody>
                    <a:bodyPr/>
                    <a:lstStyle/>
                    <a:p>
                      <a:pPr indent="0" marL="0">
                        <a:buNone/>
                      </a:pPr>
                      <a:endParaRPr lang="en-US" sz="1200" dirty="0"/>
                    </a:p>
                  </a:txBody>
                  <a:tcPr marL="91440" marR="91440" marT="45720" marB="45720">
                    <a:lnL w="12700" cap="flat" cmpd="sng" algn="ctr">
                      <a:solidFill>
                        <a:srgbClr val="737373"/>
                      </a:solidFill>
                      <a:prstDash val="solid"/>
                      <a:round/>
                      <a:headEnd type="none" w="med" len="med"/>
                      <a:tailEnd type="none" w="med" len="med"/>
                    </a:lnL>
                    <a:lnR w="12700" cap="flat" cmpd="sng" algn="ctr">
                      <a:solidFill>
                        <a:srgbClr val="737373"/>
                      </a:solidFill>
                      <a:prstDash val="solid"/>
                      <a:round/>
                      <a:headEnd type="none" w="med" len="med"/>
                      <a:tailEnd type="none" w="med" len="med"/>
                    </a:lnR>
                    <a:lnT w="12700" cap="flat" cmpd="sng" algn="ctr">
                      <a:solidFill>
                        <a:srgbClr val="737373"/>
                      </a:solidFill>
                      <a:prstDash val="solid"/>
                      <a:round/>
                      <a:headEnd type="none" w="med" len="med"/>
                      <a:tailEnd type="none" w="med" len="med"/>
                    </a:lnT>
                    <a:lnB w="12700" cap="flat" cmpd="sng" algn="ctr">
                      <a:solidFill>
                        <a:srgbClr val="737373"/>
                      </a:solidFill>
                      <a:prstDash val="solid"/>
                      <a:round/>
                      <a:headEnd type="none" w="med" len="med"/>
                      <a:tailEnd type="none" w="med" len="med"/>
                    </a:lnB>
                    <a:solidFill>
                      <a:srgbClr val="FFFFFF"/>
                    </a:solidFill>
                  </a:tcPr>
                </a:tc>
              </a:tr>
            </a:tbl>
          </a:graphicData>
        </a:graphic>
      </p:graphicFrame>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name="Slide 33">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395288" y="428625"/>
            <a:ext cx="7181850" cy="342900"/>
          </a:xfrm>
          <a:prstGeom prst="rect">
            <a:avLst/>
          </a:prstGeom>
          <a:noFill/>
          <a:ln/>
        </p:spPr>
        <p:txBody>
          <a:bodyPr wrap="square" rtlCol="0" anchor="ctr"/>
          <a:lstStyle/>
          <a:p>
            <a:pPr algn="l" marL="342900" indent="-342900">
              <a:lnSpc>
                <a:spcPts val="2700"/>
              </a:lnSpc>
              <a:buSzPct val="100000"/>
              <a:buFont typeface="+mj-lt"/>
              <a:buAutoNum type="arabicPeriod" startAt="1"/>
            </a:pPr>
            <a:r>
              <a:rPr lang="en-US" sz="2250" b="1" spc="-50" kern="0" dirty="0">
                <a:solidFill>
                  <a:srgbClr val="000000">
                    <a:alpha val="99000"/>
                  </a:srgbClr>
                </a:solidFill>
                <a:latin typeface="Inter" pitchFamily="34" charset="0"/>
                <a:ea typeface="Inter" pitchFamily="34" charset="-122"/>
                <a:cs typeface="Inter" pitchFamily="34" charset="-120"/>
              </a:rPr>
              <a:t>파생변수 생성 - 건강검진 결과 기반의 질병판단 기준(1)</a:t>
            </a:r>
            <a:endParaRPr lang="en-US" sz="2250" dirty="0"/>
          </a:p>
        </p:txBody>
      </p:sp>
      <p:graphicFrame>
        <p:nvGraphicFramePr>
          <p:cNvPr id="34" name="Table 0"/>
          <p:cNvGraphicFramePr>
            <a:graphicFrameLocks noGrp="1"/>
          </p:cNvGraphicFramePr>
          <p:nvPr>
            <p:extLst>
              <p:ext uri="{D42A27DB-BD31-4B8C-83A1-F6EECF244321}">
                <p14:modId xmlns:p14="http://schemas.microsoft.com/office/powerpoint/2010/main" val="1579011935"/>
              </p:ext>
            </p:extLst>
          </p:nvPr>
        </p:nvGraphicFramePr>
        <p:xfrm>
          <a:off x="962025" y="885825"/>
          <a:ext cx="7539037" cy="4038600"/>
        </p:xfrm>
        <a:graphic>
          <a:graphicData uri="http://schemas.openxmlformats.org/drawingml/2006/table">
            <a:tbl>
              <a:tblPr/>
              <a:tblGrid>
                <a:gridCol w="914400"/>
                <a:gridCol w="1438275"/>
                <a:gridCol w="2128838"/>
                <a:gridCol w="3057525"/>
              </a:tblGrid>
              <a:tr h="533400">
                <a:tc>
                  <a:txBody>
                    <a:bodyPr/>
                    <a:lstStyle/>
                    <a:p>
                      <a:pPr algn="l" indent="0" marL="0">
                        <a:lnSpc>
                          <a:spcPts val="1206"/>
                        </a:lnSpc>
                        <a:buNone/>
                      </a:pPr>
                      <a:r>
                        <a:rPr lang="en-US" sz="900" spc="-5" kern="0" dirty="0">
                          <a:solidFill>
                            <a:srgbClr val="000000">
                              <a:alpha val="99000"/>
                            </a:srgbClr>
                          </a:solidFill>
                          <a:latin typeface="Inter" pitchFamily="34" charset="0"/>
                          <a:ea typeface="Inter" pitchFamily="34" charset="-122"/>
                          <a:cs typeface="Inter" pitchFamily="34" charset="-120"/>
                        </a:rPr>
                        <a:t>빈혈</a:t>
                      </a:r>
                      <a:endParaRPr lang="en-US" sz="1200" dirty="0"/>
                    </a:p>
                  </a:txBody>
                  <a:tcPr marL="91440" marR="91440" marT="45720" marB="45720">
                    <a:lnL w="12700" cap="flat" cmpd="sng" algn="ctr">
                      <a:solidFill>
                        <a:srgbClr val="737373"/>
                      </a:solidFill>
                      <a:prstDash val="solid"/>
                      <a:round/>
                      <a:headEnd type="none" w="med" len="med"/>
                      <a:tailEnd type="none" w="med" len="med"/>
                    </a:lnL>
                    <a:lnR w="12700" cap="flat" cmpd="sng" algn="ctr">
                      <a:solidFill>
                        <a:srgbClr val="737373"/>
                      </a:solidFill>
                      <a:prstDash val="solid"/>
                      <a:round/>
                      <a:headEnd type="none" w="med" len="med"/>
                      <a:tailEnd type="none" w="med" len="med"/>
                    </a:lnR>
                    <a:lnT w="12700" cap="flat" cmpd="sng" algn="ctr">
                      <a:solidFill>
                        <a:srgbClr val="737373"/>
                      </a:solidFill>
                      <a:prstDash val="solid"/>
                      <a:round/>
                      <a:headEnd type="none" w="med" len="med"/>
                      <a:tailEnd type="none" w="med" len="med"/>
                    </a:lnT>
                    <a:lnB w="12700" cap="flat" cmpd="sng" algn="ctr">
                      <a:solidFill>
                        <a:srgbClr val="737373"/>
                      </a:solidFill>
                      <a:prstDash val="solid"/>
                      <a:round/>
                      <a:headEnd type="none" w="med" len="med"/>
                      <a:tailEnd type="none" w="med" len="med"/>
                    </a:lnB>
                    <a:solidFill>
                      <a:srgbClr val="FFFFFF"/>
                    </a:solidFill>
                  </a:tcPr>
                </a:tc>
                <a:tc>
                  <a:txBody>
                    <a:bodyPr/>
                    <a:lstStyle/>
                    <a:p>
                      <a:pPr algn="l" indent="0" marL="0">
                        <a:lnSpc>
                          <a:spcPts val="1206"/>
                        </a:lnSpc>
                        <a:buNone/>
                      </a:pPr>
                      <a:r>
                        <a:rPr lang="en-US" sz="900" spc="-5" kern="0" dirty="0">
                          <a:solidFill>
                            <a:srgbClr val="000000">
                              <a:alpha val="99000"/>
                            </a:srgbClr>
                          </a:solidFill>
                          <a:latin typeface="Inter" pitchFamily="34" charset="0"/>
                          <a:ea typeface="Inter" pitchFamily="34" charset="-122"/>
                          <a:cs typeface="Inter" pitchFamily="34" charset="-120"/>
                        </a:rPr>
                        <a:t>혈색소</a:t>
                      </a:r>
                      <a:endParaRPr lang="en-US" sz="1200" dirty="0"/>
                    </a:p>
                  </a:txBody>
                  <a:tcPr marL="91440" marR="91440" marT="45720" marB="45720">
                    <a:lnL w="12700" cap="flat" cmpd="sng" algn="ctr">
                      <a:solidFill>
                        <a:srgbClr val="737373"/>
                      </a:solidFill>
                      <a:prstDash val="solid"/>
                      <a:round/>
                      <a:headEnd type="none" w="med" len="med"/>
                      <a:tailEnd type="none" w="med" len="med"/>
                    </a:lnL>
                    <a:lnR w="12700" cap="flat" cmpd="sng" algn="ctr">
                      <a:solidFill>
                        <a:srgbClr val="737373"/>
                      </a:solidFill>
                      <a:prstDash val="solid"/>
                      <a:round/>
                      <a:headEnd type="none" w="med" len="med"/>
                      <a:tailEnd type="none" w="med" len="med"/>
                    </a:lnR>
                    <a:lnT w="12700" cap="flat" cmpd="sng" algn="ctr">
                      <a:solidFill>
                        <a:srgbClr val="737373"/>
                      </a:solidFill>
                      <a:prstDash val="solid"/>
                      <a:round/>
                      <a:headEnd type="none" w="med" len="med"/>
                      <a:tailEnd type="none" w="med" len="med"/>
                    </a:lnT>
                    <a:lnB w="12700" cap="flat" cmpd="sng" algn="ctr">
                      <a:solidFill>
                        <a:srgbClr val="737373"/>
                      </a:solidFill>
                      <a:prstDash val="solid"/>
                      <a:round/>
                      <a:headEnd type="none" w="med" len="med"/>
                      <a:tailEnd type="none" w="med" len="med"/>
                    </a:lnB>
                    <a:solidFill>
                      <a:srgbClr val="FFFFFF"/>
                    </a:solidFill>
                  </a:tcPr>
                </a:tc>
                <a:tc>
                  <a:txBody>
                    <a:bodyPr/>
                    <a:lstStyle/>
                    <a:p>
                      <a:pPr algn="l" indent="0" marL="0">
                        <a:lnSpc>
                          <a:spcPts val="1350"/>
                        </a:lnSpc>
                        <a:buNone/>
                      </a:pPr>
                      <a:r>
                        <a:rPr lang="en-US" sz="900" spc="-5" kern="0" dirty="0">
                          <a:solidFill>
                            <a:srgbClr val="000000">
                              <a:alpha val="99000"/>
                            </a:srgbClr>
                          </a:solidFill>
                          <a:latin typeface="Inter" pitchFamily="34" charset="0"/>
                          <a:ea typeface="Inter" pitchFamily="34" charset="-122"/>
                          <a:cs typeface="Inter" pitchFamily="34" charset="-120"/>
                        </a:rPr>
                        <a:t>16.5&gt;=혈색소&gt;=13(남)</a:t>
                      </a:r>
                      <a:endParaRPr lang="en-US" sz="1200" dirty="0"/>
                    </a:p>
                    <a:p>
                      <a:pPr algn="l" indent="0" marL="0">
                        <a:lnSpc>
                          <a:spcPts val="1350"/>
                        </a:lnSpc>
                        <a:buNone/>
                      </a:pPr>
                      <a:r>
                        <a:rPr lang="en-US" sz="900" spc="-5" kern="0" dirty="0">
                          <a:solidFill>
                            <a:srgbClr val="000000">
                              <a:alpha val="99000"/>
                            </a:srgbClr>
                          </a:solidFill>
                          <a:latin typeface="Inter" pitchFamily="34" charset="0"/>
                          <a:ea typeface="Inter" pitchFamily="34" charset="-122"/>
                          <a:cs typeface="Inter" pitchFamily="34" charset="-120"/>
                        </a:rPr>
                        <a:t>15.5&gt;=혈색소&gt;=12(여)</a:t>
                      </a:r>
                      <a:endParaRPr lang="en-US" sz="1200" dirty="0"/>
                    </a:p>
                  </a:txBody>
                  <a:tcPr marL="91440" marR="91440" marT="45720" marB="45720">
                    <a:lnL w="12700" cap="flat" cmpd="sng" algn="ctr">
                      <a:solidFill>
                        <a:srgbClr val="737373"/>
                      </a:solidFill>
                      <a:prstDash val="solid"/>
                      <a:round/>
                      <a:headEnd type="none" w="med" len="med"/>
                      <a:tailEnd type="none" w="med" len="med"/>
                    </a:lnL>
                    <a:lnR w="12700" cap="flat" cmpd="sng" algn="ctr">
                      <a:solidFill>
                        <a:srgbClr val="737373"/>
                      </a:solidFill>
                      <a:prstDash val="solid"/>
                      <a:round/>
                      <a:headEnd type="none" w="med" len="med"/>
                      <a:tailEnd type="none" w="med" len="med"/>
                    </a:lnR>
                    <a:lnT w="12700" cap="flat" cmpd="sng" algn="ctr">
                      <a:solidFill>
                        <a:srgbClr val="737373"/>
                      </a:solidFill>
                      <a:prstDash val="solid"/>
                      <a:round/>
                      <a:headEnd type="none" w="med" len="med"/>
                      <a:tailEnd type="none" w="med" len="med"/>
                    </a:lnT>
                    <a:lnB w="12700" cap="flat" cmpd="sng" algn="ctr">
                      <a:solidFill>
                        <a:srgbClr val="737373"/>
                      </a:solidFill>
                      <a:prstDash val="solid"/>
                      <a:round/>
                      <a:headEnd type="none" w="med" len="med"/>
                      <a:tailEnd type="none" w="med" len="med"/>
                    </a:lnB>
                    <a:solidFill>
                      <a:srgbClr val="FFFFFF"/>
                    </a:solidFill>
                  </a:tcPr>
                </a:tc>
                <a:tc>
                  <a:txBody>
                    <a:bodyPr/>
                    <a:lstStyle/>
                    <a:p>
                      <a:pPr algn="l" indent="0" marL="0">
                        <a:lnSpc>
                          <a:spcPts val="1350"/>
                        </a:lnSpc>
                        <a:buNone/>
                      </a:pPr>
                      <a:r>
                        <a:rPr lang="en-US" sz="900" spc="-5" kern="0" dirty="0">
                          <a:solidFill>
                            <a:srgbClr val="000000">
                              <a:alpha val="99000"/>
                            </a:srgbClr>
                          </a:solidFill>
                          <a:latin typeface="Inter" pitchFamily="34" charset="0"/>
                          <a:ea typeface="Inter" pitchFamily="34" charset="-122"/>
                          <a:cs typeface="Inter" pitchFamily="34" charset="-120"/>
                        </a:rPr>
                        <a:t>정상</a:t>
                      </a:r>
                      <a:endParaRPr lang="en-US" sz="1200" dirty="0"/>
                    </a:p>
                  </a:txBody>
                  <a:tcPr marL="91440" marR="91440" marT="45720" marB="45720">
                    <a:lnL w="12700" cap="flat" cmpd="sng" algn="ctr">
                      <a:solidFill>
                        <a:srgbClr val="737373"/>
                      </a:solidFill>
                      <a:prstDash val="solid"/>
                      <a:round/>
                      <a:headEnd type="none" w="med" len="med"/>
                      <a:tailEnd type="none" w="med" len="med"/>
                    </a:lnL>
                    <a:lnR w="12700" cap="flat" cmpd="sng" algn="ctr">
                      <a:solidFill>
                        <a:srgbClr val="737373"/>
                      </a:solidFill>
                      <a:prstDash val="solid"/>
                      <a:round/>
                      <a:headEnd type="none" w="med" len="med"/>
                      <a:tailEnd type="none" w="med" len="med"/>
                    </a:lnR>
                    <a:lnT w="12700" cap="flat" cmpd="sng" algn="ctr">
                      <a:solidFill>
                        <a:srgbClr val="737373"/>
                      </a:solidFill>
                      <a:prstDash val="solid"/>
                      <a:round/>
                      <a:headEnd type="none" w="med" len="med"/>
                      <a:tailEnd type="none" w="med" len="med"/>
                    </a:lnT>
                    <a:lnB w="12700" cap="flat" cmpd="sng" algn="ctr">
                      <a:solidFill>
                        <a:srgbClr val="737373"/>
                      </a:solidFill>
                      <a:prstDash val="solid"/>
                      <a:round/>
                      <a:headEnd type="none" w="med" len="med"/>
                      <a:tailEnd type="none" w="med" len="med"/>
                    </a:lnB>
                    <a:solidFill>
                      <a:srgbClr val="FFFFFF"/>
                    </a:solidFill>
                  </a:tcPr>
                </a:tc>
              </a:tr>
              <a:tr h="704850">
                <a:tc>
                  <a:txBody>
                    <a:bodyPr/>
                    <a:lstStyle/>
                    <a:p>
                      <a:pPr algn="l" indent="0" marL="0">
                        <a:lnSpc>
                          <a:spcPts val="1206"/>
                        </a:lnSpc>
                        <a:buNone/>
                      </a:pPr>
                      <a:r>
                        <a:rPr lang="en-US" sz="900" spc="-5" kern="0" dirty="0">
                          <a:solidFill>
                            <a:srgbClr val="000000">
                              <a:alpha val="99000"/>
                            </a:srgbClr>
                          </a:solidFill>
                          <a:latin typeface="Inter" pitchFamily="34" charset="0"/>
                          <a:ea typeface="Inter" pitchFamily="34" charset="-122"/>
                          <a:cs typeface="Inter" pitchFamily="34" charset="-120"/>
                        </a:rPr>
                        <a:t>당뇨병</a:t>
                      </a:r>
                      <a:endParaRPr lang="en-US" sz="1200" dirty="0"/>
                    </a:p>
                  </a:txBody>
                  <a:tcPr marL="91440" marR="91440" marT="45720" marB="45720">
                    <a:lnL w="12700" cap="flat" cmpd="sng" algn="ctr">
                      <a:solidFill>
                        <a:srgbClr val="737373"/>
                      </a:solidFill>
                      <a:prstDash val="solid"/>
                      <a:round/>
                      <a:headEnd type="none" w="med" len="med"/>
                      <a:tailEnd type="none" w="med" len="med"/>
                    </a:lnL>
                    <a:lnR w="12700" cap="flat" cmpd="sng" algn="ctr">
                      <a:solidFill>
                        <a:srgbClr val="737373"/>
                      </a:solidFill>
                      <a:prstDash val="solid"/>
                      <a:round/>
                      <a:headEnd type="none" w="med" len="med"/>
                      <a:tailEnd type="none" w="med" len="med"/>
                    </a:lnR>
                    <a:lnT w="12700" cap="flat" cmpd="sng" algn="ctr">
                      <a:solidFill>
                        <a:srgbClr val="737373"/>
                      </a:solidFill>
                      <a:prstDash val="solid"/>
                      <a:round/>
                      <a:headEnd type="none" w="med" len="med"/>
                      <a:tailEnd type="none" w="med" len="med"/>
                    </a:lnT>
                    <a:lnB w="12700" cap="flat" cmpd="sng" algn="ctr">
                      <a:solidFill>
                        <a:srgbClr val="737373"/>
                      </a:solidFill>
                      <a:prstDash val="solid"/>
                      <a:round/>
                      <a:headEnd type="none" w="med" len="med"/>
                      <a:tailEnd type="none" w="med" len="med"/>
                    </a:lnB>
                    <a:solidFill>
                      <a:srgbClr val="FFFFFF"/>
                    </a:solidFill>
                  </a:tcPr>
                </a:tc>
                <a:tc>
                  <a:txBody>
                    <a:bodyPr/>
                    <a:lstStyle/>
                    <a:p>
                      <a:pPr algn="l" indent="0" marL="0">
                        <a:lnSpc>
                          <a:spcPts val="1206"/>
                        </a:lnSpc>
                        <a:buNone/>
                      </a:pPr>
                      <a:r>
                        <a:rPr lang="en-US" sz="900" spc="-5" kern="0" dirty="0">
                          <a:solidFill>
                            <a:srgbClr val="000000">
                              <a:alpha val="99000"/>
                            </a:srgbClr>
                          </a:solidFill>
                          <a:latin typeface="Inter" pitchFamily="34" charset="0"/>
                          <a:ea typeface="Inter" pitchFamily="34" charset="-122"/>
                          <a:cs typeface="Inter" pitchFamily="34" charset="-120"/>
                        </a:rPr>
                        <a:t>공복혈당</a:t>
                      </a:r>
                      <a:endParaRPr lang="en-US" sz="1200" dirty="0"/>
                    </a:p>
                  </a:txBody>
                  <a:tcPr marL="91440" marR="91440" marT="45720" marB="45720">
                    <a:lnL w="12700" cap="flat" cmpd="sng" algn="ctr">
                      <a:solidFill>
                        <a:srgbClr val="737373"/>
                      </a:solidFill>
                      <a:prstDash val="solid"/>
                      <a:round/>
                      <a:headEnd type="none" w="med" len="med"/>
                      <a:tailEnd type="none" w="med" len="med"/>
                    </a:lnL>
                    <a:lnR w="12700" cap="flat" cmpd="sng" algn="ctr">
                      <a:solidFill>
                        <a:srgbClr val="737373"/>
                      </a:solidFill>
                      <a:prstDash val="solid"/>
                      <a:round/>
                      <a:headEnd type="none" w="med" len="med"/>
                      <a:tailEnd type="none" w="med" len="med"/>
                    </a:lnR>
                    <a:lnT w="12700" cap="flat" cmpd="sng" algn="ctr">
                      <a:solidFill>
                        <a:srgbClr val="737373"/>
                      </a:solidFill>
                      <a:prstDash val="solid"/>
                      <a:round/>
                      <a:headEnd type="none" w="med" len="med"/>
                      <a:tailEnd type="none" w="med" len="med"/>
                    </a:lnT>
                    <a:lnB w="12700" cap="flat" cmpd="sng" algn="ctr">
                      <a:solidFill>
                        <a:srgbClr val="737373"/>
                      </a:solidFill>
                      <a:prstDash val="solid"/>
                      <a:round/>
                      <a:headEnd type="none" w="med" len="med"/>
                      <a:tailEnd type="none" w="med" len="med"/>
                    </a:lnB>
                    <a:solidFill>
                      <a:srgbClr val="FFFFFF"/>
                    </a:solidFill>
                  </a:tcPr>
                </a:tc>
                <a:tc>
                  <a:txBody>
                    <a:bodyPr/>
                    <a:lstStyle/>
                    <a:p>
                      <a:pPr algn="l" indent="0" marL="0">
                        <a:lnSpc>
                          <a:spcPts val="1350"/>
                        </a:lnSpc>
                        <a:buNone/>
                      </a:pPr>
                      <a:r>
                        <a:rPr lang="en-US" sz="900" spc="-5" kern="0" dirty="0">
                          <a:solidFill>
                            <a:srgbClr val="000000">
                              <a:alpha val="99000"/>
                            </a:srgbClr>
                          </a:solidFill>
                          <a:latin typeface="Inter" pitchFamily="34" charset="0"/>
                          <a:ea typeface="Inter" pitchFamily="34" charset="-122"/>
                          <a:cs typeface="Inter" pitchFamily="34" charset="-120"/>
                        </a:rPr>
                        <a:t>&gt;=126</a:t>
                      </a:r>
                      <a:endParaRPr lang="en-US" sz="1200" dirty="0"/>
                    </a:p>
                    <a:p>
                      <a:pPr algn="l" indent="0" marL="0">
                        <a:lnSpc>
                          <a:spcPts val="1350"/>
                        </a:lnSpc>
                        <a:buNone/>
                      </a:pPr>
                      <a:r>
                        <a:rPr lang="en-US" sz="900" spc="-5" kern="0" dirty="0">
                          <a:solidFill>
                            <a:srgbClr val="000000">
                              <a:alpha val="99000"/>
                            </a:srgbClr>
                          </a:solidFill>
                          <a:latin typeface="Inter" pitchFamily="34" charset="0"/>
                          <a:ea typeface="Inter" pitchFamily="34" charset="-122"/>
                          <a:cs typeface="Inter" pitchFamily="34" charset="-120"/>
                        </a:rPr>
                        <a:t>100~125</a:t>
                      </a:r>
                      <a:endParaRPr lang="en-US" sz="1200" dirty="0"/>
                    </a:p>
                    <a:p>
                      <a:pPr algn="l" indent="0" marL="0">
                        <a:lnSpc>
                          <a:spcPts val="1350"/>
                        </a:lnSpc>
                        <a:buNone/>
                      </a:pPr>
                      <a:r>
                        <a:rPr lang="en-US" sz="900" spc="-5" kern="0" dirty="0">
                          <a:solidFill>
                            <a:srgbClr val="000000">
                              <a:alpha val="99000"/>
                            </a:srgbClr>
                          </a:solidFill>
                          <a:latin typeface="Inter" pitchFamily="34" charset="0"/>
                          <a:ea typeface="Inter" pitchFamily="34" charset="-122"/>
                          <a:cs typeface="Inter" pitchFamily="34" charset="-120"/>
                        </a:rPr>
                        <a:t>&lt;100</a:t>
                      </a:r>
                      <a:endParaRPr lang="en-US" sz="1200" dirty="0"/>
                    </a:p>
                  </a:txBody>
                  <a:tcPr marL="91440" marR="91440" marT="45720" marB="45720">
                    <a:lnL w="12700" cap="flat" cmpd="sng" algn="ctr">
                      <a:solidFill>
                        <a:srgbClr val="737373"/>
                      </a:solidFill>
                      <a:prstDash val="solid"/>
                      <a:round/>
                      <a:headEnd type="none" w="med" len="med"/>
                      <a:tailEnd type="none" w="med" len="med"/>
                    </a:lnL>
                    <a:lnR w="12700" cap="flat" cmpd="sng" algn="ctr">
                      <a:solidFill>
                        <a:srgbClr val="737373"/>
                      </a:solidFill>
                      <a:prstDash val="solid"/>
                      <a:round/>
                      <a:headEnd type="none" w="med" len="med"/>
                      <a:tailEnd type="none" w="med" len="med"/>
                    </a:lnR>
                    <a:lnT w="12700" cap="flat" cmpd="sng" algn="ctr">
                      <a:solidFill>
                        <a:srgbClr val="737373"/>
                      </a:solidFill>
                      <a:prstDash val="solid"/>
                      <a:round/>
                      <a:headEnd type="none" w="med" len="med"/>
                      <a:tailEnd type="none" w="med" len="med"/>
                    </a:lnT>
                    <a:lnB w="12700" cap="flat" cmpd="sng" algn="ctr">
                      <a:solidFill>
                        <a:srgbClr val="737373"/>
                      </a:solidFill>
                      <a:prstDash val="solid"/>
                      <a:round/>
                      <a:headEnd type="none" w="med" len="med"/>
                      <a:tailEnd type="none" w="med" len="med"/>
                    </a:lnB>
                    <a:solidFill>
                      <a:srgbClr val="FFFFFF"/>
                    </a:solidFill>
                  </a:tcPr>
                </a:tc>
                <a:tc>
                  <a:txBody>
                    <a:bodyPr/>
                    <a:lstStyle/>
                    <a:p>
                      <a:pPr algn="l" indent="0" marL="0">
                        <a:lnSpc>
                          <a:spcPts val="1350"/>
                        </a:lnSpc>
                        <a:buNone/>
                      </a:pPr>
                      <a:r>
                        <a:rPr lang="en-US" sz="900" spc="-5" kern="0" dirty="0">
                          <a:solidFill>
                            <a:srgbClr val="000000">
                              <a:alpha val="99000"/>
                            </a:srgbClr>
                          </a:solidFill>
                          <a:latin typeface="Inter" pitchFamily="34" charset="0"/>
                          <a:ea typeface="Inter" pitchFamily="34" charset="-122"/>
                          <a:cs typeface="Inter" pitchFamily="34" charset="-120"/>
                        </a:rPr>
                        <a:t>당뇨병 의심</a:t>
                      </a:r>
                      <a:endParaRPr lang="en-US" sz="1200" dirty="0"/>
                    </a:p>
                    <a:p>
                      <a:pPr algn="l" indent="0" marL="0">
                        <a:lnSpc>
                          <a:spcPts val="1350"/>
                        </a:lnSpc>
                        <a:buNone/>
                      </a:pPr>
                      <a:r>
                        <a:rPr lang="en-US" sz="900" spc="-5" kern="0" dirty="0">
                          <a:solidFill>
                            <a:srgbClr val="000000">
                              <a:alpha val="99000"/>
                            </a:srgbClr>
                          </a:solidFill>
                          <a:latin typeface="Inter" pitchFamily="34" charset="0"/>
                          <a:ea typeface="Inter" pitchFamily="34" charset="-122"/>
                          <a:cs typeface="Inter" pitchFamily="34" charset="-120"/>
                        </a:rPr>
                        <a:t>공복혈당장애 의심</a:t>
                      </a:r>
                      <a:endParaRPr lang="en-US" sz="1200" dirty="0"/>
                    </a:p>
                    <a:p>
                      <a:pPr algn="l" indent="0" marL="0">
                        <a:lnSpc>
                          <a:spcPts val="1350"/>
                        </a:lnSpc>
                        <a:buNone/>
                      </a:pPr>
                      <a:r>
                        <a:rPr lang="en-US" sz="900" spc="-5" kern="0" dirty="0">
                          <a:solidFill>
                            <a:srgbClr val="000000">
                              <a:alpha val="99000"/>
                            </a:srgbClr>
                          </a:solidFill>
                          <a:latin typeface="Inter" pitchFamily="34" charset="0"/>
                          <a:ea typeface="Inter" pitchFamily="34" charset="-122"/>
                          <a:cs typeface="Inter" pitchFamily="34" charset="-120"/>
                        </a:rPr>
                        <a:t>정상혈당</a:t>
                      </a:r>
                      <a:endParaRPr lang="en-US" sz="1200" dirty="0"/>
                    </a:p>
                  </a:txBody>
                  <a:tcPr marL="91440" marR="91440" marT="45720" marB="45720">
                    <a:lnL w="12700" cap="flat" cmpd="sng" algn="ctr">
                      <a:solidFill>
                        <a:srgbClr val="737373"/>
                      </a:solidFill>
                      <a:prstDash val="solid"/>
                      <a:round/>
                      <a:headEnd type="none" w="med" len="med"/>
                      <a:tailEnd type="none" w="med" len="med"/>
                    </a:lnL>
                    <a:lnR w="12700" cap="flat" cmpd="sng" algn="ctr">
                      <a:solidFill>
                        <a:srgbClr val="737373"/>
                      </a:solidFill>
                      <a:prstDash val="solid"/>
                      <a:round/>
                      <a:headEnd type="none" w="med" len="med"/>
                      <a:tailEnd type="none" w="med" len="med"/>
                    </a:lnR>
                    <a:lnT w="12700" cap="flat" cmpd="sng" algn="ctr">
                      <a:solidFill>
                        <a:srgbClr val="737373"/>
                      </a:solidFill>
                      <a:prstDash val="solid"/>
                      <a:round/>
                      <a:headEnd type="none" w="med" len="med"/>
                      <a:tailEnd type="none" w="med" len="med"/>
                    </a:lnT>
                    <a:lnB w="12700" cap="flat" cmpd="sng" algn="ctr">
                      <a:solidFill>
                        <a:srgbClr val="737373"/>
                      </a:solidFill>
                      <a:prstDash val="solid"/>
                      <a:round/>
                      <a:headEnd type="none" w="med" len="med"/>
                      <a:tailEnd type="none" w="med" len="med"/>
                    </a:lnB>
                    <a:solidFill>
                      <a:srgbClr val="FFFFFF"/>
                    </a:solidFill>
                  </a:tcPr>
                </a:tc>
              </a:tr>
              <a:tr h="342900">
                <a:tc>
                  <a:txBody>
                    <a:bodyPr/>
                    <a:lstStyle/>
                    <a:p>
                      <a:pPr algn="l" indent="0" marL="0">
                        <a:lnSpc>
                          <a:spcPts val="1206"/>
                        </a:lnSpc>
                        <a:buNone/>
                      </a:pPr>
                      <a:r>
                        <a:rPr lang="en-US" sz="900" b="1" spc="-5" kern="0" dirty="0">
                          <a:solidFill>
                            <a:srgbClr val="000000">
                              <a:alpha val="99000"/>
                            </a:srgbClr>
                          </a:solidFill>
                          <a:latin typeface="Inter" pitchFamily="34" charset="0"/>
                          <a:ea typeface="Inter" pitchFamily="34" charset="-122"/>
                          <a:cs typeface="Inter" pitchFamily="34" charset="-120"/>
                        </a:rPr>
                        <a:t>질병</a:t>
                      </a:r>
                      <a:endParaRPr lang="en-US" sz="1200" dirty="0"/>
                    </a:p>
                  </a:txBody>
                  <a:tcPr marL="91440" marR="91440" marT="45720" marB="45720">
                    <a:lnL w="12700" cap="flat" cmpd="sng" algn="ctr">
                      <a:solidFill>
                        <a:srgbClr val="737373"/>
                      </a:solidFill>
                      <a:prstDash val="solid"/>
                      <a:round/>
                      <a:headEnd type="none" w="med" len="med"/>
                      <a:tailEnd type="none" w="med" len="med"/>
                    </a:lnL>
                    <a:lnR w="12700" cap="flat" cmpd="sng" algn="ctr">
                      <a:solidFill>
                        <a:srgbClr val="737373"/>
                      </a:solidFill>
                      <a:prstDash val="solid"/>
                      <a:round/>
                      <a:headEnd type="none" w="med" len="med"/>
                      <a:tailEnd type="none" w="med" len="med"/>
                    </a:lnR>
                    <a:lnT w="12700" cap="flat" cmpd="sng" algn="ctr">
                      <a:solidFill>
                        <a:srgbClr val="737373"/>
                      </a:solidFill>
                      <a:prstDash val="solid"/>
                      <a:round/>
                      <a:headEnd type="none" w="med" len="med"/>
                      <a:tailEnd type="none" w="med" len="med"/>
                    </a:lnT>
                    <a:lnB w="12700" cap="flat" cmpd="sng" algn="ctr">
                      <a:solidFill>
                        <a:srgbClr val="737373"/>
                      </a:solidFill>
                      <a:prstDash val="solid"/>
                      <a:round/>
                      <a:headEnd type="none" w="med" len="med"/>
                      <a:tailEnd type="none" w="med" len="med"/>
                    </a:lnB>
                    <a:solidFill>
                      <a:srgbClr val="FFFFFF"/>
                    </a:solidFill>
                  </a:tcPr>
                </a:tc>
                <a:tc>
                  <a:txBody>
                    <a:bodyPr/>
                    <a:lstStyle/>
                    <a:p>
                      <a:pPr algn="l" indent="0" marL="0">
                        <a:lnSpc>
                          <a:spcPts val="1206"/>
                        </a:lnSpc>
                        <a:buNone/>
                      </a:pPr>
                      <a:r>
                        <a:rPr lang="en-US" sz="900" b="1" spc="-5" kern="0" dirty="0">
                          <a:solidFill>
                            <a:srgbClr val="000000">
                              <a:alpha val="99000"/>
                            </a:srgbClr>
                          </a:solidFill>
                          <a:latin typeface="Inter" pitchFamily="34" charset="0"/>
                          <a:ea typeface="Inter" pitchFamily="34" charset="-122"/>
                          <a:cs typeface="Inter" pitchFamily="34" charset="-120"/>
                        </a:rPr>
                        <a:t>판단 기준 변수</a:t>
                      </a:r>
                      <a:endParaRPr lang="en-US" sz="1200" dirty="0"/>
                    </a:p>
                  </a:txBody>
                  <a:tcPr marL="91440" marR="91440" marT="45720" marB="45720">
                    <a:lnL w="12700" cap="flat" cmpd="sng" algn="ctr">
                      <a:solidFill>
                        <a:srgbClr val="737373"/>
                      </a:solidFill>
                      <a:prstDash val="solid"/>
                      <a:round/>
                      <a:headEnd type="none" w="med" len="med"/>
                      <a:tailEnd type="none" w="med" len="med"/>
                    </a:lnL>
                    <a:lnR w="12700" cap="flat" cmpd="sng" algn="ctr">
                      <a:solidFill>
                        <a:srgbClr val="737373"/>
                      </a:solidFill>
                      <a:prstDash val="solid"/>
                      <a:round/>
                      <a:headEnd type="none" w="med" len="med"/>
                      <a:tailEnd type="none" w="med" len="med"/>
                    </a:lnR>
                    <a:lnT w="12700" cap="flat" cmpd="sng" algn="ctr">
                      <a:solidFill>
                        <a:srgbClr val="737373"/>
                      </a:solidFill>
                      <a:prstDash val="solid"/>
                      <a:round/>
                      <a:headEnd type="none" w="med" len="med"/>
                      <a:tailEnd type="none" w="med" len="med"/>
                    </a:lnT>
                    <a:lnB w="12700" cap="flat" cmpd="sng" algn="ctr">
                      <a:solidFill>
                        <a:srgbClr val="737373"/>
                      </a:solidFill>
                      <a:prstDash val="solid"/>
                      <a:round/>
                      <a:headEnd type="none" w="med" len="med"/>
                      <a:tailEnd type="none" w="med" len="med"/>
                    </a:lnB>
                    <a:solidFill>
                      <a:srgbClr val="FFFFFF"/>
                    </a:solidFill>
                  </a:tcPr>
                </a:tc>
                <a:tc>
                  <a:txBody>
                    <a:bodyPr/>
                    <a:lstStyle/>
                    <a:p>
                      <a:pPr algn="l" indent="0" marL="0">
                        <a:lnSpc>
                          <a:spcPts val="1206"/>
                        </a:lnSpc>
                        <a:buNone/>
                      </a:pPr>
                      <a:r>
                        <a:rPr lang="en-US" sz="900" b="1" spc="-5" kern="0" dirty="0">
                          <a:solidFill>
                            <a:srgbClr val="000000">
                              <a:alpha val="99000"/>
                            </a:srgbClr>
                          </a:solidFill>
                          <a:latin typeface="Inter" pitchFamily="34" charset="0"/>
                          <a:ea typeface="Inter" pitchFamily="34" charset="-122"/>
                          <a:cs typeface="Inter" pitchFamily="34" charset="-120"/>
                        </a:rPr>
                        <a:t>수치 기준/조건</a:t>
                      </a:r>
                      <a:endParaRPr lang="en-US" sz="1200" dirty="0"/>
                    </a:p>
                  </a:txBody>
                  <a:tcPr marL="91440" marR="91440" marT="45720" marB="45720">
                    <a:lnL w="12700" cap="flat" cmpd="sng" algn="ctr">
                      <a:solidFill>
                        <a:srgbClr val="737373"/>
                      </a:solidFill>
                      <a:prstDash val="solid"/>
                      <a:round/>
                      <a:headEnd type="none" w="med" len="med"/>
                      <a:tailEnd type="none" w="med" len="med"/>
                    </a:lnL>
                    <a:lnR w="12700" cap="flat" cmpd="sng" algn="ctr">
                      <a:solidFill>
                        <a:srgbClr val="737373"/>
                      </a:solidFill>
                      <a:prstDash val="solid"/>
                      <a:round/>
                      <a:headEnd type="none" w="med" len="med"/>
                      <a:tailEnd type="none" w="med" len="med"/>
                    </a:lnR>
                    <a:lnT w="12700" cap="flat" cmpd="sng" algn="ctr">
                      <a:solidFill>
                        <a:srgbClr val="737373"/>
                      </a:solidFill>
                      <a:prstDash val="solid"/>
                      <a:round/>
                      <a:headEnd type="none" w="med" len="med"/>
                      <a:tailEnd type="none" w="med" len="med"/>
                    </a:lnT>
                    <a:lnB w="12700" cap="flat" cmpd="sng" algn="ctr">
                      <a:solidFill>
                        <a:srgbClr val="737373"/>
                      </a:solidFill>
                      <a:prstDash val="solid"/>
                      <a:round/>
                      <a:headEnd type="none" w="med" len="med"/>
                      <a:tailEnd type="none" w="med" len="med"/>
                    </a:lnB>
                    <a:solidFill>
                      <a:srgbClr val="FFFFFF"/>
                    </a:solidFill>
                  </a:tcPr>
                </a:tc>
                <a:tc>
                  <a:txBody>
                    <a:bodyPr/>
                    <a:lstStyle/>
                    <a:p>
                      <a:pPr algn="l" indent="0" marL="0">
                        <a:lnSpc>
                          <a:spcPts val="1206"/>
                        </a:lnSpc>
                        <a:buNone/>
                      </a:pPr>
                      <a:r>
                        <a:rPr lang="en-US" sz="900" b="1" spc="-5" kern="0" dirty="0">
                          <a:solidFill>
                            <a:srgbClr val="000000">
                              <a:alpha val="99000"/>
                            </a:srgbClr>
                          </a:solidFill>
                          <a:latin typeface="Inter" pitchFamily="34" charset="0"/>
                          <a:ea typeface="Inter" pitchFamily="34" charset="-122"/>
                          <a:cs typeface="Inter" pitchFamily="34" charset="-120"/>
                        </a:rPr>
                        <a:t>판단 결과</a:t>
                      </a:r>
                      <a:endParaRPr lang="en-US" sz="1200" dirty="0"/>
                    </a:p>
                  </a:txBody>
                  <a:tcPr marL="91440" marR="91440" marT="45720" marB="45720">
                    <a:lnL w="12700" cap="flat" cmpd="sng" algn="ctr">
                      <a:solidFill>
                        <a:srgbClr val="737373"/>
                      </a:solidFill>
                      <a:prstDash val="solid"/>
                      <a:round/>
                      <a:headEnd type="none" w="med" len="med"/>
                      <a:tailEnd type="none" w="med" len="med"/>
                    </a:lnL>
                    <a:lnR w="12700" cap="flat" cmpd="sng" algn="ctr">
                      <a:solidFill>
                        <a:srgbClr val="737373"/>
                      </a:solidFill>
                      <a:prstDash val="solid"/>
                      <a:round/>
                      <a:headEnd type="none" w="med" len="med"/>
                      <a:tailEnd type="none" w="med" len="med"/>
                    </a:lnR>
                    <a:lnT w="12700" cap="flat" cmpd="sng" algn="ctr">
                      <a:solidFill>
                        <a:srgbClr val="737373"/>
                      </a:solidFill>
                      <a:prstDash val="solid"/>
                      <a:round/>
                      <a:headEnd type="none" w="med" len="med"/>
                      <a:tailEnd type="none" w="med" len="med"/>
                    </a:lnT>
                    <a:lnB w="12700" cap="flat" cmpd="sng" algn="ctr">
                      <a:solidFill>
                        <a:srgbClr val="737373"/>
                      </a:solidFill>
                      <a:prstDash val="solid"/>
                      <a:round/>
                      <a:headEnd type="none" w="med" len="med"/>
                      <a:tailEnd type="none" w="med" len="med"/>
                    </a:lnB>
                    <a:solidFill>
                      <a:srgbClr val="FFFFFF"/>
                    </a:solidFill>
                  </a:tcPr>
                </a:tc>
              </a:tr>
              <a:tr h="1047750">
                <a:tc>
                  <a:txBody>
                    <a:bodyPr/>
                    <a:lstStyle/>
                    <a:p>
                      <a:pPr algn="l" indent="0" marL="0">
                        <a:lnSpc>
                          <a:spcPts val="1206"/>
                        </a:lnSpc>
                        <a:buNone/>
                      </a:pPr>
                      <a:r>
                        <a:rPr lang="en-US" sz="900" spc="-5" kern="0" dirty="0">
                          <a:solidFill>
                            <a:srgbClr val="000000">
                              <a:alpha val="99000"/>
                            </a:srgbClr>
                          </a:solidFill>
                          <a:latin typeface="Inter" pitchFamily="34" charset="0"/>
                          <a:ea typeface="Inter" pitchFamily="34" charset="-122"/>
                          <a:cs typeface="Inter" pitchFamily="34" charset="-120"/>
                        </a:rPr>
                        <a:t>신장질환</a:t>
                      </a:r>
                      <a:endParaRPr lang="en-US" sz="1200" dirty="0"/>
                    </a:p>
                  </a:txBody>
                  <a:tcPr marL="91440" marR="91440" marT="45720" marB="45720">
                    <a:lnL w="12700" cap="flat" cmpd="sng" algn="ctr">
                      <a:solidFill>
                        <a:srgbClr val="737373"/>
                      </a:solidFill>
                      <a:prstDash val="solid"/>
                      <a:round/>
                      <a:headEnd type="none" w="med" len="med"/>
                      <a:tailEnd type="none" w="med" len="med"/>
                    </a:lnL>
                    <a:lnR w="12700" cap="flat" cmpd="sng" algn="ctr">
                      <a:solidFill>
                        <a:srgbClr val="737373"/>
                      </a:solidFill>
                      <a:prstDash val="solid"/>
                      <a:round/>
                      <a:headEnd type="none" w="med" len="med"/>
                      <a:tailEnd type="none" w="med" len="med"/>
                    </a:lnR>
                    <a:lnT w="12700" cap="flat" cmpd="sng" algn="ctr">
                      <a:solidFill>
                        <a:srgbClr val="737373"/>
                      </a:solidFill>
                      <a:prstDash val="solid"/>
                      <a:round/>
                      <a:headEnd type="none" w="med" len="med"/>
                      <a:tailEnd type="none" w="med" len="med"/>
                    </a:lnT>
                    <a:lnB w="12700" cap="flat" cmpd="sng" algn="ctr">
                      <a:solidFill>
                        <a:srgbClr val="737373"/>
                      </a:solidFill>
                      <a:prstDash val="solid"/>
                      <a:round/>
                      <a:headEnd type="none" w="med" len="med"/>
                      <a:tailEnd type="none" w="med" len="med"/>
                    </a:lnB>
                    <a:solidFill>
                      <a:srgbClr val="FFFFFF"/>
                    </a:solidFill>
                  </a:tcPr>
                </a:tc>
                <a:tc>
                  <a:txBody>
                    <a:bodyPr/>
                    <a:lstStyle/>
                    <a:p>
                      <a:pPr algn="l" indent="0" marL="0">
                        <a:lnSpc>
                          <a:spcPts val="1206"/>
                        </a:lnSpc>
                        <a:buNone/>
                      </a:pPr>
                      <a:r>
                        <a:rPr lang="en-US" sz="900" spc="-5" kern="0" dirty="0">
                          <a:solidFill>
                            <a:srgbClr val="000000">
                              <a:alpha val="99000"/>
                            </a:srgbClr>
                          </a:solidFill>
                          <a:latin typeface="Inter" pitchFamily="34" charset="0"/>
                          <a:ea typeface="Inter" pitchFamily="34" charset="-122"/>
                          <a:cs typeface="Inter" pitchFamily="34" charset="-120"/>
                        </a:rPr>
                        <a:t>사구체여과율</a:t>
                      </a:r>
                      <a:endParaRPr lang="en-US" sz="1200" dirty="0"/>
                    </a:p>
                  </a:txBody>
                  <a:tcPr marL="91440" marR="91440" marT="45720" marB="45720">
                    <a:lnL w="12700" cap="flat" cmpd="sng" algn="ctr">
                      <a:solidFill>
                        <a:srgbClr val="737373"/>
                      </a:solidFill>
                      <a:prstDash val="solid"/>
                      <a:round/>
                      <a:headEnd type="none" w="med" len="med"/>
                      <a:tailEnd type="none" w="med" len="med"/>
                    </a:lnL>
                    <a:lnR w="12700" cap="flat" cmpd="sng" algn="ctr">
                      <a:solidFill>
                        <a:srgbClr val="737373"/>
                      </a:solidFill>
                      <a:prstDash val="solid"/>
                      <a:round/>
                      <a:headEnd type="none" w="med" len="med"/>
                      <a:tailEnd type="none" w="med" len="med"/>
                    </a:lnR>
                    <a:lnT w="12700" cap="flat" cmpd="sng" algn="ctr">
                      <a:solidFill>
                        <a:srgbClr val="737373"/>
                      </a:solidFill>
                      <a:prstDash val="solid"/>
                      <a:round/>
                      <a:headEnd type="none" w="med" len="med"/>
                      <a:tailEnd type="none" w="med" len="med"/>
                    </a:lnT>
                    <a:lnB w="12700" cap="flat" cmpd="sng" algn="ctr">
                      <a:solidFill>
                        <a:srgbClr val="737373"/>
                      </a:solidFill>
                      <a:prstDash val="solid"/>
                      <a:round/>
                      <a:headEnd type="none" w="med" len="med"/>
                      <a:tailEnd type="none" w="med" len="med"/>
                    </a:lnB>
                    <a:solidFill>
                      <a:srgbClr val="FFFFFF"/>
                    </a:solidFill>
                  </a:tcPr>
                </a:tc>
                <a:tc>
                  <a:txBody>
                    <a:bodyPr/>
                    <a:lstStyle/>
                    <a:p>
                      <a:pPr algn="l" indent="0" marL="0">
                        <a:lnSpc>
                          <a:spcPts val="1350"/>
                        </a:lnSpc>
                        <a:buNone/>
                      </a:pPr>
                      <a:r>
                        <a:rPr lang="en-US" sz="900" spc="-5" kern="0" dirty="0">
                          <a:solidFill>
                            <a:srgbClr val="000000">
                              <a:alpha val="99000"/>
                            </a:srgbClr>
                          </a:solidFill>
                          <a:latin typeface="Inter" pitchFamily="34" charset="0"/>
                          <a:ea typeface="Inter" pitchFamily="34" charset="-122"/>
                          <a:cs typeface="Inter" pitchFamily="34" charset="-120"/>
                        </a:rPr>
                        <a:t>&gt;=90</a:t>
                      </a:r>
                      <a:endParaRPr lang="en-US" sz="1200" dirty="0"/>
                    </a:p>
                    <a:p>
                      <a:pPr algn="l" indent="0" marL="0">
                        <a:lnSpc>
                          <a:spcPts val="1350"/>
                        </a:lnSpc>
                        <a:buNone/>
                      </a:pPr>
                      <a:r>
                        <a:rPr lang="en-US" sz="900" spc="-5" kern="0" dirty="0">
                          <a:solidFill>
                            <a:srgbClr val="000000">
                              <a:alpha val="99000"/>
                            </a:srgbClr>
                          </a:solidFill>
                          <a:latin typeface="Inter" pitchFamily="34" charset="0"/>
                          <a:ea typeface="Inter" pitchFamily="34" charset="-122"/>
                          <a:cs typeface="Inter" pitchFamily="34" charset="-120"/>
                        </a:rPr>
                        <a:t>60~89</a:t>
                      </a:r>
                      <a:endParaRPr lang="en-US" sz="1200" dirty="0"/>
                    </a:p>
                    <a:p>
                      <a:pPr algn="l" indent="0" marL="0">
                        <a:lnSpc>
                          <a:spcPts val="1350"/>
                        </a:lnSpc>
                        <a:buNone/>
                      </a:pPr>
                      <a:r>
                        <a:rPr lang="en-US" sz="900" spc="-5" kern="0" dirty="0">
                          <a:solidFill>
                            <a:srgbClr val="000000">
                              <a:alpha val="99000"/>
                            </a:srgbClr>
                          </a:solidFill>
                          <a:latin typeface="Inter" pitchFamily="34" charset="0"/>
                          <a:ea typeface="Inter" pitchFamily="34" charset="-122"/>
                          <a:cs typeface="Inter" pitchFamily="34" charset="-120"/>
                        </a:rPr>
                        <a:t>30~59</a:t>
                      </a:r>
                      <a:endParaRPr lang="en-US" sz="1200" dirty="0"/>
                    </a:p>
                    <a:p>
                      <a:pPr algn="l" indent="0" marL="0">
                        <a:lnSpc>
                          <a:spcPts val="1350"/>
                        </a:lnSpc>
                        <a:buNone/>
                      </a:pPr>
                      <a:r>
                        <a:rPr lang="en-US" sz="900" spc="-5" kern="0" dirty="0">
                          <a:solidFill>
                            <a:srgbClr val="000000">
                              <a:alpha val="99000"/>
                            </a:srgbClr>
                          </a:solidFill>
                          <a:latin typeface="Inter" pitchFamily="34" charset="0"/>
                          <a:ea typeface="Inter" pitchFamily="34" charset="-122"/>
                          <a:cs typeface="Inter" pitchFamily="34" charset="-120"/>
                        </a:rPr>
                        <a:t>15~29</a:t>
                      </a:r>
                      <a:endParaRPr lang="en-US" sz="1200" dirty="0"/>
                    </a:p>
                    <a:p>
                      <a:pPr algn="l" indent="0" marL="0">
                        <a:lnSpc>
                          <a:spcPts val="1350"/>
                        </a:lnSpc>
                        <a:buNone/>
                      </a:pPr>
                      <a:r>
                        <a:rPr lang="en-US" sz="900" spc="-5" kern="0" dirty="0">
                          <a:solidFill>
                            <a:srgbClr val="000000">
                              <a:alpha val="99000"/>
                            </a:srgbClr>
                          </a:solidFill>
                          <a:latin typeface="Inter" pitchFamily="34" charset="0"/>
                          <a:ea typeface="Inter" pitchFamily="34" charset="-122"/>
                          <a:cs typeface="Inter" pitchFamily="34" charset="-120"/>
                        </a:rPr>
                        <a:t>&lt;15</a:t>
                      </a:r>
                      <a:endParaRPr lang="en-US" sz="1200" dirty="0"/>
                    </a:p>
                  </a:txBody>
                  <a:tcPr marL="91440" marR="91440" marT="45720" marB="45720">
                    <a:lnL w="12700" cap="flat" cmpd="sng" algn="ctr">
                      <a:solidFill>
                        <a:srgbClr val="737373"/>
                      </a:solidFill>
                      <a:prstDash val="solid"/>
                      <a:round/>
                      <a:headEnd type="none" w="med" len="med"/>
                      <a:tailEnd type="none" w="med" len="med"/>
                    </a:lnL>
                    <a:lnR w="12700" cap="flat" cmpd="sng" algn="ctr">
                      <a:solidFill>
                        <a:srgbClr val="737373"/>
                      </a:solidFill>
                      <a:prstDash val="solid"/>
                      <a:round/>
                      <a:headEnd type="none" w="med" len="med"/>
                      <a:tailEnd type="none" w="med" len="med"/>
                    </a:lnR>
                    <a:lnT w="12700" cap="flat" cmpd="sng" algn="ctr">
                      <a:solidFill>
                        <a:srgbClr val="737373"/>
                      </a:solidFill>
                      <a:prstDash val="solid"/>
                      <a:round/>
                      <a:headEnd type="none" w="med" len="med"/>
                      <a:tailEnd type="none" w="med" len="med"/>
                    </a:lnT>
                    <a:lnB w="12700" cap="flat" cmpd="sng" algn="ctr">
                      <a:solidFill>
                        <a:srgbClr val="737373"/>
                      </a:solidFill>
                      <a:prstDash val="solid"/>
                      <a:round/>
                      <a:headEnd type="none" w="med" len="med"/>
                      <a:tailEnd type="none" w="med" len="med"/>
                    </a:lnB>
                    <a:solidFill>
                      <a:srgbClr val="FFFFFF"/>
                    </a:solidFill>
                  </a:tcPr>
                </a:tc>
                <a:tc>
                  <a:txBody>
                    <a:bodyPr/>
                    <a:lstStyle/>
                    <a:p>
                      <a:pPr algn="l" indent="0" marL="0">
                        <a:lnSpc>
                          <a:spcPts val="1350"/>
                        </a:lnSpc>
                        <a:buNone/>
                      </a:pPr>
                      <a:r>
                        <a:rPr lang="en-US" sz="900" spc="-5" kern="0" dirty="0">
                          <a:solidFill>
                            <a:srgbClr val="000000">
                              <a:alpha val="99000"/>
                            </a:srgbClr>
                          </a:solidFill>
                          <a:latin typeface="Inter" pitchFamily="34" charset="0"/>
                          <a:ea typeface="Inter" pitchFamily="34" charset="-122"/>
                          <a:cs typeface="Inter" pitchFamily="34" charset="-120"/>
                        </a:rPr>
                        <a:t>정상</a:t>
                      </a:r>
                      <a:endParaRPr lang="en-US" sz="1200" dirty="0"/>
                    </a:p>
                    <a:p>
                      <a:pPr algn="l" indent="0" marL="0">
                        <a:lnSpc>
                          <a:spcPts val="1350"/>
                        </a:lnSpc>
                        <a:buNone/>
                      </a:pPr>
                      <a:r>
                        <a:rPr lang="en-US" sz="900" spc="-5" kern="0" dirty="0">
                          <a:solidFill>
                            <a:srgbClr val="000000">
                              <a:alpha val="99000"/>
                            </a:srgbClr>
                          </a:solidFill>
                          <a:latin typeface="Inter" pitchFamily="34" charset="0"/>
                          <a:ea typeface="Inter" pitchFamily="34" charset="-122"/>
                          <a:cs typeface="Inter" pitchFamily="34" charset="-120"/>
                        </a:rPr>
                        <a:t>신장기능 감소 시작</a:t>
                      </a:r>
                      <a:endParaRPr lang="en-US" sz="1200" dirty="0"/>
                    </a:p>
                    <a:p>
                      <a:pPr algn="l" indent="0" marL="0">
                        <a:lnSpc>
                          <a:spcPts val="1350"/>
                        </a:lnSpc>
                        <a:buNone/>
                      </a:pPr>
                      <a:r>
                        <a:rPr lang="en-US" sz="900" spc="-5" kern="0" dirty="0">
                          <a:solidFill>
                            <a:srgbClr val="000000">
                              <a:alpha val="99000"/>
                            </a:srgbClr>
                          </a:solidFill>
                          <a:latin typeface="Inter" pitchFamily="34" charset="0"/>
                          <a:ea typeface="Inter" pitchFamily="34" charset="-122"/>
                          <a:cs typeface="Inter" pitchFamily="34" charset="-120"/>
                        </a:rPr>
                        <a:t>신장기능이 더욱 감소</a:t>
                      </a:r>
                      <a:endParaRPr lang="en-US" sz="1200" dirty="0"/>
                    </a:p>
                    <a:p>
                      <a:pPr algn="l" indent="0" marL="0">
                        <a:lnSpc>
                          <a:spcPts val="1350"/>
                        </a:lnSpc>
                        <a:buNone/>
                      </a:pPr>
                      <a:r>
                        <a:rPr lang="en-US" sz="900" spc="-5" kern="0" dirty="0">
                          <a:solidFill>
                            <a:srgbClr val="000000">
                              <a:alpha val="99000"/>
                            </a:srgbClr>
                          </a:solidFill>
                          <a:latin typeface="Inter" pitchFamily="34" charset="0"/>
                          <a:ea typeface="Inter" pitchFamily="34" charset="-122"/>
                          <a:cs typeface="Inter" pitchFamily="34" charset="-120"/>
                        </a:rPr>
                        <a:t>생명만 유지할 수준</a:t>
                      </a:r>
                      <a:endParaRPr lang="en-US" sz="1200" dirty="0"/>
                    </a:p>
                    <a:p>
                      <a:pPr algn="l" indent="0" marL="0">
                        <a:lnSpc>
                          <a:spcPts val="1350"/>
                        </a:lnSpc>
                        <a:buNone/>
                      </a:pPr>
                      <a:r>
                        <a:rPr lang="en-US" sz="900" spc="-5" kern="0" dirty="0">
                          <a:solidFill>
                            <a:srgbClr val="000000">
                              <a:alpha val="99000"/>
                            </a:srgbClr>
                          </a:solidFill>
                          <a:latin typeface="Inter" pitchFamily="34" charset="0"/>
                          <a:ea typeface="Inter" pitchFamily="34" charset="-122"/>
                          <a:cs typeface="Inter" pitchFamily="34" charset="-120"/>
                        </a:rPr>
                        <a:t>신장 이식 필요</a:t>
                      </a:r>
                      <a:endParaRPr lang="en-US" sz="1200" dirty="0"/>
                    </a:p>
                  </a:txBody>
                  <a:tcPr marL="91440" marR="91440" marT="45720" marB="45720">
                    <a:lnL w="12700" cap="flat" cmpd="sng" algn="ctr">
                      <a:solidFill>
                        <a:srgbClr val="737373"/>
                      </a:solidFill>
                      <a:prstDash val="solid"/>
                      <a:round/>
                      <a:headEnd type="none" w="med" len="med"/>
                      <a:tailEnd type="none" w="med" len="med"/>
                    </a:lnL>
                    <a:lnR w="12700" cap="flat" cmpd="sng" algn="ctr">
                      <a:solidFill>
                        <a:srgbClr val="737373"/>
                      </a:solidFill>
                      <a:prstDash val="solid"/>
                      <a:round/>
                      <a:headEnd type="none" w="med" len="med"/>
                      <a:tailEnd type="none" w="med" len="med"/>
                    </a:lnR>
                    <a:lnT w="12700" cap="flat" cmpd="sng" algn="ctr">
                      <a:solidFill>
                        <a:srgbClr val="737373"/>
                      </a:solidFill>
                      <a:prstDash val="solid"/>
                      <a:round/>
                      <a:headEnd type="none" w="med" len="med"/>
                      <a:tailEnd type="none" w="med" len="med"/>
                    </a:lnT>
                    <a:lnB w="12700" cap="flat" cmpd="sng" algn="ctr">
                      <a:solidFill>
                        <a:srgbClr val="737373"/>
                      </a:solidFill>
                      <a:prstDash val="solid"/>
                      <a:round/>
                      <a:headEnd type="none" w="med" len="med"/>
                      <a:tailEnd type="none" w="med" len="med"/>
                    </a:lnB>
                    <a:solidFill>
                      <a:srgbClr val="FFFFFF"/>
                    </a:solidFill>
                  </a:tcPr>
                </a:tc>
              </a:tr>
              <a:tr h="704850">
                <a:tc>
                  <a:txBody>
                    <a:bodyPr/>
                    <a:lstStyle/>
                    <a:p>
                      <a:pPr algn="l" indent="0" marL="0">
                        <a:lnSpc>
                          <a:spcPts val="1206"/>
                        </a:lnSpc>
                        <a:buNone/>
                      </a:pPr>
                      <a:r>
                        <a:rPr lang="en-US" sz="900" spc="-5" kern="0" dirty="0">
                          <a:solidFill>
                            <a:srgbClr val="000000">
                              <a:alpha val="99000"/>
                            </a:srgbClr>
                          </a:solidFill>
                          <a:latin typeface="Inter" pitchFamily="34" charset="0"/>
                          <a:ea typeface="Inter" pitchFamily="34" charset="-122"/>
                          <a:cs typeface="Inter" pitchFamily="34" charset="-120"/>
                        </a:rPr>
                        <a:t>간질환</a:t>
                      </a:r>
                      <a:endParaRPr lang="en-US" sz="1200" dirty="0"/>
                    </a:p>
                  </a:txBody>
                  <a:tcPr marL="91440" marR="91440" marT="45720" marB="45720">
                    <a:lnL w="12700" cap="flat" cmpd="sng" algn="ctr">
                      <a:solidFill>
                        <a:srgbClr val="737373"/>
                      </a:solidFill>
                      <a:prstDash val="solid"/>
                      <a:round/>
                      <a:headEnd type="none" w="med" len="med"/>
                      <a:tailEnd type="none" w="med" len="med"/>
                    </a:lnL>
                    <a:lnR w="12700" cap="flat" cmpd="sng" algn="ctr">
                      <a:solidFill>
                        <a:srgbClr val="737373"/>
                      </a:solidFill>
                      <a:prstDash val="solid"/>
                      <a:round/>
                      <a:headEnd type="none" w="med" len="med"/>
                      <a:tailEnd type="none" w="med" len="med"/>
                    </a:lnR>
                    <a:lnT w="12700" cap="flat" cmpd="sng" algn="ctr">
                      <a:solidFill>
                        <a:srgbClr val="737373"/>
                      </a:solidFill>
                      <a:prstDash val="solid"/>
                      <a:round/>
                      <a:headEnd type="none" w="med" len="med"/>
                      <a:tailEnd type="none" w="med" len="med"/>
                    </a:lnT>
                    <a:lnB w="12700" cap="flat" cmpd="sng" algn="ctr">
                      <a:solidFill>
                        <a:srgbClr val="737373"/>
                      </a:solidFill>
                      <a:prstDash val="solid"/>
                      <a:round/>
                      <a:headEnd type="none" w="med" len="med"/>
                      <a:tailEnd type="none" w="med" len="med"/>
                    </a:lnB>
                    <a:solidFill>
                      <a:srgbClr val="FFFFFF"/>
                    </a:solidFill>
                  </a:tcPr>
                </a:tc>
                <a:tc>
                  <a:txBody>
                    <a:bodyPr/>
                    <a:lstStyle/>
                    <a:p>
                      <a:pPr algn="l" indent="0" marL="0">
                        <a:lnSpc>
                          <a:spcPts val="1206"/>
                        </a:lnSpc>
                        <a:buNone/>
                      </a:pPr>
                      <a:r>
                        <a:rPr lang="en-US" sz="900" spc="-5" kern="0" dirty="0">
                          <a:solidFill>
                            <a:srgbClr val="000000">
                              <a:alpha val="99000"/>
                            </a:srgbClr>
                          </a:solidFill>
                          <a:latin typeface="Inter" pitchFamily="34" charset="0"/>
                          <a:ea typeface="Inter" pitchFamily="34" charset="-122"/>
                          <a:cs typeface="Inter" pitchFamily="34" charset="-120"/>
                        </a:rPr>
                        <a:t>AST, ALT, 감마지티피</a:t>
                      </a:r>
                      <a:endParaRPr lang="en-US" sz="1200" dirty="0"/>
                    </a:p>
                  </a:txBody>
                  <a:tcPr marL="91440" marR="91440" marT="45720" marB="45720">
                    <a:lnL w="12700" cap="flat" cmpd="sng" algn="ctr">
                      <a:solidFill>
                        <a:srgbClr val="737373"/>
                      </a:solidFill>
                      <a:prstDash val="solid"/>
                      <a:round/>
                      <a:headEnd type="none" w="med" len="med"/>
                      <a:tailEnd type="none" w="med" len="med"/>
                    </a:lnL>
                    <a:lnR w="12700" cap="flat" cmpd="sng" algn="ctr">
                      <a:solidFill>
                        <a:srgbClr val="737373"/>
                      </a:solidFill>
                      <a:prstDash val="solid"/>
                      <a:round/>
                      <a:headEnd type="none" w="med" len="med"/>
                      <a:tailEnd type="none" w="med" len="med"/>
                    </a:lnR>
                    <a:lnT w="12700" cap="flat" cmpd="sng" algn="ctr">
                      <a:solidFill>
                        <a:srgbClr val="737373"/>
                      </a:solidFill>
                      <a:prstDash val="solid"/>
                      <a:round/>
                      <a:headEnd type="none" w="med" len="med"/>
                      <a:tailEnd type="none" w="med" len="med"/>
                    </a:lnT>
                    <a:lnB w="12700" cap="flat" cmpd="sng" algn="ctr">
                      <a:solidFill>
                        <a:srgbClr val="737373"/>
                      </a:solidFill>
                      <a:prstDash val="solid"/>
                      <a:round/>
                      <a:headEnd type="none" w="med" len="med"/>
                      <a:tailEnd type="none" w="med" len="med"/>
                    </a:lnB>
                    <a:solidFill>
                      <a:srgbClr val="FFFFFF"/>
                    </a:solidFill>
                  </a:tcPr>
                </a:tc>
                <a:tc>
                  <a:txBody>
                    <a:bodyPr/>
                    <a:lstStyle/>
                    <a:p>
                      <a:pPr algn="l" indent="0" marL="0">
                        <a:lnSpc>
                          <a:spcPts val="1350"/>
                        </a:lnSpc>
                        <a:buNone/>
                      </a:pPr>
                      <a:r>
                        <a:rPr lang="en-US" sz="900" spc="-5" kern="0" dirty="0">
                          <a:solidFill>
                            <a:srgbClr val="000000">
                              <a:alpha val="99000"/>
                            </a:srgbClr>
                          </a:solidFill>
                          <a:latin typeface="Inter" pitchFamily="34" charset="0"/>
                          <a:ea typeface="Inter" pitchFamily="34" charset="-122"/>
                          <a:cs typeface="Inter" pitchFamily="34" charset="-120"/>
                        </a:rPr>
                        <a:t>AST&gt;=40 또는 </a:t>
                      </a:r>
                      <a:endParaRPr lang="en-US" sz="1200" dirty="0"/>
                    </a:p>
                    <a:p>
                      <a:pPr algn="l" indent="0" marL="0">
                        <a:lnSpc>
                          <a:spcPts val="1350"/>
                        </a:lnSpc>
                        <a:buNone/>
                      </a:pPr>
                      <a:r>
                        <a:rPr lang="en-US" sz="900" spc="-5" kern="0" dirty="0">
                          <a:solidFill>
                            <a:srgbClr val="000000">
                              <a:alpha val="99000"/>
                            </a:srgbClr>
                          </a:solidFill>
                          <a:latin typeface="Inter" pitchFamily="34" charset="0"/>
                          <a:ea typeface="Inter" pitchFamily="34" charset="-122"/>
                          <a:cs typeface="Inter" pitchFamily="34" charset="-120"/>
                        </a:rPr>
                        <a:t>ALT&gt;=40또는 </a:t>
                      </a:r>
                      <a:endParaRPr lang="en-US" sz="1200" dirty="0"/>
                    </a:p>
                    <a:p>
                      <a:pPr algn="l" indent="0" marL="0">
                        <a:lnSpc>
                          <a:spcPts val="1350"/>
                        </a:lnSpc>
                        <a:buNone/>
                      </a:pPr>
                      <a:r>
                        <a:rPr lang="en-US" sz="900" spc="-5" kern="0" dirty="0">
                          <a:solidFill>
                            <a:srgbClr val="000000">
                              <a:alpha val="99000"/>
                            </a:srgbClr>
                          </a:solidFill>
                          <a:latin typeface="Inter" pitchFamily="34" charset="0"/>
                          <a:ea typeface="Inter" pitchFamily="34" charset="-122"/>
                          <a:cs typeface="Inter" pitchFamily="34" charset="-120"/>
                        </a:rPr>
                        <a:t>GTP&gt;63(남)/35(여)</a:t>
                      </a:r>
                      <a:endParaRPr lang="en-US" sz="1200" dirty="0"/>
                    </a:p>
                  </a:txBody>
                  <a:tcPr marL="91440" marR="91440" marT="45720" marB="45720">
                    <a:lnL w="12700" cap="flat" cmpd="sng" algn="ctr">
                      <a:solidFill>
                        <a:srgbClr val="737373"/>
                      </a:solidFill>
                      <a:prstDash val="solid"/>
                      <a:round/>
                      <a:headEnd type="none" w="med" len="med"/>
                      <a:tailEnd type="none" w="med" len="med"/>
                    </a:lnL>
                    <a:lnR w="12700" cap="flat" cmpd="sng" algn="ctr">
                      <a:solidFill>
                        <a:srgbClr val="737373"/>
                      </a:solidFill>
                      <a:prstDash val="solid"/>
                      <a:round/>
                      <a:headEnd type="none" w="med" len="med"/>
                      <a:tailEnd type="none" w="med" len="med"/>
                    </a:lnR>
                    <a:lnT w="12700" cap="flat" cmpd="sng" algn="ctr">
                      <a:solidFill>
                        <a:srgbClr val="737373"/>
                      </a:solidFill>
                      <a:prstDash val="solid"/>
                      <a:round/>
                      <a:headEnd type="none" w="med" len="med"/>
                      <a:tailEnd type="none" w="med" len="med"/>
                    </a:lnT>
                    <a:lnB w="12700" cap="flat" cmpd="sng" algn="ctr">
                      <a:solidFill>
                        <a:srgbClr val="737373"/>
                      </a:solidFill>
                      <a:prstDash val="solid"/>
                      <a:round/>
                      <a:headEnd type="none" w="med" len="med"/>
                      <a:tailEnd type="none" w="med" len="med"/>
                    </a:lnB>
                    <a:solidFill>
                      <a:srgbClr val="FFFFFF"/>
                    </a:solidFill>
                  </a:tcPr>
                </a:tc>
                <a:tc>
                  <a:txBody>
                    <a:bodyPr/>
                    <a:lstStyle/>
                    <a:p>
                      <a:pPr algn="l" indent="0" marL="0">
                        <a:lnSpc>
                          <a:spcPts val="1350"/>
                        </a:lnSpc>
                        <a:buNone/>
                      </a:pPr>
                      <a:r>
                        <a:rPr lang="en-US" sz="900" spc="-5" kern="0" dirty="0">
                          <a:solidFill>
                            <a:srgbClr val="000000">
                              <a:alpha val="99000"/>
                            </a:srgbClr>
                          </a:solidFill>
                          <a:latin typeface="Inter" pitchFamily="34" charset="0"/>
                          <a:ea typeface="Inter" pitchFamily="34" charset="-122"/>
                          <a:cs typeface="Inter" pitchFamily="34" charset="-120"/>
                        </a:rPr>
                        <a:t>간기능 이상 의심</a:t>
                      </a:r>
                      <a:endParaRPr lang="en-US" sz="1200" dirty="0"/>
                    </a:p>
                  </a:txBody>
                  <a:tcPr marL="91440" marR="91440" marT="45720" marB="45720">
                    <a:lnL w="12700" cap="flat" cmpd="sng" algn="ctr">
                      <a:solidFill>
                        <a:srgbClr val="737373"/>
                      </a:solidFill>
                      <a:prstDash val="solid"/>
                      <a:round/>
                      <a:headEnd type="none" w="med" len="med"/>
                      <a:tailEnd type="none" w="med" len="med"/>
                    </a:lnL>
                    <a:lnR w="12700" cap="flat" cmpd="sng" algn="ctr">
                      <a:solidFill>
                        <a:srgbClr val="737373"/>
                      </a:solidFill>
                      <a:prstDash val="solid"/>
                      <a:round/>
                      <a:headEnd type="none" w="med" len="med"/>
                      <a:tailEnd type="none" w="med" len="med"/>
                    </a:lnR>
                    <a:lnT w="12700" cap="flat" cmpd="sng" algn="ctr">
                      <a:solidFill>
                        <a:srgbClr val="737373"/>
                      </a:solidFill>
                      <a:prstDash val="solid"/>
                      <a:round/>
                      <a:headEnd type="none" w="med" len="med"/>
                      <a:tailEnd type="none" w="med" len="med"/>
                    </a:lnT>
                    <a:lnB w="12700" cap="flat" cmpd="sng" algn="ctr">
                      <a:solidFill>
                        <a:srgbClr val="737373"/>
                      </a:solidFill>
                      <a:prstDash val="solid"/>
                      <a:round/>
                      <a:headEnd type="none" w="med" len="med"/>
                      <a:tailEnd type="none" w="med" len="med"/>
                    </a:lnB>
                    <a:solidFill>
                      <a:srgbClr val="FFFFFF"/>
                    </a:solidFill>
                  </a:tcPr>
                </a:tc>
              </a:tr>
              <a:tr h="704850">
                <a:tc>
                  <a:txBody>
                    <a:bodyPr/>
                    <a:lstStyle/>
                    <a:p>
                      <a:pPr algn="l" indent="0" marL="0">
                        <a:lnSpc>
                          <a:spcPts val="1206"/>
                        </a:lnSpc>
                        <a:buNone/>
                      </a:pPr>
                      <a:r>
                        <a:rPr lang="en-US" sz="900" spc="-5" kern="0" dirty="0">
                          <a:solidFill>
                            <a:srgbClr val="000000">
                              <a:alpha val="99000"/>
                            </a:srgbClr>
                          </a:solidFill>
                          <a:latin typeface="Inter" pitchFamily="34" charset="0"/>
                          <a:ea typeface="Inter" pitchFamily="34" charset="-122"/>
                          <a:cs typeface="Inter" pitchFamily="34" charset="-120"/>
                        </a:rPr>
                        <a:t>고혈압</a:t>
                      </a:r>
                      <a:endParaRPr lang="en-US" sz="1200" dirty="0"/>
                    </a:p>
                  </a:txBody>
                  <a:tcPr marL="91440" marR="91440" marT="45720" marB="45720">
                    <a:lnL w="12700" cap="flat" cmpd="sng" algn="ctr">
                      <a:solidFill>
                        <a:srgbClr val="737373"/>
                      </a:solidFill>
                      <a:prstDash val="solid"/>
                      <a:round/>
                      <a:headEnd type="none" w="med" len="med"/>
                      <a:tailEnd type="none" w="med" len="med"/>
                    </a:lnL>
                    <a:lnR w="12700" cap="flat" cmpd="sng" algn="ctr">
                      <a:solidFill>
                        <a:srgbClr val="737373"/>
                      </a:solidFill>
                      <a:prstDash val="solid"/>
                      <a:round/>
                      <a:headEnd type="none" w="med" len="med"/>
                      <a:tailEnd type="none" w="med" len="med"/>
                    </a:lnR>
                    <a:lnT w="12700" cap="flat" cmpd="sng" algn="ctr">
                      <a:solidFill>
                        <a:srgbClr val="737373"/>
                      </a:solidFill>
                      <a:prstDash val="solid"/>
                      <a:round/>
                      <a:headEnd type="none" w="med" len="med"/>
                      <a:tailEnd type="none" w="med" len="med"/>
                    </a:lnT>
                    <a:lnB w="12700" cap="flat" cmpd="sng" algn="ctr">
                      <a:solidFill>
                        <a:srgbClr val="737373"/>
                      </a:solidFill>
                      <a:prstDash val="solid"/>
                      <a:round/>
                      <a:headEnd type="none" w="med" len="med"/>
                      <a:tailEnd type="none" w="med" len="med"/>
                    </a:lnB>
                    <a:solidFill>
                      <a:srgbClr val="FFFFFF"/>
                    </a:solidFill>
                  </a:tcPr>
                </a:tc>
                <a:tc>
                  <a:txBody>
                    <a:bodyPr/>
                    <a:lstStyle/>
                    <a:p>
                      <a:pPr algn="l" indent="0" marL="0">
                        <a:lnSpc>
                          <a:spcPts val="1206"/>
                        </a:lnSpc>
                        <a:buNone/>
                      </a:pPr>
                      <a:r>
                        <a:rPr lang="en-US" sz="900" spc="-5" kern="0" dirty="0">
                          <a:solidFill>
                            <a:srgbClr val="000000">
                              <a:alpha val="99000"/>
                            </a:srgbClr>
                          </a:solidFill>
                          <a:latin typeface="Inter" pitchFamily="34" charset="0"/>
                          <a:ea typeface="Inter" pitchFamily="34" charset="-122"/>
                          <a:cs typeface="Inter" pitchFamily="34" charset="-120"/>
                        </a:rPr>
                        <a:t>수축기혈압, 이완기혈압</a:t>
                      </a:r>
                      <a:endParaRPr lang="en-US" sz="1200" dirty="0"/>
                    </a:p>
                  </a:txBody>
                  <a:tcPr marL="91440" marR="91440" marT="45720" marB="45720">
                    <a:lnL w="12700" cap="flat" cmpd="sng" algn="ctr">
                      <a:solidFill>
                        <a:srgbClr val="737373"/>
                      </a:solidFill>
                      <a:prstDash val="solid"/>
                      <a:round/>
                      <a:headEnd type="none" w="med" len="med"/>
                      <a:tailEnd type="none" w="med" len="med"/>
                    </a:lnL>
                    <a:lnR w="12700" cap="flat" cmpd="sng" algn="ctr">
                      <a:solidFill>
                        <a:srgbClr val="737373"/>
                      </a:solidFill>
                      <a:prstDash val="solid"/>
                      <a:round/>
                      <a:headEnd type="none" w="med" len="med"/>
                      <a:tailEnd type="none" w="med" len="med"/>
                    </a:lnR>
                    <a:lnT w="12700" cap="flat" cmpd="sng" algn="ctr">
                      <a:solidFill>
                        <a:srgbClr val="737373"/>
                      </a:solidFill>
                      <a:prstDash val="solid"/>
                      <a:round/>
                      <a:headEnd type="none" w="med" len="med"/>
                      <a:tailEnd type="none" w="med" len="med"/>
                    </a:lnT>
                    <a:lnB w="12700" cap="flat" cmpd="sng" algn="ctr">
                      <a:solidFill>
                        <a:srgbClr val="737373"/>
                      </a:solidFill>
                      <a:prstDash val="solid"/>
                      <a:round/>
                      <a:headEnd type="none" w="med" len="med"/>
                      <a:tailEnd type="none" w="med" len="med"/>
                    </a:lnB>
                    <a:solidFill>
                      <a:srgbClr val="FFFFFF"/>
                    </a:solidFill>
                  </a:tcPr>
                </a:tc>
                <a:tc>
                  <a:txBody>
                    <a:bodyPr/>
                    <a:lstStyle/>
                    <a:p>
                      <a:pPr algn="l" indent="0" marL="0">
                        <a:lnSpc>
                          <a:spcPts val="1350"/>
                        </a:lnSpc>
                        <a:buNone/>
                      </a:pPr>
                      <a:r>
                        <a:rPr lang="en-US" sz="900" spc="-5" kern="0" dirty="0">
                          <a:solidFill>
                            <a:srgbClr val="000000">
                              <a:alpha val="99000"/>
                            </a:srgbClr>
                          </a:solidFill>
                          <a:latin typeface="Inter" pitchFamily="34" charset="0"/>
                          <a:ea typeface="Inter" pitchFamily="34" charset="-122"/>
                          <a:cs typeface="Inter" pitchFamily="34" charset="-120"/>
                        </a:rPr>
                        <a:t>수축기&gt;=140 또는 이완기 &gt;=90</a:t>
                      </a:r>
                      <a:endParaRPr lang="en-US" sz="1200" dirty="0"/>
                    </a:p>
                    <a:p>
                      <a:pPr algn="l" indent="0" marL="0">
                        <a:lnSpc>
                          <a:spcPts val="1350"/>
                        </a:lnSpc>
                        <a:buNone/>
                      </a:pPr>
                      <a:r>
                        <a:rPr lang="en-US" sz="900" spc="-5" kern="0" dirty="0">
                          <a:solidFill>
                            <a:srgbClr val="000000">
                              <a:alpha val="99000"/>
                            </a:srgbClr>
                          </a:solidFill>
                          <a:latin typeface="Inter" pitchFamily="34" charset="0"/>
                          <a:ea typeface="Inter" pitchFamily="34" charset="-122"/>
                          <a:cs typeface="Inter" pitchFamily="34" charset="-120"/>
                        </a:rPr>
                        <a:t>수축기&gt;=120 또는 이완기&gt;=80</a:t>
                      </a:r>
                      <a:endParaRPr lang="en-US" sz="1200" dirty="0"/>
                    </a:p>
                    <a:p>
                      <a:pPr algn="l" indent="0" marL="0">
                        <a:lnSpc>
                          <a:spcPts val="1350"/>
                        </a:lnSpc>
                        <a:buNone/>
                      </a:pPr>
                      <a:r>
                        <a:rPr lang="en-US" sz="900" spc="-5" kern="0" dirty="0">
                          <a:solidFill>
                            <a:srgbClr val="000000">
                              <a:alpha val="99000"/>
                            </a:srgbClr>
                          </a:solidFill>
                          <a:latin typeface="Inter" pitchFamily="34" charset="0"/>
                          <a:ea typeface="Inter" pitchFamily="34" charset="-122"/>
                          <a:cs typeface="Inter" pitchFamily="34" charset="-120"/>
                        </a:rPr>
                        <a:t>수축기&lt;120 또는 이완기&lt;80</a:t>
                      </a:r>
                      <a:endParaRPr lang="en-US" sz="1200" dirty="0"/>
                    </a:p>
                  </a:txBody>
                  <a:tcPr marL="91440" marR="91440" marT="45720" marB="45720">
                    <a:lnL w="12700" cap="flat" cmpd="sng" algn="ctr">
                      <a:solidFill>
                        <a:srgbClr val="737373"/>
                      </a:solidFill>
                      <a:prstDash val="solid"/>
                      <a:round/>
                      <a:headEnd type="none" w="med" len="med"/>
                      <a:tailEnd type="none" w="med" len="med"/>
                    </a:lnL>
                    <a:lnR w="12700" cap="flat" cmpd="sng" algn="ctr">
                      <a:solidFill>
                        <a:srgbClr val="737373"/>
                      </a:solidFill>
                      <a:prstDash val="solid"/>
                      <a:round/>
                      <a:headEnd type="none" w="med" len="med"/>
                      <a:tailEnd type="none" w="med" len="med"/>
                    </a:lnR>
                    <a:lnT w="12700" cap="flat" cmpd="sng" algn="ctr">
                      <a:solidFill>
                        <a:srgbClr val="737373"/>
                      </a:solidFill>
                      <a:prstDash val="solid"/>
                      <a:round/>
                      <a:headEnd type="none" w="med" len="med"/>
                      <a:tailEnd type="none" w="med" len="med"/>
                    </a:lnT>
                    <a:lnB w="12700" cap="flat" cmpd="sng" algn="ctr">
                      <a:solidFill>
                        <a:srgbClr val="737373"/>
                      </a:solidFill>
                      <a:prstDash val="solid"/>
                      <a:round/>
                      <a:headEnd type="none" w="med" len="med"/>
                      <a:tailEnd type="none" w="med" len="med"/>
                    </a:lnB>
                    <a:solidFill>
                      <a:srgbClr val="FFFFFF"/>
                    </a:solidFill>
                  </a:tcPr>
                </a:tc>
                <a:tc>
                  <a:txBody>
                    <a:bodyPr/>
                    <a:lstStyle/>
                    <a:p>
                      <a:pPr algn="l" indent="0" marL="0">
                        <a:lnSpc>
                          <a:spcPts val="1350"/>
                        </a:lnSpc>
                        <a:buNone/>
                      </a:pPr>
                      <a:r>
                        <a:rPr lang="en-US" sz="900" spc="-5" kern="0" dirty="0">
                          <a:solidFill>
                            <a:srgbClr val="000000">
                              <a:alpha val="99000"/>
                            </a:srgbClr>
                          </a:solidFill>
                          <a:latin typeface="Inter" pitchFamily="34" charset="0"/>
                          <a:ea typeface="Inter" pitchFamily="34" charset="-122"/>
                          <a:cs typeface="Inter" pitchFamily="34" charset="-120"/>
                        </a:rPr>
                        <a:t>고혈압 의심</a:t>
                      </a:r>
                      <a:endParaRPr lang="en-US" sz="1200" dirty="0"/>
                    </a:p>
                    <a:p>
                      <a:pPr algn="l" indent="0" marL="0">
                        <a:lnSpc>
                          <a:spcPts val="1350"/>
                        </a:lnSpc>
                        <a:buNone/>
                      </a:pPr>
                      <a:r>
                        <a:rPr lang="en-US" sz="900" spc="-5" kern="0" dirty="0">
                          <a:solidFill>
                            <a:srgbClr val="000000">
                              <a:alpha val="99000"/>
                            </a:srgbClr>
                          </a:solidFill>
                          <a:latin typeface="Inter" pitchFamily="34" charset="0"/>
                          <a:ea typeface="Inter" pitchFamily="34" charset="-122"/>
                          <a:cs typeface="Inter" pitchFamily="34" charset="-120"/>
                        </a:rPr>
                        <a:t>고혈압 전단계</a:t>
                      </a:r>
                      <a:endParaRPr lang="en-US" sz="1200" dirty="0"/>
                    </a:p>
                    <a:p>
                      <a:pPr algn="l" indent="0" marL="0">
                        <a:lnSpc>
                          <a:spcPts val="1350"/>
                        </a:lnSpc>
                        <a:buNone/>
                      </a:pPr>
                      <a:r>
                        <a:rPr lang="en-US" sz="900" spc="-5" kern="0" dirty="0">
                          <a:solidFill>
                            <a:srgbClr val="000000">
                              <a:alpha val="99000"/>
                            </a:srgbClr>
                          </a:solidFill>
                          <a:latin typeface="Inter" pitchFamily="34" charset="0"/>
                          <a:ea typeface="Inter" pitchFamily="34" charset="-122"/>
                          <a:cs typeface="Inter" pitchFamily="34" charset="-120"/>
                        </a:rPr>
                        <a:t>정상 혈압</a:t>
                      </a:r>
                      <a:endParaRPr lang="en-US" sz="1200" dirty="0"/>
                    </a:p>
                  </a:txBody>
                  <a:tcPr marL="91440" marR="91440" marT="45720" marB="45720">
                    <a:lnL w="12700" cap="flat" cmpd="sng" algn="ctr">
                      <a:solidFill>
                        <a:srgbClr val="737373"/>
                      </a:solidFill>
                      <a:prstDash val="solid"/>
                      <a:round/>
                      <a:headEnd type="none" w="med" len="med"/>
                      <a:tailEnd type="none" w="med" len="med"/>
                    </a:lnL>
                    <a:lnR w="12700" cap="flat" cmpd="sng" algn="ctr">
                      <a:solidFill>
                        <a:srgbClr val="737373"/>
                      </a:solidFill>
                      <a:prstDash val="solid"/>
                      <a:round/>
                      <a:headEnd type="none" w="med" len="med"/>
                      <a:tailEnd type="none" w="med" len="med"/>
                    </a:lnR>
                    <a:lnT w="12700" cap="flat" cmpd="sng" algn="ctr">
                      <a:solidFill>
                        <a:srgbClr val="737373"/>
                      </a:solidFill>
                      <a:prstDash val="solid"/>
                      <a:round/>
                      <a:headEnd type="none" w="med" len="med"/>
                      <a:tailEnd type="none" w="med" len="med"/>
                    </a:lnT>
                    <a:lnB w="12700" cap="flat" cmpd="sng" algn="ctr">
                      <a:solidFill>
                        <a:srgbClr val="737373"/>
                      </a:solidFill>
                      <a:prstDash val="solid"/>
                      <a:round/>
                      <a:headEnd type="none" w="med" len="med"/>
                      <a:tailEnd type="none" w="med" len="med"/>
                    </a:lnB>
                    <a:solidFill>
                      <a:srgbClr val="FFFFFF"/>
                    </a:solidFill>
                  </a:tcPr>
                </a:tc>
              </a:tr>
            </a:tbl>
          </a:graphicData>
        </a:graphic>
      </p:graphicFrame>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name="Slide 34">
    <p:bg>
      <p:bgPr>
        <a:solidFill>
          <a:srgbClr val="FFFFFF"/>
        </a:solidFill>
      </p:bgPr>
    </p:bg>
    <p:spTree>
      <p:nvGrpSpPr>
        <p:cNvPr id="1" name=""/>
        <p:cNvGrpSpPr/>
        <p:nvPr/>
      </p:nvGrpSpPr>
      <p:grpSpPr>
        <a:xfrm>
          <a:off x="0" y="0"/>
          <a:ext cx="0" cy="0"/>
          <a:chOff x="0" y="0"/>
          <a:chExt cx="0" cy="0"/>
        </a:xfrm>
      </p:grpSpPr>
      <p:sp>
        <p:nvSpPr>
          <p:cNvPr id="2" name="Shape 0"/>
          <p:cNvSpPr/>
          <p:nvPr/>
        </p:nvSpPr>
        <p:spPr>
          <a:xfrm>
            <a:off x="800100" y="1271588"/>
            <a:ext cx="7829550" cy="2247900"/>
          </a:xfrm>
          <a:prstGeom prst="rect">
            <a:avLst/>
          </a:prstGeom>
          <a:noFill/>
          <a:ln/>
        </p:spPr>
      </p:sp>
      <p:sp>
        <p:nvSpPr>
          <p:cNvPr id="3" name="Shape 1"/>
          <p:cNvSpPr/>
          <p:nvPr/>
        </p:nvSpPr>
        <p:spPr>
          <a:xfrm>
            <a:off x="800100" y="1271588"/>
            <a:ext cx="7829550" cy="2247900"/>
          </a:xfrm>
          <a:prstGeom prst="rect">
            <a:avLst/>
          </a:prstGeom>
          <a:noFill/>
          <a:ln/>
        </p:spPr>
      </p:sp>
      <p:sp>
        <p:nvSpPr>
          <p:cNvPr id="4" name="Text 2"/>
          <p:cNvSpPr/>
          <p:nvPr/>
        </p:nvSpPr>
        <p:spPr>
          <a:xfrm>
            <a:off x="395288" y="428625"/>
            <a:ext cx="7224713" cy="342900"/>
          </a:xfrm>
          <a:prstGeom prst="rect">
            <a:avLst/>
          </a:prstGeom>
          <a:noFill/>
          <a:ln/>
        </p:spPr>
        <p:txBody>
          <a:bodyPr wrap="square" rtlCol="0" anchor="ctr"/>
          <a:lstStyle/>
          <a:p>
            <a:pPr algn="l" marL="342900" indent="-342900">
              <a:lnSpc>
                <a:spcPts val="2700"/>
              </a:lnSpc>
              <a:buSzPct val="100000"/>
              <a:buFont typeface="+mj-lt"/>
              <a:buAutoNum type="arabicPeriod" startAt="1"/>
            </a:pPr>
            <a:r>
              <a:rPr lang="en-US" sz="2250" b="1" spc="-50" kern="0" dirty="0">
                <a:solidFill>
                  <a:srgbClr val="000000">
                    <a:alpha val="99000"/>
                  </a:srgbClr>
                </a:solidFill>
                <a:latin typeface="Inter" pitchFamily="34" charset="0"/>
                <a:ea typeface="Inter" pitchFamily="34" charset="-122"/>
                <a:cs typeface="Inter" pitchFamily="34" charset="-120"/>
              </a:rPr>
              <a:t>파생변수 생성 - 건강검진 결과 기반의 질병판단 기준(2)</a:t>
            </a:r>
            <a:endParaRPr lang="en-US" sz="2250" dirty="0"/>
          </a:p>
        </p:txBody>
      </p:sp>
      <p:graphicFrame>
        <p:nvGraphicFramePr>
          <p:cNvPr id="35" name="Table 0"/>
          <p:cNvGraphicFramePr>
            <a:graphicFrameLocks noGrp="1"/>
          </p:cNvGraphicFramePr>
          <p:nvPr>
            <p:extLst>
              <p:ext uri="{D42A27DB-BD31-4B8C-83A1-F6EECF244321}">
                <p14:modId xmlns:p14="http://schemas.microsoft.com/office/powerpoint/2010/main" val="1579011935"/>
              </p:ext>
            </p:extLst>
          </p:nvPr>
        </p:nvGraphicFramePr>
        <p:xfrm>
          <a:off x="800100" y="1271588"/>
          <a:ext cx="7829550" cy="2247900"/>
        </p:xfrm>
        <a:graphic>
          <a:graphicData uri="http://schemas.openxmlformats.org/drawingml/2006/table">
            <a:tbl>
              <a:tblPr/>
              <a:tblGrid>
                <a:gridCol w="914400"/>
                <a:gridCol w="1728788"/>
                <a:gridCol w="2128838"/>
                <a:gridCol w="3057525"/>
              </a:tblGrid>
              <a:tr h="342900">
                <a:tc>
                  <a:txBody>
                    <a:bodyPr/>
                    <a:lstStyle/>
                    <a:p>
                      <a:pPr algn="l" indent="0" marL="0">
                        <a:lnSpc>
                          <a:spcPts val="1206"/>
                        </a:lnSpc>
                        <a:buNone/>
                      </a:pPr>
                      <a:r>
                        <a:rPr lang="en-US" sz="900" b="1" spc="-5" kern="0" dirty="0">
                          <a:solidFill>
                            <a:srgbClr val="000000">
                              <a:alpha val="99000"/>
                            </a:srgbClr>
                          </a:solidFill>
                          <a:latin typeface="Inter" pitchFamily="34" charset="0"/>
                          <a:ea typeface="Inter" pitchFamily="34" charset="-122"/>
                          <a:cs typeface="Inter" pitchFamily="34" charset="-120"/>
                        </a:rPr>
                        <a:t>질병</a:t>
                      </a:r>
                      <a:endParaRPr lang="en-US" sz="1200" dirty="0"/>
                    </a:p>
                  </a:txBody>
                  <a:tcPr marL="91440" marR="91440" marT="45720" marB="45720">
                    <a:lnL w="12700" cap="flat" cmpd="sng" algn="ctr">
                      <a:solidFill>
                        <a:srgbClr val="737373"/>
                      </a:solidFill>
                      <a:prstDash val="solid"/>
                      <a:round/>
                      <a:headEnd type="none" w="med" len="med"/>
                      <a:tailEnd type="none" w="med" len="med"/>
                    </a:lnL>
                    <a:lnR w="12700" cap="flat" cmpd="sng" algn="ctr">
                      <a:solidFill>
                        <a:srgbClr val="737373"/>
                      </a:solidFill>
                      <a:prstDash val="solid"/>
                      <a:round/>
                      <a:headEnd type="none" w="med" len="med"/>
                      <a:tailEnd type="none" w="med" len="med"/>
                    </a:lnR>
                    <a:lnT w="12700" cap="flat" cmpd="sng" algn="ctr">
                      <a:solidFill>
                        <a:srgbClr val="737373"/>
                      </a:solidFill>
                      <a:prstDash val="solid"/>
                      <a:round/>
                      <a:headEnd type="none" w="med" len="med"/>
                      <a:tailEnd type="none" w="med" len="med"/>
                    </a:lnT>
                    <a:lnB w="12700" cap="flat" cmpd="sng" algn="ctr">
                      <a:solidFill>
                        <a:srgbClr val="737373"/>
                      </a:solidFill>
                      <a:prstDash val="solid"/>
                      <a:round/>
                      <a:headEnd type="none" w="med" len="med"/>
                      <a:tailEnd type="none" w="med" len="med"/>
                    </a:lnB>
                    <a:solidFill>
                      <a:srgbClr val="FFFFFF"/>
                    </a:solidFill>
                  </a:tcPr>
                </a:tc>
                <a:tc>
                  <a:txBody>
                    <a:bodyPr/>
                    <a:lstStyle/>
                    <a:p>
                      <a:pPr algn="l" indent="0" marL="0">
                        <a:lnSpc>
                          <a:spcPts val="1206"/>
                        </a:lnSpc>
                        <a:buNone/>
                      </a:pPr>
                      <a:r>
                        <a:rPr lang="en-US" sz="900" b="1" spc="-5" kern="0" dirty="0">
                          <a:solidFill>
                            <a:srgbClr val="000000">
                              <a:alpha val="99000"/>
                            </a:srgbClr>
                          </a:solidFill>
                          <a:latin typeface="Inter" pitchFamily="34" charset="0"/>
                          <a:ea typeface="Inter" pitchFamily="34" charset="-122"/>
                          <a:cs typeface="Inter" pitchFamily="34" charset="-120"/>
                        </a:rPr>
                        <a:t>판단 기준 변수</a:t>
                      </a:r>
                      <a:endParaRPr lang="en-US" sz="1200" dirty="0"/>
                    </a:p>
                  </a:txBody>
                  <a:tcPr marL="91440" marR="91440" marT="45720" marB="45720">
                    <a:lnL w="12700" cap="flat" cmpd="sng" algn="ctr">
                      <a:solidFill>
                        <a:srgbClr val="737373"/>
                      </a:solidFill>
                      <a:prstDash val="solid"/>
                      <a:round/>
                      <a:headEnd type="none" w="med" len="med"/>
                      <a:tailEnd type="none" w="med" len="med"/>
                    </a:lnL>
                    <a:lnR w="12700" cap="flat" cmpd="sng" algn="ctr">
                      <a:solidFill>
                        <a:srgbClr val="737373"/>
                      </a:solidFill>
                      <a:prstDash val="solid"/>
                      <a:round/>
                      <a:headEnd type="none" w="med" len="med"/>
                      <a:tailEnd type="none" w="med" len="med"/>
                    </a:lnR>
                    <a:lnT w="12700" cap="flat" cmpd="sng" algn="ctr">
                      <a:solidFill>
                        <a:srgbClr val="737373"/>
                      </a:solidFill>
                      <a:prstDash val="solid"/>
                      <a:round/>
                      <a:headEnd type="none" w="med" len="med"/>
                      <a:tailEnd type="none" w="med" len="med"/>
                    </a:lnT>
                    <a:lnB w="12700" cap="flat" cmpd="sng" algn="ctr">
                      <a:solidFill>
                        <a:srgbClr val="737373"/>
                      </a:solidFill>
                      <a:prstDash val="solid"/>
                      <a:round/>
                      <a:headEnd type="none" w="med" len="med"/>
                      <a:tailEnd type="none" w="med" len="med"/>
                    </a:lnB>
                    <a:solidFill>
                      <a:srgbClr val="FFFFFF"/>
                    </a:solidFill>
                  </a:tcPr>
                </a:tc>
                <a:tc>
                  <a:txBody>
                    <a:bodyPr/>
                    <a:lstStyle/>
                    <a:p>
                      <a:pPr algn="l" indent="0" marL="0">
                        <a:lnSpc>
                          <a:spcPts val="1206"/>
                        </a:lnSpc>
                        <a:buNone/>
                      </a:pPr>
                      <a:r>
                        <a:rPr lang="en-US" sz="900" b="1" spc="-5" kern="0" dirty="0">
                          <a:solidFill>
                            <a:srgbClr val="000000">
                              <a:alpha val="99000"/>
                            </a:srgbClr>
                          </a:solidFill>
                          <a:latin typeface="Inter" pitchFamily="34" charset="0"/>
                          <a:ea typeface="Inter" pitchFamily="34" charset="-122"/>
                          <a:cs typeface="Inter" pitchFamily="34" charset="-120"/>
                        </a:rPr>
                        <a:t>수치 기준/조건</a:t>
                      </a:r>
                      <a:endParaRPr lang="en-US" sz="1200" dirty="0"/>
                    </a:p>
                  </a:txBody>
                  <a:tcPr marL="91440" marR="91440" marT="45720" marB="45720">
                    <a:lnL w="12700" cap="flat" cmpd="sng" algn="ctr">
                      <a:solidFill>
                        <a:srgbClr val="737373"/>
                      </a:solidFill>
                      <a:prstDash val="solid"/>
                      <a:round/>
                      <a:headEnd type="none" w="med" len="med"/>
                      <a:tailEnd type="none" w="med" len="med"/>
                    </a:lnL>
                    <a:lnR w="12700" cap="flat" cmpd="sng" algn="ctr">
                      <a:solidFill>
                        <a:srgbClr val="737373"/>
                      </a:solidFill>
                      <a:prstDash val="solid"/>
                      <a:round/>
                      <a:headEnd type="none" w="med" len="med"/>
                      <a:tailEnd type="none" w="med" len="med"/>
                    </a:lnR>
                    <a:lnT w="12700" cap="flat" cmpd="sng" algn="ctr">
                      <a:solidFill>
                        <a:srgbClr val="737373"/>
                      </a:solidFill>
                      <a:prstDash val="solid"/>
                      <a:round/>
                      <a:headEnd type="none" w="med" len="med"/>
                      <a:tailEnd type="none" w="med" len="med"/>
                    </a:lnT>
                    <a:lnB w="12700" cap="flat" cmpd="sng" algn="ctr">
                      <a:solidFill>
                        <a:srgbClr val="737373"/>
                      </a:solidFill>
                      <a:prstDash val="solid"/>
                      <a:round/>
                      <a:headEnd type="none" w="med" len="med"/>
                      <a:tailEnd type="none" w="med" len="med"/>
                    </a:lnB>
                    <a:solidFill>
                      <a:srgbClr val="FFFFFF"/>
                    </a:solidFill>
                  </a:tcPr>
                </a:tc>
                <a:tc>
                  <a:txBody>
                    <a:bodyPr/>
                    <a:lstStyle/>
                    <a:p>
                      <a:pPr algn="l" indent="0" marL="0">
                        <a:lnSpc>
                          <a:spcPts val="1206"/>
                        </a:lnSpc>
                        <a:buNone/>
                      </a:pPr>
                      <a:r>
                        <a:rPr lang="en-US" sz="900" b="1" spc="-5" kern="0" dirty="0">
                          <a:solidFill>
                            <a:srgbClr val="000000">
                              <a:alpha val="99000"/>
                            </a:srgbClr>
                          </a:solidFill>
                          <a:latin typeface="Inter" pitchFamily="34" charset="0"/>
                          <a:ea typeface="Inter" pitchFamily="34" charset="-122"/>
                          <a:cs typeface="Inter" pitchFamily="34" charset="-120"/>
                        </a:rPr>
                        <a:t>판단 결과</a:t>
                      </a:r>
                      <a:endParaRPr lang="en-US" sz="1200" dirty="0"/>
                    </a:p>
                  </a:txBody>
                  <a:tcPr marL="91440" marR="91440" marT="45720" marB="45720">
                    <a:lnL w="12700" cap="flat" cmpd="sng" algn="ctr">
                      <a:solidFill>
                        <a:srgbClr val="737373"/>
                      </a:solidFill>
                      <a:prstDash val="solid"/>
                      <a:round/>
                      <a:headEnd type="none" w="med" len="med"/>
                      <a:tailEnd type="none" w="med" len="med"/>
                    </a:lnL>
                    <a:lnR w="12700" cap="flat" cmpd="sng" algn="ctr">
                      <a:solidFill>
                        <a:srgbClr val="737373"/>
                      </a:solidFill>
                      <a:prstDash val="solid"/>
                      <a:round/>
                      <a:headEnd type="none" w="med" len="med"/>
                      <a:tailEnd type="none" w="med" len="med"/>
                    </a:lnR>
                    <a:lnT w="12700" cap="flat" cmpd="sng" algn="ctr">
                      <a:solidFill>
                        <a:srgbClr val="737373"/>
                      </a:solidFill>
                      <a:prstDash val="solid"/>
                      <a:round/>
                      <a:headEnd type="none" w="med" len="med"/>
                      <a:tailEnd type="none" w="med" len="med"/>
                    </a:lnT>
                    <a:lnB w="12700" cap="flat" cmpd="sng" algn="ctr">
                      <a:solidFill>
                        <a:srgbClr val="737373"/>
                      </a:solidFill>
                      <a:prstDash val="solid"/>
                      <a:round/>
                      <a:headEnd type="none" w="med" len="med"/>
                      <a:tailEnd type="none" w="med" len="med"/>
                    </a:lnB>
                    <a:solidFill>
                      <a:srgbClr val="FFFFFF"/>
                    </a:solidFill>
                  </a:tcPr>
                </a:tc>
              </a:tr>
              <a:tr h="495300">
                <a:tc>
                  <a:txBody>
                    <a:bodyPr/>
                    <a:lstStyle/>
                    <a:p>
                      <a:pPr indent="0" marL="0">
                        <a:buNone/>
                      </a:pPr>
                      <a:endParaRPr lang="en-US" sz="1200" dirty="0"/>
                    </a:p>
                  </a:txBody>
                  <a:tcPr marL="91440" marR="91440" marT="45720" marB="45720">
                    <a:lnL w="12700" cap="flat" cmpd="sng" algn="ctr">
                      <a:solidFill>
                        <a:srgbClr val="737373"/>
                      </a:solidFill>
                      <a:prstDash val="solid"/>
                      <a:round/>
                      <a:headEnd type="none" w="med" len="med"/>
                      <a:tailEnd type="none" w="med" len="med"/>
                    </a:lnL>
                    <a:lnR w="12700" cap="flat" cmpd="sng" algn="ctr">
                      <a:solidFill>
                        <a:srgbClr val="737373"/>
                      </a:solidFill>
                      <a:prstDash val="solid"/>
                      <a:round/>
                      <a:headEnd type="none" w="med" len="med"/>
                      <a:tailEnd type="none" w="med" len="med"/>
                    </a:lnR>
                    <a:lnT w="12700" cap="flat" cmpd="sng" algn="ctr">
                      <a:solidFill>
                        <a:srgbClr val="737373"/>
                      </a:solidFill>
                      <a:prstDash val="solid"/>
                      <a:round/>
                      <a:headEnd type="none" w="med" len="med"/>
                      <a:tailEnd type="none" w="med" len="med"/>
                    </a:lnT>
                    <a:lnB w="12700" cap="flat" cmpd="sng" algn="ctr">
                      <a:solidFill>
                        <a:srgbClr val="737373"/>
                      </a:solidFill>
                      <a:prstDash val="solid"/>
                      <a:round/>
                      <a:headEnd type="none" w="med" len="med"/>
                      <a:tailEnd type="none" w="med" len="med"/>
                    </a:lnB>
                    <a:solidFill>
                      <a:srgbClr val="FFFFFF"/>
                    </a:solidFill>
                  </a:tcPr>
                </a:tc>
                <a:tc>
                  <a:txBody>
                    <a:bodyPr/>
                    <a:lstStyle/>
                    <a:p>
                      <a:pPr algn="l" indent="0" marL="0">
                        <a:lnSpc>
                          <a:spcPts val="1206"/>
                        </a:lnSpc>
                        <a:buNone/>
                      </a:pPr>
                      <a:r>
                        <a:rPr lang="en-US" sz="900" spc="-5" kern="0" dirty="0">
                          <a:solidFill>
                            <a:srgbClr val="000000">
                              <a:alpha val="99000"/>
                            </a:srgbClr>
                          </a:solidFill>
                          <a:latin typeface="Inter" pitchFamily="34" charset="0"/>
                          <a:ea typeface="Inter" pitchFamily="34" charset="-122"/>
                          <a:cs typeface="Inter" pitchFamily="34" charset="-120"/>
                        </a:rPr>
                        <a:t>HDL콜레스테롤</a:t>
                      </a:r>
                      <a:endParaRPr lang="en-US" sz="1200" dirty="0"/>
                    </a:p>
                  </a:txBody>
                  <a:tcPr marL="91440" marR="91440" marT="45720" marB="45720">
                    <a:lnL w="12700" cap="flat" cmpd="sng" algn="ctr">
                      <a:solidFill>
                        <a:srgbClr val="737373"/>
                      </a:solidFill>
                      <a:prstDash val="solid"/>
                      <a:round/>
                      <a:headEnd type="none" w="med" len="med"/>
                      <a:tailEnd type="none" w="med" len="med"/>
                    </a:lnL>
                    <a:lnR w="12700" cap="flat" cmpd="sng" algn="ctr">
                      <a:solidFill>
                        <a:srgbClr val="737373"/>
                      </a:solidFill>
                      <a:prstDash val="solid"/>
                      <a:round/>
                      <a:headEnd type="none" w="med" len="med"/>
                      <a:tailEnd type="none" w="med" len="med"/>
                    </a:lnR>
                    <a:lnT w="12700" cap="flat" cmpd="sng" algn="ctr">
                      <a:solidFill>
                        <a:srgbClr val="737373"/>
                      </a:solidFill>
                      <a:prstDash val="solid"/>
                      <a:round/>
                      <a:headEnd type="none" w="med" len="med"/>
                      <a:tailEnd type="none" w="med" len="med"/>
                    </a:lnT>
                    <a:lnB w="12700" cap="flat" cmpd="sng" algn="ctr">
                      <a:solidFill>
                        <a:srgbClr val="737373"/>
                      </a:solidFill>
                      <a:prstDash val="solid"/>
                      <a:round/>
                      <a:headEnd type="none" w="med" len="med"/>
                      <a:tailEnd type="none" w="med" len="med"/>
                    </a:lnB>
                    <a:solidFill>
                      <a:srgbClr val="FFFFFF"/>
                    </a:solidFill>
                  </a:tcPr>
                </a:tc>
                <a:tc>
                  <a:txBody>
                    <a:bodyPr/>
                    <a:lstStyle/>
                    <a:p>
                      <a:pPr algn="l" indent="0" marL="0">
                        <a:lnSpc>
                          <a:spcPts val="1206"/>
                        </a:lnSpc>
                        <a:buNone/>
                      </a:pPr>
                      <a:r>
                        <a:rPr lang="en-US" sz="900" spc="-5" kern="0" dirty="0">
                          <a:solidFill>
                            <a:srgbClr val="000000">
                              <a:alpha val="99000"/>
                            </a:srgbClr>
                          </a:solidFill>
                          <a:latin typeface="Inter" pitchFamily="34" charset="0"/>
                          <a:ea typeface="Inter" pitchFamily="34" charset="-122"/>
                          <a:cs typeface="Inter" pitchFamily="34" charset="-120"/>
                        </a:rPr>
                        <a:t>&gt;65 또는</a:t>
                      </a:r>
                      <a:endParaRPr lang="en-US" sz="1200" dirty="0"/>
                    </a:p>
                    <a:p>
                      <a:pPr algn="l" indent="0" marL="0">
                        <a:lnSpc>
                          <a:spcPts val="1206"/>
                        </a:lnSpc>
                        <a:buNone/>
                      </a:pPr>
                      <a:r>
                        <a:rPr lang="en-US" sz="900" spc="-5" kern="0" dirty="0">
                          <a:solidFill>
                            <a:srgbClr val="000000">
                              <a:alpha val="99000"/>
                            </a:srgbClr>
                          </a:solidFill>
                          <a:latin typeface="Inter" pitchFamily="34" charset="0"/>
                          <a:ea typeface="Inter" pitchFamily="34" charset="-122"/>
                          <a:cs typeface="Inter" pitchFamily="34" charset="-120"/>
                        </a:rPr>
                        <a:t>&lt;30 </a:t>
                      </a:r>
                      <a:endParaRPr lang="en-US" sz="1200" dirty="0"/>
                    </a:p>
                  </a:txBody>
                  <a:tcPr marL="91440" marR="91440" marT="45720" marB="45720">
                    <a:lnL w="12700" cap="flat" cmpd="sng" algn="ctr">
                      <a:solidFill>
                        <a:srgbClr val="737373"/>
                      </a:solidFill>
                      <a:prstDash val="solid"/>
                      <a:round/>
                      <a:headEnd type="none" w="med" len="med"/>
                      <a:tailEnd type="none" w="med" len="med"/>
                    </a:lnL>
                    <a:lnR w="12700" cap="flat" cmpd="sng" algn="ctr">
                      <a:solidFill>
                        <a:srgbClr val="737373"/>
                      </a:solidFill>
                      <a:prstDash val="solid"/>
                      <a:round/>
                      <a:headEnd type="none" w="med" len="med"/>
                      <a:tailEnd type="none" w="med" len="med"/>
                    </a:lnR>
                    <a:lnT w="12700" cap="flat" cmpd="sng" algn="ctr">
                      <a:solidFill>
                        <a:srgbClr val="737373"/>
                      </a:solidFill>
                      <a:prstDash val="solid"/>
                      <a:round/>
                      <a:headEnd type="none" w="med" len="med"/>
                      <a:tailEnd type="none" w="med" len="med"/>
                    </a:lnT>
                    <a:lnB w="12700" cap="flat" cmpd="sng" algn="ctr">
                      <a:solidFill>
                        <a:srgbClr val="737373"/>
                      </a:solidFill>
                      <a:prstDash val="solid"/>
                      <a:round/>
                      <a:headEnd type="none" w="med" len="med"/>
                      <a:tailEnd type="none" w="med" len="med"/>
                    </a:lnB>
                    <a:solidFill>
                      <a:srgbClr val="FFFFFF"/>
                    </a:solidFill>
                  </a:tcPr>
                </a:tc>
                <a:tc>
                  <a:txBody>
                    <a:bodyPr/>
                    <a:lstStyle/>
                    <a:p>
                      <a:pPr algn="l" indent="0" marL="0">
                        <a:lnSpc>
                          <a:spcPts val="1206"/>
                        </a:lnSpc>
                        <a:buNone/>
                      </a:pPr>
                      <a:r>
                        <a:rPr lang="en-US" sz="900" spc="-5" kern="0" dirty="0">
                          <a:solidFill>
                            <a:srgbClr val="000000">
                              <a:alpha val="99000"/>
                            </a:srgbClr>
                          </a:solidFill>
                          <a:latin typeface="Inter" pitchFamily="34" charset="0"/>
                          <a:ea typeface="Inter" pitchFamily="34" charset="-122"/>
                          <a:cs typeface="Inter" pitchFamily="34" charset="-120"/>
                        </a:rPr>
                        <a:t>이상지질혈증 의심</a:t>
                      </a:r>
                      <a:endParaRPr lang="en-US" sz="1200" dirty="0"/>
                    </a:p>
                  </a:txBody>
                  <a:tcPr marL="91440" marR="91440" marT="45720" marB="45720">
                    <a:lnL w="12700" cap="flat" cmpd="sng" algn="ctr">
                      <a:solidFill>
                        <a:srgbClr val="737373"/>
                      </a:solidFill>
                      <a:prstDash val="solid"/>
                      <a:round/>
                      <a:headEnd type="none" w="med" len="med"/>
                      <a:tailEnd type="none" w="med" len="med"/>
                    </a:lnL>
                    <a:lnR w="12700" cap="flat" cmpd="sng" algn="ctr">
                      <a:solidFill>
                        <a:srgbClr val="737373"/>
                      </a:solidFill>
                      <a:prstDash val="solid"/>
                      <a:round/>
                      <a:headEnd type="none" w="med" len="med"/>
                      <a:tailEnd type="none" w="med" len="med"/>
                    </a:lnR>
                    <a:lnT w="12700" cap="flat" cmpd="sng" algn="ctr">
                      <a:solidFill>
                        <a:srgbClr val="737373"/>
                      </a:solidFill>
                      <a:prstDash val="solid"/>
                      <a:round/>
                      <a:headEnd type="none" w="med" len="med"/>
                      <a:tailEnd type="none" w="med" len="med"/>
                    </a:lnT>
                    <a:lnB w="12700" cap="flat" cmpd="sng" algn="ctr">
                      <a:solidFill>
                        <a:srgbClr val="737373"/>
                      </a:solidFill>
                      <a:prstDash val="solid"/>
                      <a:round/>
                      <a:headEnd type="none" w="med" len="med"/>
                      <a:tailEnd type="none" w="med" len="med"/>
                    </a:lnB>
                    <a:solidFill>
                      <a:srgbClr val="FFFFFF"/>
                    </a:solidFill>
                  </a:tcPr>
                </a:tc>
              </a:tr>
              <a:tr h="419100">
                <a:tc>
                  <a:txBody>
                    <a:bodyPr/>
                    <a:lstStyle/>
                    <a:p>
                      <a:pPr indent="0" marL="0">
                        <a:buNone/>
                      </a:pPr>
                      <a:endParaRPr lang="en-US" sz="1200" dirty="0"/>
                    </a:p>
                  </a:txBody>
                  <a:tcPr marL="91440" marR="91440" marT="45720" marB="45720">
                    <a:lnL w="12700" cap="flat" cmpd="sng" algn="ctr">
                      <a:solidFill>
                        <a:srgbClr val="737373"/>
                      </a:solidFill>
                      <a:prstDash val="solid"/>
                      <a:round/>
                      <a:headEnd type="none" w="med" len="med"/>
                      <a:tailEnd type="none" w="med" len="med"/>
                    </a:lnL>
                    <a:lnR w="12700" cap="flat" cmpd="sng" algn="ctr">
                      <a:solidFill>
                        <a:srgbClr val="737373"/>
                      </a:solidFill>
                      <a:prstDash val="solid"/>
                      <a:round/>
                      <a:headEnd type="none" w="med" len="med"/>
                      <a:tailEnd type="none" w="med" len="med"/>
                    </a:lnR>
                    <a:lnT w="12700" cap="flat" cmpd="sng" algn="ctr">
                      <a:solidFill>
                        <a:srgbClr val="737373"/>
                      </a:solidFill>
                      <a:prstDash val="solid"/>
                      <a:round/>
                      <a:headEnd type="none" w="med" len="med"/>
                      <a:tailEnd type="none" w="med" len="med"/>
                    </a:lnT>
                    <a:lnB w="12700" cap="flat" cmpd="sng" algn="ctr">
                      <a:solidFill>
                        <a:srgbClr val="737373"/>
                      </a:solidFill>
                      <a:prstDash val="solid"/>
                      <a:round/>
                      <a:headEnd type="none" w="med" len="med"/>
                      <a:tailEnd type="none" w="med" len="med"/>
                    </a:lnB>
                    <a:solidFill>
                      <a:srgbClr val="FFFFFF"/>
                    </a:solidFill>
                  </a:tcPr>
                </a:tc>
                <a:tc>
                  <a:txBody>
                    <a:bodyPr/>
                    <a:lstStyle/>
                    <a:p>
                      <a:pPr algn="l" indent="0" marL="0">
                        <a:lnSpc>
                          <a:spcPts val="1206"/>
                        </a:lnSpc>
                        <a:buNone/>
                      </a:pPr>
                      <a:r>
                        <a:rPr lang="en-US" sz="900" spc="-5" kern="0" dirty="0">
                          <a:solidFill>
                            <a:srgbClr val="000000">
                              <a:alpha val="99000"/>
                            </a:srgbClr>
                          </a:solidFill>
                          <a:latin typeface="Inter" pitchFamily="34" charset="0"/>
                          <a:ea typeface="Inter" pitchFamily="34" charset="-122"/>
                          <a:cs typeface="Inter" pitchFamily="34" charset="-120"/>
                        </a:rPr>
                        <a:t>LDL콜레스테롤</a:t>
                      </a:r>
                      <a:endParaRPr lang="en-US" sz="1200" dirty="0"/>
                    </a:p>
                  </a:txBody>
                  <a:tcPr marL="91440" marR="91440" marT="45720" marB="45720">
                    <a:lnL w="12700" cap="flat" cmpd="sng" algn="ctr">
                      <a:solidFill>
                        <a:srgbClr val="737373"/>
                      </a:solidFill>
                      <a:prstDash val="solid"/>
                      <a:round/>
                      <a:headEnd type="none" w="med" len="med"/>
                      <a:tailEnd type="none" w="med" len="med"/>
                    </a:lnL>
                    <a:lnR w="12700" cap="flat" cmpd="sng" algn="ctr">
                      <a:solidFill>
                        <a:srgbClr val="737373"/>
                      </a:solidFill>
                      <a:prstDash val="solid"/>
                      <a:round/>
                      <a:headEnd type="none" w="med" len="med"/>
                      <a:tailEnd type="none" w="med" len="med"/>
                    </a:lnR>
                    <a:lnT w="12700" cap="flat" cmpd="sng" algn="ctr">
                      <a:solidFill>
                        <a:srgbClr val="737373"/>
                      </a:solidFill>
                      <a:prstDash val="solid"/>
                      <a:round/>
                      <a:headEnd type="none" w="med" len="med"/>
                      <a:tailEnd type="none" w="med" len="med"/>
                    </a:lnT>
                    <a:lnB w="12700" cap="flat" cmpd="sng" algn="ctr">
                      <a:solidFill>
                        <a:srgbClr val="737373"/>
                      </a:solidFill>
                      <a:prstDash val="solid"/>
                      <a:round/>
                      <a:headEnd type="none" w="med" len="med"/>
                      <a:tailEnd type="none" w="med" len="med"/>
                    </a:lnB>
                    <a:solidFill>
                      <a:srgbClr val="FFFFFF"/>
                    </a:solidFill>
                  </a:tcPr>
                </a:tc>
                <a:tc>
                  <a:txBody>
                    <a:bodyPr/>
                    <a:lstStyle/>
                    <a:p>
                      <a:pPr algn="l" indent="0" marL="0">
                        <a:lnSpc>
                          <a:spcPts val="1206"/>
                        </a:lnSpc>
                        <a:buNone/>
                      </a:pPr>
                      <a:r>
                        <a:rPr lang="en-US" sz="900" spc="-5" kern="0" dirty="0">
                          <a:solidFill>
                            <a:srgbClr val="000000">
                              <a:alpha val="99000"/>
                            </a:srgbClr>
                          </a:solidFill>
                          <a:latin typeface="Inter" pitchFamily="34" charset="0"/>
                          <a:ea typeface="Inter" pitchFamily="34" charset="-122"/>
                          <a:cs typeface="Inter" pitchFamily="34" charset="-120"/>
                        </a:rPr>
                        <a:t>&gt;=170</a:t>
                      </a:r>
                      <a:endParaRPr lang="en-US" sz="1200" dirty="0"/>
                    </a:p>
                  </a:txBody>
                  <a:tcPr marL="91440" marR="91440" marT="45720" marB="45720">
                    <a:lnL w="12700" cap="flat" cmpd="sng" algn="ctr">
                      <a:solidFill>
                        <a:srgbClr val="737373"/>
                      </a:solidFill>
                      <a:prstDash val="solid"/>
                      <a:round/>
                      <a:headEnd type="none" w="med" len="med"/>
                      <a:tailEnd type="none" w="med" len="med"/>
                    </a:lnL>
                    <a:lnR w="12700" cap="flat" cmpd="sng" algn="ctr">
                      <a:solidFill>
                        <a:srgbClr val="737373"/>
                      </a:solidFill>
                      <a:prstDash val="solid"/>
                      <a:round/>
                      <a:headEnd type="none" w="med" len="med"/>
                      <a:tailEnd type="none" w="med" len="med"/>
                    </a:lnR>
                    <a:lnT w="12700" cap="flat" cmpd="sng" algn="ctr">
                      <a:solidFill>
                        <a:srgbClr val="737373"/>
                      </a:solidFill>
                      <a:prstDash val="solid"/>
                      <a:round/>
                      <a:headEnd type="none" w="med" len="med"/>
                      <a:tailEnd type="none" w="med" len="med"/>
                    </a:lnT>
                    <a:lnB w="12700" cap="flat" cmpd="sng" algn="ctr">
                      <a:solidFill>
                        <a:srgbClr val="737373"/>
                      </a:solidFill>
                      <a:prstDash val="solid"/>
                      <a:round/>
                      <a:headEnd type="none" w="med" len="med"/>
                      <a:tailEnd type="none" w="med" len="med"/>
                    </a:lnB>
                    <a:solidFill>
                      <a:srgbClr val="FFFFFF"/>
                    </a:solidFill>
                  </a:tcPr>
                </a:tc>
                <a:tc>
                  <a:txBody>
                    <a:bodyPr/>
                    <a:lstStyle/>
                    <a:p>
                      <a:pPr algn="l" indent="0" marL="0">
                        <a:lnSpc>
                          <a:spcPts val="1206"/>
                        </a:lnSpc>
                        <a:buNone/>
                      </a:pPr>
                      <a:r>
                        <a:rPr lang="en-US" sz="900" spc="-5" kern="0" dirty="0">
                          <a:solidFill>
                            <a:srgbClr val="000000">
                              <a:alpha val="99000"/>
                            </a:srgbClr>
                          </a:solidFill>
                          <a:latin typeface="Inter" pitchFamily="34" charset="0"/>
                          <a:ea typeface="Inter" pitchFamily="34" charset="-122"/>
                          <a:cs typeface="Inter" pitchFamily="34" charset="-120"/>
                        </a:rPr>
                        <a:t>이상지질혈증 의심</a:t>
                      </a:r>
                      <a:endParaRPr lang="en-US" sz="1200" dirty="0"/>
                    </a:p>
                  </a:txBody>
                  <a:tcPr marL="91440" marR="91440" marT="45720" marB="45720">
                    <a:lnL w="12700" cap="flat" cmpd="sng" algn="ctr">
                      <a:solidFill>
                        <a:srgbClr val="737373"/>
                      </a:solidFill>
                      <a:prstDash val="solid"/>
                      <a:round/>
                      <a:headEnd type="none" w="med" len="med"/>
                      <a:tailEnd type="none" w="med" len="med"/>
                    </a:lnL>
                    <a:lnR w="12700" cap="flat" cmpd="sng" algn="ctr">
                      <a:solidFill>
                        <a:srgbClr val="737373"/>
                      </a:solidFill>
                      <a:prstDash val="solid"/>
                      <a:round/>
                      <a:headEnd type="none" w="med" len="med"/>
                      <a:tailEnd type="none" w="med" len="med"/>
                    </a:lnR>
                    <a:lnT w="12700" cap="flat" cmpd="sng" algn="ctr">
                      <a:solidFill>
                        <a:srgbClr val="737373"/>
                      </a:solidFill>
                      <a:prstDash val="solid"/>
                      <a:round/>
                      <a:headEnd type="none" w="med" len="med"/>
                      <a:tailEnd type="none" w="med" len="med"/>
                    </a:lnT>
                    <a:lnB w="12700" cap="flat" cmpd="sng" algn="ctr">
                      <a:solidFill>
                        <a:srgbClr val="737373"/>
                      </a:solidFill>
                      <a:prstDash val="solid"/>
                      <a:round/>
                      <a:headEnd type="none" w="med" len="med"/>
                      <a:tailEnd type="none" w="med" len="med"/>
                    </a:lnB>
                    <a:solidFill>
                      <a:srgbClr val="FFFFFF"/>
                    </a:solidFill>
                  </a:tcPr>
                </a:tc>
              </a:tr>
              <a:tr h="495300">
                <a:tc>
                  <a:txBody>
                    <a:bodyPr/>
                    <a:lstStyle/>
                    <a:p>
                      <a:pPr indent="0" marL="0">
                        <a:buNone/>
                      </a:pPr>
                      <a:endParaRPr lang="en-US" sz="1200" dirty="0"/>
                    </a:p>
                  </a:txBody>
                  <a:tcPr marL="91440" marR="91440" marT="45720" marB="45720">
                    <a:lnL w="12700" cap="flat" cmpd="sng" algn="ctr">
                      <a:solidFill>
                        <a:srgbClr val="737373"/>
                      </a:solidFill>
                      <a:prstDash val="solid"/>
                      <a:round/>
                      <a:headEnd type="none" w="med" len="med"/>
                      <a:tailEnd type="none" w="med" len="med"/>
                    </a:lnL>
                    <a:lnR w="12700" cap="flat" cmpd="sng" algn="ctr">
                      <a:solidFill>
                        <a:srgbClr val="737373"/>
                      </a:solidFill>
                      <a:prstDash val="solid"/>
                      <a:round/>
                      <a:headEnd type="none" w="med" len="med"/>
                      <a:tailEnd type="none" w="med" len="med"/>
                    </a:lnR>
                    <a:lnT w="12700" cap="flat" cmpd="sng" algn="ctr">
                      <a:solidFill>
                        <a:srgbClr val="737373"/>
                      </a:solidFill>
                      <a:prstDash val="solid"/>
                      <a:round/>
                      <a:headEnd type="none" w="med" len="med"/>
                      <a:tailEnd type="none" w="med" len="med"/>
                    </a:lnT>
                    <a:lnB w="12700" cap="flat" cmpd="sng" algn="ctr">
                      <a:solidFill>
                        <a:srgbClr val="737373"/>
                      </a:solidFill>
                      <a:prstDash val="solid"/>
                      <a:round/>
                      <a:headEnd type="none" w="med" len="med"/>
                      <a:tailEnd type="none" w="med" len="med"/>
                    </a:lnB>
                    <a:solidFill>
                      <a:srgbClr val="FFFFFF"/>
                    </a:solidFill>
                  </a:tcPr>
                </a:tc>
                <a:tc>
                  <a:txBody>
                    <a:bodyPr/>
                    <a:lstStyle/>
                    <a:p>
                      <a:pPr algn="l" indent="0" marL="0">
                        <a:lnSpc>
                          <a:spcPts val="1206"/>
                        </a:lnSpc>
                        <a:buNone/>
                      </a:pPr>
                      <a:r>
                        <a:rPr lang="en-US" sz="900" spc="-5" kern="0" dirty="0">
                          <a:solidFill>
                            <a:srgbClr val="000000">
                              <a:alpha val="99000"/>
                            </a:srgbClr>
                          </a:solidFill>
                          <a:latin typeface="Inter" pitchFamily="34" charset="0"/>
                          <a:ea typeface="Inter" pitchFamily="34" charset="-122"/>
                          <a:cs typeface="Inter" pitchFamily="34" charset="-120"/>
                        </a:rPr>
                        <a:t>트리글리세라이드</a:t>
                      </a:r>
                      <a:endParaRPr lang="en-US" sz="1200" dirty="0"/>
                    </a:p>
                  </a:txBody>
                  <a:tcPr marL="91440" marR="91440" marT="45720" marB="45720">
                    <a:lnL w="12700" cap="flat" cmpd="sng" algn="ctr">
                      <a:solidFill>
                        <a:srgbClr val="737373"/>
                      </a:solidFill>
                      <a:prstDash val="solid"/>
                      <a:round/>
                      <a:headEnd type="none" w="med" len="med"/>
                      <a:tailEnd type="none" w="med" len="med"/>
                    </a:lnL>
                    <a:lnR w="12700" cap="flat" cmpd="sng" algn="ctr">
                      <a:solidFill>
                        <a:srgbClr val="737373"/>
                      </a:solidFill>
                      <a:prstDash val="solid"/>
                      <a:round/>
                      <a:headEnd type="none" w="med" len="med"/>
                      <a:tailEnd type="none" w="med" len="med"/>
                    </a:lnR>
                    <a:lnT w="12700" cap="flat" cmpd="sng" algn="ctr">
                      <a:solidFill>
                        <a:srgbClr val="737373"/>
                      </a:solidFill>
                      <a:prstDash val="solid"/>
                      <a:round/>
                      <a:headEnd type="none" w="med" len="med"/>
                      <a:tailEnd type="none" w="med" len="med"/>
                    </a:lnT>
                    <a:lnB w="12700" cap="flat" cmpd="sng" algn="ctr">
                      <a:solidFill>
                        <a:srgbClr val="737373"/>
                      </a:solidFill>
                      <a:prstDash val="solid"/>
                      <a:round/>
                      <a:headEnd type="none" w="med" len="med"/>
                      <a:tailEnd type="none" w="med" len="med"/>
                    </a:lnB>
                    <a:solidFill>
                      <a:srgbClr val="FFFFFF"/>
                    </a:solidFill>
                  </a:tcPr>
                </a:tc>
                <a:tc>
                  <a:txBody>
                    <a:bodyPr/>
                    <a:lstStyle/>
                    <a:p>
                      <a:pPr algn="l" indent="0" marL="0">
                        <a:lnSpc>
                          <a:spcPts val="1206"/>
                        </a:lnSpc>
                        <a:buNone/>
                      </a:pPr>
                      <a:r>
                        <a:rPr lang="en-US" sz="900" spc="-5" kern="0" dirty="0">
                          <a:solidFill>
                            <a:srgbClr val="000000">
                              <a:alpha val="99000"/>
                            </a:srgbClr>
                          </a:solidFill>
                          <a:latin typeface="Inter" pitchFamily="34" charset="0"/>
                          <a:ea typeface="Inter" pitchFamily="34" charset="-122"/>
                          <a:cs typeface="Inter" pitchFamily="34" charset="-120"/>
                        </a:rPr>
                        <a:t>&gt;135 또는</a:t>
                      </a:r>
                      <a:endParaRPr lang="en-US" sz="1200" dirty="0"/>
                    </a:p>
                    <a:p>
                      <a:pPr algn="l" indent="0" marL="0">
                        <a:lnSpc>
                          <a:spcPts val="1206"/>
                        </a:lnSpc>
                        <a:buNone/>
                      </a:pPr>
                      <a:r>
                        <a:rPr lang="en-US" sz="900" spc="-5" kern="0" dirty="0">
                          <a:solidFill>
                            <a:srgbClr val="000000">
                              <a:alpha val="99000"/>
                            </a:srgbClr>
                          </a:solidFill>
                          <a:latin typeface="Inter" pitchFamily="34" charset="0"/>
                          <a:ea typeface="Inter" pitchFamily="34" charset="-122"/>
                          <a:cs typeface="Inter" pitchFamily="34" charset="-120"/>
                        </a:rPr>
                        <a:t>&lt;30</a:t>
                      </a:r>
                      <a:endParaRPr lang="en-US" sz="1200" dirty="0"/>
                    </a:p>
                  </a:txBody>
                  <a:tcPr marL="91440" marR="91440" marT="45720" marB="45720">
                    <a:lnL w="12700" cap="flat" cmpd="sng" algn="ctr">
                      <a:solidFill>
                        <a:srgbClr val="737373"/>
                      </a:solidFill>
                      <a:prstDash val="solid"/>
                      <a:round/>
                      <a:headEnd type="none" w="med" len="med"/>
                      <a:tailEnd type="none" w="med" len="med"/>
                    </a:lnL>
                    <a:lnR w="12700" cap="flat" cmpd="sng" algn="ctr">
                      <a:solidFill>
                        <a:srgbClr val="737373"/>
                      </a:solidFill>
                      <a:prstDash val="solid"/>
                      <a:round/>
                      <a:headEnd type="none" w="med" len="med"/>
                      <a:tailEnd type="none" w="med" len="med"/>
                    </a:lnR>
                    <a:lnT w="12700" cap="flat" cmpd="sng" algn="ctr">
                      <a:solidFill>
                        <a:srgbClr val="737373"/>
                      </a:solidFill>
                      <a:prstDash val="solid"/>
                      <a:round/>
                      <a:headEnd type="none" w="med" len="med"/>
                      <a:tailEnd type="none" w="med" len="med"/>
                    </a:lnT>
                    <a:lnB w="12700" cap="flat" cmpd="sng" algn="ctr">
                      <a:solidFill>
                        <a:srgbClr val="737373"/>
                      </a:solidFill>
                      <a:prstDash val="solid"/>
                      <a:round/>
                      <a:headEnd type="none" w="med" len="med"/>
                      <a:tailEnd type="none" w="med" len="med"/>
                    </a:lnB>
                    <a:solidFill>
                      <a:srgbClr val="FFFFFF"/>
                    </a:solidFill>
                  </a:tcPr>
                </a:tc>
                <a:tc>
                  <a:txBody>
                    <a:bodyPr/>
                    <a:lstStyle/>
                    <a:p>
                      <a:pPr algn="l" indent="0" marL="0">
                        <a:lnSpc>
                          <a:spcPts val="1206"/>
                        </a:lnSpc>
                        <a:buNone/>
                      </a:pPr>
                      <a:r>
                        <a:rPr lang="en-US" sz="900" spc="-5" kern="0" dirty="0">
                          <a:solidFill>
                            <a:srgbClr val="000000">
                              <a:alpha val="99000"/>
                            </a:srgbClr>
                          </a:solidFill>
                          <a:latin typeface="Inter" pitchFamily="34" charset="0"/>
                          <a:ea typeface="Inter" pitchFamily="34" charset="-122"/>
                          <a:cs typeface="Inter" pitchFamily="34" charset="-120"/>
                        </a:rPr>
                        <a:t>이상지질혈증 의심</a:t>
                      </a:r>
                      <a:endParaRPr lang="en-US" sz="1200" dirty="0"/>
                    </a:p>
                  </a:txBody>
                  <a:tcPr marL="91440" marR="91440" marT="45720" marB="45720">
                    <a:lnL w="12700" cap="flat" cmpd="sng" algn="ctr">
                      <a:solidFill>
                        <a:srgbClr val="737373"/>
                      </a:solidFill>
                      <a:prstDash val="solid"/>
                      <a:round/>
                      <a:headEnd type="none" w="med" len="med"/>
                      <a:tailEnd type="none" w="med" len="med"/>
                    </a:lnL>
                    <a:lnR w="12700" cap="flat" cmpd="sng" algn="ctr">
                      <a:solidFill>
                        <a:srgbClr val="737373"/>
                      </a:solidFill>
                      <a:prstDash val="solid"/>
                      <a:round/>
                      <a:headEnd type="none" w="med" len="med"/>
                      <a:tailEnd type="none" w="med" len="med"/>
                    </a:lnR>
                    <a:lnT w="12700" cap="flat" cmpd="sng" algn="ctr">
                      <a:solidFill>
                        <a:srgbClr val="737373"/>
                      </a:solidFill>
                      <a:prstDash val="solid"/>
                      <a:round/>
                      <a:headEnd type="none" w="med" len="med"/>
                      <a:tailEnd type="none" w="med" len="med"/>
                    </a:lnT>
                    <a:lnB w="12700" cap="flat" cmpd="sng" algn="ctr">
                      <a:solidFill>
                        <a:srgbClr val="737373"/>
                      </a:solidFill>
                      <a:prstDash val="solid"/>
                      <a:round/>
                      <a:headEnd type="none" w="med" len="med"/>
                      <a:tailEnd type="none" w="med" len="med"/>
                    </a:lnB>
                    <a:solidFill>
                      <a:srgbClr val="FFFFFF"/>
                    </a:solidFill>
                  </a:tcPr>
                </a:tc>
              </a:tr>
              <a:tr h="495300">
                <a:tc>
                  <a:txBody>
                    <a:bodyPr/>
                    <a:lstStyle/>
                    <a:p>
                      <a:pPr algn="l" indent="0" marL="0">
                        <a:lnSpc>
                          <a:spcPts val="1206"/>
                        </a:lnSpc>
                        <a:buNone/>
                      </a:pPr>
                      <a:r>
                        <a:rPr lang="en-US" sz="900" spc="-5" kern="0" dirty="0">
                          <a:solidFill>
                            <a:srgbClr val="000000">
                              <a:alpha val="99000"/>
                            </a:srgbClr>
                          </a:solidFill>
                          <a:latin typeface="Inter" pitchFamily="34" charset="0"/>
                          <a:ea typeface="Inter" pitchFamily="34" charset="-122"/>
                          <a:cs typeface="Inter" pitchFamily="34" charset="-120"/>
                        </a:rPr>
                        <a:t>이상지질혈증</a:t>
                      </a:r>
                      <a:endParaRPr lang="en-US" sz="1200" dirty="0"/>
                    </a:p>
                  </a:txBody>
                  <a:tcPr marL="91440" marR="91440" marT="45720" marB="45720">
                    <a:lnL w="12700" cap="flat" cmpd="sng" algn="ctr">
                      <a:solidFill>
                        <a:srgbClr val="737373"/>
                      </a:solidFill>
                      <a:prstDash val="solid"/>
                      <a:round/>
                      <a:headEnd type="none" w="med" len="med"/>
                      <a:tailEnd type="none" w="med" len="med"/>
                    </a:lnL>
                    <a:lnR w="12700" cap="flat" cmpd="sng" algn="ctr">
                      <a:solidFill>
                        <a:srgbClr val="737373"/>
                      </a:solidFill>
                      <a:prstDash val="solid"/>
                      <a:round/>
                      <a:headEnd type="none" w="med" len="med"/>
                      <a:tailEnd type="none" w="med" len="med"/>
                    </a:lnR>
                    <a:lnT w="12700" cap="flat" cmpd="sng" algn="ctr">
                      <a:solidFill>
                        <a:srgbClr val="737373"/>
                      </a:solidFill>
                      <a:prstDash val="solid"/>
                      <a:round/>
                      <a:headEnd type="none" w="med" len="med"/>
                      <a:tailEnd type="none" w="med" len="med"/>
                    </a:lnT>
                    <a:lnB w="12700" cap="flat" cmpd="sng" algn="ctr">
                      <a:solidFill>
                        <a:srgbClr val="737373"/>
                      </a:solidFill>
                      <a:prstDash val="solid"/>
                      <a:round/>
                      <a:headEnd type="none" w="med" len="med"/>
                      <a:tailEnd type="none" w="med" len="med"/>
                    </a:lnB>
                    <a:solidFill>
                      <a:srgbClr val="FFFFFF"/>
                    </a:solidFill>
                  </a:tcPr>
                </a:tc>
                <a:tc>
                  <a:txBody>
                    <a:bodyPr/>
                    <a:lstStyle/>
                    <a:p>
                      <a:pPr algn="l" indent="0" marL="0">
                        <a:lnSpc>
                          <a:spcPts val="1206"/>
                        </a:lnSpc>
                        <a:buNone/>
                      </a:pPr>
                      <a:r>
                        <a:rPr lang="en-US" sz="900" spc="-5" kern="0" dirty="0">
                          <a:solidFill>
                            <a:srgbClr val="000000">
                              <a:alpha val="99000"/>
                            </a:srgbClr>
                          </a:solidFill>
                          <a:latin typeface="Inter" pitchFamily="34" charset="0"/>
                          <a:ea typeface="Inter" pitchFamily="34" charset="-122"/>
                          <a:cs typeface="Inter" pitchFamily="34" charset="-120"/>
                        </a:rPr>
                        <a:t>총콜레스테롤</a:t>
                      </a:r>
                      <a:endParaRPr lang="en-US" sz="1200" dirty="0"/>
                    </a:p>
                  </a:txBody>
                  <a:tcPr marL="91440" marR="91440" marT="45720" marB="45720">
                    <a:lnL w="12700" cap="flat" cmpd="sng" algn="ctr">
                      <a:solidFill>
                        <a:srgbClr val="737373"/>
                      </a:solidFill>
                      <a:prstDash val="solid"/>
                      <a:round/>
                      <a:headEnd type="none" w="med" len="med"/>
                      <a:tailEnd type="none" w="med" len="med"/>
                    </a:lnL>
                    <a:lnR w="12700" cap="flat" cmpd="sng" algn="ctr">
                      <a:solidFill>
                        <a:srgbClr val="737373"/>
                      </a:solidFill>
                      <a:prstDash val="solid"/>
                      <a:round/>
                      <a:headEnd type="none" w="med" len="med"/>
                      <a:tailEnd type="none" w="med" len="med"/>
                    </a:lnR>
                    <a:lnT w="12700" cap="flat" cmpd="sng" algn="ctr">
                      <a:solidFill>
                        <a:srgbClr val="737373"/>
                      </a:solidFill>
                      <a:prstDash val="solid"/>
                      <a:round/>
                      <a:headEnd type="none" w="med" len="med"/>
                      <a:tailEnd type="none" w="med" len="med"/>
                    </a:lnT>
                    <a:lnB w="12700" cap="flat" cmpd="sng" algn="ctr">
                      <a:solidFill>
                        <a:srgbClr val="737373"/>
                      </a:solidFill>
                      <a:prstDash val="solid"/>
                      <a:round/>
                      <a:headEnd type="none" w="med" len="med"/>
                      <a:tailEnd type="none" w="med" len="med"/>
                    </a:lnB>
                    <a:solidFill>
                      <a:srgbClr val="FFFFFF"/>
                    </a:solidFill>
                  </a:tcPr>
                </a:tc>
                <a:tc>
                  <a:txBody>
                    <a:bodyPr/>
                    <a:lstStyle/>
                    <a:p>
                      <a:pPr algn="l" indent="0" marL="0">
                        <a:lnSpc>
                          <a:spcPts val="1206"/>
                        </a:lnSpc>
                        <a:buNone/>
                      </a:pPr>
                      <a:r>
                        <a:rPr lang="en-US" sz="900" spc="-5" kern="0" dirty="0">
                          <a:solidFill>
                            <a:srgbClr val="000000">
                              <a:alpha val="99000"/>
                            </a:srgbClr>
                          </a:solidFill>
                          <a:latin typeface="Inter" pitchFamily="34" charset="0"/>
                          <a:ea typeface="Inter" pitchFamily="34" charset="-122"/>
                          <a:cs typeface="Inter" pitchFamily="34" charset="-120"/>
                        </a:rPr>
                        <a:t>&gt;250 또는</a:t>
                      </a:r>
                      <a:endParaRPr lang="en-US" sz="1200" dirty="0"/>
                    </a:p>
                    <a:p>
                      <a:pPr algn="l" indent="0" marL="0">
                        <a:lnSpc>
                          <a:spcPts val="1206"/>
                        </a:lnSpc>
                        <a:buNone/>
                      </a:pPr>
                      <a:r>
                        <a:rPr lang="en-US" sz="900" spc="-5" kern="0" dirty="0">
                          <a:solidFill>
                            <a:srgbClr val="000000">
                              <a:alpha val="99000"/>
                            </a:srgbClr>
                          </a:solidFill>
                          <a:latin typeface="Inter" pitchFamily="34" charset="0"/>
                          <a:ea typeface="Inter" pitchFamily="34" charset="-122"/>
                          <a:cs typeface="Inter" pitchFamily="34" charset="-120"/>
                        </a:rPr>
                        <a:t>&lt;150</a:t>
                      </a:r>
                      <a:endParaRPr lang="en-US" sz="1200" dirty="0"/>
                    </a:p>
                  </a:txBody>
                  <a:tcPr marL="91440" marR="91440" marT="45720" marB="45720">
                    <a:lnL w="12700" cap="flat" cmpd="sng" algn="ctr">
                      <a:solidFill>
                        <a:srgbClr val="737373"/>
                      </a:solidFill>
                      <a:prstDash val="solid"/>
                      <a:round/>
                      <a:headEnd type="none" w="med" len="med"/>
                      <a:tailEnd type="none" w="med" len="med"/>
                    </a:lnL>
                    <a:lnR w="12700" cap="flat" cmpd="sng" algn="ctr">
                      <a:solidFill>
                        <a:srgbClr val="737373"/>
                      </a:solidFill>
                      <a:prstDash val="solid"/>
                      <a:round/>
                      <a:headEnd type="none" w="med" len="med"/>
                      <a:tailEnd type="none" w="med" len="med"/>
                    </a:lnR>
                    <a:lnT w="12700" cap="flat" cmpd="sng" algn="ctr">
                      <a:solidFill>
                        <a:srgbClr val="737373"/>
                      </a:solidFill>
                      <a:prstDash val="solid"/>
                      <a:round/>
                      <a:headEnd type="none" w="med" len="med"/>
                      <a:tailEnd type="none" w="med" len="med"/>
                    </a:lnT>
                    <a:lnB w="12700" cap="flat" cmpd="sng" algn="ctr">
                      <a:solidFill>
                        <a:srgbClr val="737373"/>
                      </a:solidFill>
                      <a:prstDash val="solid"/>
                      <a:round/>
                      <a:headEnd type="none" w="med" len="med"/>
                      <a:tailEnd type="none" w="med" len="med"/>
                    </a:lnB>
                    <a:solidFill>
                      <a:srgbClr val="FFFFFF"/>
                    </a:solidFill>
                  </a:tcPr>
                </a:tc>
                <a:tc>
                  <a:txBody>
                    <a:bodyPr/>
                    <a:lstStyle/>
                    <a:p>
                      <a:pPr algn="l" indent="0" marL="0">
                        <a:lnSpc>
                          <a:spcPts val="1206"/>
                        </a:lnSpc>
                        <a:buNone/>
                      </a:pPr>
                      <a:r>
                        <a:rPr lang="en-US" sz="900" spc="-5" kern="0" dirty="0">
                          <a:solidFill>
                            <a:srgbClr val="000000">
                              <a:alpha val="99000"/>
                            </a:srgbClr>
                          </a:solidFill>
                          <a:latin typeface="Inter" pitchFamily="34" charset="0"/>
                          <a:ea typeface="Inter" pitchFamily="34" charset="-122"/>
                          <a:cs typeface="Inter" pitchFamily="34" charset="-120"/>
                        </a:rPr>
                        <a:t>이상지질혈증 의심</a:t>
                      </a:r>
                      <a:endParaRPr lang="en-US" sz="1200" dirty="0"/>
                    </a:p>
                  </a:txBody>
                  <a:tcPr marL="91440" marR="91440" marT="45720" marB="45720">
                    <a:lnL w="12700" cap="flat" cmpd="sng" algn="ctr">
                      <a:solidFill>
                        <a:srgbClr val="737373"/>
                      </a:solidFill>
                      <a:prstDash val="solid"/>
                      <a:round/>
                      <a:headEnd type="none" w="med" len="med"/>
                      <a:tailEnd type="none" w="med" len="med"/>
                    </a:lnL>
                    <a:lnR w="12700" cap="flat" cmpd="sng" algn="ctr">
                      <a:solidFill>
                        <a:srgbClr val="737373"/>
                      </a:solidFill>
                      <a:prstDash val="solid"/>
                      <a:round/>
                      <a:headEnd type="none" w="med" len="med"/>
                      <a:tailEnd type="none" w="med" len="med"/>
                    </a:lnR>
                    <a:lnT w="12700" cap="flat" cmpd="sng" algn="ctr">
                      <a:solidFill>
                        <a:srgbClr val="737373"/>
                      </a:solidFill>
                      <a:prstDash val="solid"/>
                      <a:round/>
                      <a:headEnd type="none" w="med" len="med"/>
                      <a:tailEnd type="none" w="med" len="med"/>
                    </a:lnT>
                    <a:lnB w="12700" cap="flat" cmpd="sng" algn="ctr">
                      <a:solidFill>
                        <a:srgbClr val="737373"/>
                      </a:solidFill>
                      <a:prstDash val="solid"/>
                      <a:round/>
                      <a:headEnd type="none" w="med" len="med"/>
                      <a:tailEnd type="none" w="med" len="med"/>
                    </a:lnB>
                    <a:solidFill>
                      <a:srgbClr val="FFFFFF"/>
                    </a:solidFill>
                  </a:tcPr>
                </a:tc>
              </a:tr>
            </a:tbl>
          </a:graphicData>
        </a:graphic>
      </p:graphicFrame>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name="Slide 35">
    <p:bg>
      <p:bgPr>
        <a:solidFill>
          <a:srgbClr val="FFFFFF"/>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1781175" y="771525"/>
            <a:ext cx="7362825" cy="4248150"/>
          </a:xfrm>
          <a:prstGeom prst="rect">
            <a:avLst/>
          </a:prstGeom>
        </p:spPr>
      </p:pic>
      <p:sp>
        <p:nvSpPr>
          <p:cNvPr id="3" name="Text 0"/>
          <p:cNvSpPr/>
          <p:nvPr/>
        </p:nvSpPr>
        <p:spPr>
          <a:xfrm>
            <a:off x="547688" y="428625"/>
            <a:ext cx="4972050" cy="342900"/>
          </a:xfrm>
          <a:prstGeom prst="rect">
            <a:avLst/>
          </a:prstGeom>
          <a:noFill/>
          <a:ln/>
        </p:spPr>
        <p:txBody>
          <a:bodyPr wrap="square" rtlCol="0" anchor="ctr"/>
          <a:lstStyle/>
          <a:p>
            <a:pPr algn="l" indent="0" marL="0">
              <a:lnSpc>
                <a:spcPts val="2700"/>
              </a:lnSpc>
              <a:buNone/>
            </a:pPr>
            <a:r>
              <a:rPr lang="en-US" sz="2250" b="1" spc="-50" kern="0" dirty="0">
                <a:solidFill>
                  <a:srgbClr val="000000">
                    <a:alpha val="99000"/>
                  </a:srgbClr>
                </a:solidFill>
                <a:latin typeface="Inter" pitchFamily="34" charset="0"/>
                <a:ea typeface="Inter" pitchFamily="34" charset="-122"/>
                <a:cs typeface="Inter" pitchFamily="34" charset="-120"/>
              </a:rPr>
              <a:t>2. 건강검진 데이터 : 이상치처리 </a:t>
            </a:r>
            <a:endParaRPr lang="en-US" sz="2250" dirty="0"/>
          </a:p>
        </p:txBody>
      </p:sp>
      <p:sp>
        <p:nvSpPr>
          <p:cNvPr id="4" name="Text 1"/>
          <p:cNvSpPr/>
          <p:nvPr/>
        </p:nvSpPr>
        <p:spPr>
          <a:xfrm>
            <a:off x="371475" y="928688"/>
            <a:ext cx="4095750" cy="3657600"/>
          </a:xfrm>
          <a:prstGeom prst="rect">
            <a:avLst/>
          </a:prstGeom>
          <a:noFill/>
          <a:ln/>
        </p:spPr>
        <p:txBody>
          <a:bodyPr wrap="square" rtlCol="0" anchor="ctr"/>
          <a:lstStyle/>
          <a:p>
            <a:pPr algn="l" marL="342900" indent="-342900">
              <a:lnSpc>
                <a:spcPts val="1782"/>
              </a:lnSpc>
              <a:buSzPct val="100000"/>
              <a:buChar char="•"/>
            </a:pPr>
            <a:r>
              <a:rPr lang="en-US" sz="1350" b="1" spc="-27" kern="0" dirty="0">
                <a:solidFill>
                  <a:srgbClr val="E03E1A">
                    <a:alpha val="99000"/>
                  </a:srgbClr>
                </a:solidFill>
                <a:latin typeface="Inter" pitchFamily="34" charset="0"/>
                <a:ea typeface="Inter" pitchFamily="34" charset="-122"/>
                <a:cs typeface="Inter" pitchFamily="34" charset="-120"/>
              </a:rPr>
              <a:t>오기입 항목</a:t>
            </a:r>
            <a:pPr algn="l" indent="0" marL="0">
              <a:lnSpc>
                <a:spcPts val="1782"/>
              </a:lnSpc>
              <a:buNone/>
            </a:pPr>
            <a:r>
              <a:rPr lang="en-US" sz="1350" b="1" spc="-27" kern="0" dirty="0">
                <a:solidFill>
                  <a:srgbClr val="000000">
                    <a:alpha val="99000"/>
                  </a:srgbClr>
                </a:solidFill>
                <a:latin typeface="Inter" pitchFamily="34" charset="0"/>
                <a:ea typeface="Inter" pitchFamily="34" charset="-122"/>
                <a:cs typeface="Inter" pitchFamily="34" charset="-120"/>
              </a:rPr>
              <a:t> → 개별값 삭제</a:t>
            </a:r>
            <a:endParaRPr lang="en-US" sz="1350" dirty="0"/>
          </a:p>
          <a:p>
            <a:pPr algn="l" indent="0" marL="0">
              <a:lnSpc>
                <a:spcPts val="1782"/>
              </a:lnSpc>
              <a:buNone/>
            </a:pPr>
            <a:r>
              <a:rPr lang="en-US" sz="1350" b="1" spc="-27" kern="0" dirty="0">
                <a:solidFill>
                  <a:srgbClr val="000000">
                    <a:alpha val="99000"/>
                  </a:srgbClr>
                </a:solidFill>
                <a:latin typeface="Inter" pitchFamily="34" charset="0"/>
                <a:ea typeface="Inter" pitchFamily="34" charset="-122"/>
                <a:cs typeface="Inter" pitchFamily="34" charset="-120"/>
              </a:rPr>
              <a:t>     ex) 청력(좌), 청력(우) 입력값 이외의 값인</a:t>
            </a:r>
            <a:endParaRPr lang="en-US" sz="1350" dirty="0"/>
          </a:p>
          <a:p>
            <a:pPr algn="l" indent="0" marL="0">
              <a:lnSpc>
                <a:spcPts val="1782"/>
              </a:lnSpc>
              <a:buNone/>
            </a:pPr>
            <a:r>
              <a:rPr lang="en-US" sz="1350" b="1" spc="-27" kern="0" dirty="0">
                <a:solidFill>
                  <a:srgbClr val="000000">
                    <a:alpha val="99000"/>
                  </a:srgbClr>
                </a:solidFill>
                <a:latin typeface="Inter" pitchFamily="34" charset="0"/>
                <a:ea typeface="Inter" pitchFamily="34" charset="-122"/>
                <a:cs typeface="Inter" pitchFamily="34" charset="-120"/>
              </a:rPr>
              <a:t>         3.00 삭제</a:t>
            </a:r>
            <a:endParaRPr lang="en-US" sz="1350" dirty="0"/>
          </a:p>
          <a:p>
            <a:pPr algn="l" marL="342900" indent="-342900">
              <a:lnSpc>
                <a:spcPts val="1782"/>
              </a:lnSpc>
              <a:buSzPct val="100000"/>
              <a:buChar char="•"/>
            </a:pPr>
            <a:r>
              <a:rPr lang="en-US" sz="1350" b="1" spc="-27" kern="0" dirty="0">
                <a:solidFill>
                  <a:srgbClr val="E03E1A">
                    <a:alpha val="99000"/>
                  </a:srgbClr>
                </a:solidFill>
                <a:latin typeface="Inter" pitchFamily="34" charset="0"/>
                <a:ea typeface="Inter" pitchFamily="34" charset="-122"/>
                <a:cs typeface="Inter" pitchFamily="34" charset="-120"/>
              </a:rPr>
              <a:t>분석 목적 외의 값</a:t>
            </a:r>
            <a:pPr algn="l" indent="0" marL="0">
              <a:lnSpc>
                <a:spcPts val="1782"/>
              </a:lnSpc>
              <a:buNone/>
            </a:pPr>
            <a:r>
              <a:rPr lang="en-US" sz="1350" b="1" spc="-27" kern="0" dirty="0">
                <a:solidFill>
                  <a:srgbClr val="000000">
                    <a:alpha val="99000"/>
                  </a:srgbClr>
                </a:solidFill>
                <a:latin typeface="Inter" pitchFamily="34" charset="0"/>
                <a:ea typeface="Inter" pitchFamily="34" charset="-122"/>
                <a:cs typeface="Inter" pitchFamily="34" charset="-120"/>
              </a:rPr>
              <a:t>은 인스턴스 삭제</a:t>
            </a:r>
            <a:endParaRPr lang="en-US" sz="1350" dirty="0"/>
          </a:p>
          <a:p>
            <a:pPr algn="l" indent="0" marL="0">
              <a:lnSpc>
                <a:spcPts val="1782"/>
              </a:lnSpc>
              <a:buNone/>
            </a:pPr>
            <a:r>
              <a:rPr lang="en-US" sz="1350" b="1" spc="-27" kern="0" dirty="0">
                <a:solidFill>
                  <a:srgbClr val="000000">
                    <a:alpha val="99000"/>
                  </a:srgbClr>
                </a:solidFill>
                <a:latin typeface="Inter" pitchFamily="34" charset="0"/>
                <a:ea typeface="Inter" pitchFamily="34" charset="-122"/>
                <a:cs typeface="Inter" pitchFamily="34" charset="-120"/>
              </a:rPr>
              <a:t>       ex) 시력(좌), 시력(우) 실명</a:t>
            </a:r>
            <a:endParaRPr lang="en-US" sz="1350" dirty="0"/>
          </a:p>
          <a:p>
            <a:pPr algn="l" marL="342900" indent="-342900">
              <a:lnSpc>
                <a:spcPts val="1782"/>
              </a:lnSpc>
              <a:buSzPct val="100000"/>
              <a:buChar char="•"/>
            </a:pPr>
            <a:r>
              <a:rPr lang="en-US" sz="1350" b="1" spc="-27" kern="0" dirty="0">
                <a:solidFill>
                  <a:srgbClr val="E03E1A">
                    <a:alpha val="99000"/>
                  </a:srgbClr>
                </a:solidFill>
                <a:latin typeface="Inter" pitchFamily="34" charset="0"/>
                <a:ea typeface="Inter" pitchFamily="34" charset="-122"/>
                <a:cs typeface="Inter" pitchFamily="34" charset="-120"/>
              </a:rPr>
              <a:t>분포상</a:t>
            </a:r>
            <a:endParaRPr lang="en-US" sz="1350" dirty="0"/>
          </a:p>
          <a:p>
            <a:pPr algn="l" lvl="1" marL="685800" indent="-342900">
              <a:lnSpc>
                <a:spcPts val="1782"/>
              </a:lnSpc>
              <a:buSzPct val="100000"/>
              <a:buChar char="•"/>
            </a:pPr>
            <a:r>
              <a:rPr lang="en-US" sz="1350" b="1" spc="-27" kern="0" dirty="0">
                <a:solidFill>
                  <a:srgbClr val="000000">
                    <a:alpha val="99000"/>
                  </a:srgbClr>
                </a:solidFill>
                <a:latin typeface="Inter" pitchFamily="34" charset="0"/>
                <a:ea typeface="Inter" pitchFamily="34" charset="-122"/>
                <a:cs typeface="Inter" pitchFamily="34" charset="-120"/>
              </a:rPr>
              <a:t>허리둘레 200 이상 삭제</a:t>
            </a:r>
            <a:endParaRPr lang="en-US" sz="1350" dirty="0"/>
          </a:p>
          <a:p>
            <a:pPr algn="l" lvl="1" marL="685800" indent="-342900">
              <a:lnSpc>
                <a:spcPts val="1782"/>
              </a:lnSpc>
              <a:buSzPct val="100000"/>
              <a:buChar char="•"/>
            </a:pPr>
            <a:r>
              <a:rPr lang="en-US" sz="1350" b="1" spc="-27" kern="0" dirty="0">
                <a:solidFill>
                  <a:srgbClr val="000000">
                    <a:alpha val="99000"/>
                  </a:srgbClr>
                </a:solidFill>
                <a:latin typeface="Inter" pitchFamily="34" charset="0"/>
                <a:ea typeface="Inter" pitchFamily="34" charset="-122"/>
                <a:cs typeface="Inter" pitchFamily="34" charset="-120"/>
              </a:rPr>
              <a:t>허리둘레 480 제거</a:t>
            </a:r>
            <a:endParaRPr lang="en-US" sz="1350" dirty="0"/>
          </a:p>
          <a:p>
            <a:pPr algn="l" lvl="1" marL="685800" indent="-342900">
              <a:lnSpc>
                <a:spcPts val="1782"/>
              </a:lnSpc>
              <a:buSzPct val="100000"/>
              <a:buChar char="•"/>
            </a:pPr>
            <a:r>
              <a:rPr lang="en-US" sz="1350" b="1" spc="-27" kern="0" dirty="0">
                <a:solidFill>
                  <a:srgbClr val="000000">
                    <a:alpha val="99000"/>
                  </a:srgbClr>
                </a:solidFill>
                <a:latin typeface="Inter" pitchFamily="34" charset="0"/>
                <a:ea typeface="Inter" pitchFamily="34" charset="-122"/>
                <a:cs typeface="Inter" pitchFamily="34" charset="-120"/>
              </a:rPr>
              <a:t>공복혈당 700 초과 제거</a:t>
            </a:r>
            <a:endParaRPr lang="en-US" sz="1350" dirty="0"/>
          </a:p>
          <a:p>
            <a:pPr algn="l" lvl="1" marL="685800" indent="-342900">
              <a:lnSpc>
                <a:spcPts val="1782"/>
              </a:lnSpc>
              <a:buSzPct val="100000"/>
              <a:buChar char="•"/>
            </a:pPr>
            <a:r>
              <a:rPr lang="en-US" sz="1350" b="1" spc="-27" kern="0" dirty="0">
                <a:solidFill>
                  <a:srgbClr val="000000">
                    <a:alpha val="99000"/>
                  </a:srgbClr>
                </a:solidFill>
                <a:latin typeface="Inter" pitchFamily="34" charset="0"/>
                <a:ea typeface="Inter" pitchFamily="34" charset="-122"/>
                <a:cs typeface="Inter" pitchFamily="34" charset="-120"/>
              </a:rPr>
              <a:t>혈청크레아티닌 350 이상 제거</a:t>
            </a:r>
            <a:endParaRPr lang="en-US" sz="1350" dirty="0"/>
          </a:p>
          <a:p>
            <a:pPr algn="l" lvl="1" marL="685800" indent="-342900">
              <a:lnSpc>
                <a:spcPts val="1782"/>
              </a:lnSpc>
              <a:buSzPct val="100000"/>
              <a:buChar char="•"/>
            </a:pPr>
            <a:r>
              <a:rPr lang="en-US" sz="1350" b="1" spc="-27" kern="0" dirty="0">
                <a:solidFill>
                  <a:srgbClr val="000000">
                    <a:alpha val="99000"/>
                  </a:srgbClr>
                </a:solidFill>
                <a:latin typeface="Inter" pitchFamily="34" charset="0"/>
                <a:ea typeface="Inter" pitchFamily="34" charset="-122"/>
                <a:cs typeface="Inter" pitchFamily="34" charset="-120"/>
              </a:rPr>
              <a:t>혈청지오티 3000초과 제거</a:t>
            </a:r>
            <a:endParaRPr lang="en-US" sz="1350" dirty="0"/>
          </a:p>
          <a:p>
            <a:pPr algn="l" lvl="1" marL="685800" indent="-342900">
              <a:lnSpc>
                <a:spcPts val="1782"/>
              </a:lnSpc>
              <a:buSzPct val="100000"/>
              <a:buChar char="•"/>
            </a:pPr>
            <a:r>
              <a:rPr lang="en-US" sz="1350" b="1" spc="-27" kern="0" dirty="0">
                <a:solidFill>
                  <a:srgbClr val="000000">
                    <a:alpha val="99000"/>
                  </a:srgbClr>
                </a:solidFill>
                <a:latin typeface="Inter" pitchFamily="34" charset="0"/>
                <a:ea typeface="Inter" pitchFamily="34" charset="-122"/>
                <a:cs typeface="Inter" pitchFamily="34" charset="-120"/>
              </a:rPr>
              <a:t>혈청지피티 5000 초과 제거</a:t>
            </a:r>
            <a:endParaRPr lang="en-US" sz="1350" dirty="0"/>
          </a:p>
          <a:p>
            <a:pPr algn="l" lvl="1" marL="685800" indent="-342900">
              <a:lnSpc>
                <a:spcPts val="1782"/>
              </a:lnSpc>
              <a:buSzPct val="100000"/>
              <a:buChar char="•"/>
            </a:pPr>
            <a:r>
              <a:rPr lang="en-US" sz="1350" b="1" spc="-27" kern="0" dirty="0">
                <a:solidFill>
                  <a:srgbClr val="000000">
                    <a:alpha val="99000"/>
                  </a:srgbClr>
                </a:solidFill>
                <a:latin typeface="Inter" pitchFamily="34" charset="0"/>
                <a:ea typeface="Inter" pitchFamily="34" charset="-122"/>
                <a:cs typeface="Inter" pitchFamily="34" charset="-120"/>
              </a:rPr>
              <a:t>감마지티피 8000초과 제거</a:t>
            </a:r>
            <a:endParaRPr lang="en-US" sz="1350" dirty="0"/>
          </a:p>
          <a:p>
            <a:pPr algn="l" indent="0" marL="0">
              <a:lnSpc>
                <a:spcPts val="1782"/>
              </a:lnSpc>
              <a:buNone/>
            </a:pPr>
            <a:r>
              <a:rPr lang="en-US" sz="1350" b="1" spc="-27" kern="0" dirty="0">
                <a:solidFill>
                  <a:srgbClr val="000000">
                    <a:alpha val="99000"/>
                  </a:srgbClr>
                </a:solidFill>
                <a:latin typeface="Inter" pitchFamily="34" charset="0"/>
                <a:ea typeface="Inter" pitchFamily="34" charset="-122"/>
                <a:cs typeface="Inter" pitchFamily="34" charset="-120"/>
              </a:rPr>
              <a:t>등의 </a:t>
            </a:r>
            <a:pPr algn="l" indent="0" marL="0">
              <a:lnSpc>
                <a:spcPts val="1782"/>
              </a:lnSpc>
              <a:buNone/>
            </a:pPr>
            <a:r>
              <a:rPr lang="en-US" sz="1350" b="1" spc="-27" kern="0" dirty="0">
                <a:solidFill>
                  <a:srgbClr val="E03E1A">
                    <a:alpha val="99000"/>
                  </a:srgbClr>
                </a:solidFill>
                <a:latin typeface="Inter" pitchFamily="34" charset="0"/>
                <a:ea typeface="Inter" pitchFamily="34" charset="-122"/>
                <a:cs typeface="Inter" pitchFamily="34" charset="-120"/>
              </a:rPr>
              <a:t>박스플롯에서 단일값이 떨어져있다면 </a:t>
            </a:r>
            <a:endParaRPr lang="en-US" sz="1350" dirty="0"/>
          </a:p>
          <a:p>
            <a:pPr algn="l" indent="0" marL="0">
              <a:lnSpc>
                <a:spcPts val="1782"/>
              </a:lnSpc>
              <a:buNone/>
            </a:pPr>
            <a:r>
              <a:rPr lang="en-US" sz="1350" b="1" spc="-27" kern="0" dirty="0">
                <a:solidFill>
                  <a:srgbClr val="000000">
                    <a:alpha val="99000"/>
                  </a:srgbClr>
                </a:solidFill>
                <a:latin typeface="Inter" pitchFamily="34" charset="0"/>
                <a:ea typeface="Inter" pitchFamily="34" charset="-122"/>
                <a:cs typeface="Inter" pitchFamily="34" charset="-120"/>
              </a:rPr>
              <a:t>인스턴스 삭제</a:t>
            </a:r>
            <a:endParaRPr lang="en-US" sz="1350"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name="Slide 36">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3233738" y="2295525"/>
            <a:ext cx="3128963" cy="547688"/>
          </a:xfrm>
          <a:prstGeom prst="rect">
            <a:avLst/>
          </a:prstGeom>
          <a:noFill/>
          <a:ln/>
        </p:spPr>
        <p:txBody>
          <a:bodyPr wrap="square" rtlCol="0" anchor="ctr"/>
          <a:lstStyle/>
          <a:p>
            <a:pPr algn="ctr" indent="0" marL="0">
              <a:lnSpc>
                <a:spcPts val="4320"/>
              </a:lnSpc>
              <a:buNone/>
            </a:pPr>
            <a:r>
              <a:rPr lang="en-US" sz="3600" b="1" spc="-72" kern="0" dirty="0">
                <a:solidFill>
                  <a:srgbClr val="000000">
                    <a:alpha val="99000"/>
                  </a:srgbClr>
                </a:solidFill>
                <a:latin typeface="Inter" pitchFamily="34" charset="0"/>
                <a:ea typeface="Inter" pitchFamily="34" charset="-122"/>
                <a:cs typeface="Inter" pitchFamily="34" charset="-120"/>
              </a:rPr>
              <a:t>건강 군집 분석</a:t>
            </a:r>
            <a:endParaRPr lang="en-US" sz="3600"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name="Slide 37">
    <p:bg>
      <p:bgPr>
        <a:solidFill>
          <a:srgbClr val="FFFFFF"/>
        </a:solidFill>
      </p:bgPr>
    </p:bg>
    <p:spTree>
      <p:nvGrpSpPr>
        <p:cNvPr id="1" name=""/>
        <p:cNvGrpSpPr/>
        <p:nvPr/>
      </p:nvGrpSpPr>
      <p:grpSpPr>
        <a:xfrm>
          <a:off x="0" y="0"/>
          <a:ext cx="0" cy="0"/>
          <a:chOff x="0" y="0"/>
          <a:chExt cx="0" cy="0"/>
        </a:xfrm>
      </p:grpSpPr>
      <p:sp>
        <p:nvSpPr>
          <p:cNvPr id="3" name="Text 0"/>
          <p:cNvSpPr/>
          <p:nvPr/>
        </p:nvSpPr>
        <p:spPr>
          <a:xfrm>
            <a:off x="471488" y="442913"/>
            <a:ext cx="8329613" cy="342900"/>
          </a:xfrm>
          <a:prstGeom prst="rect">
            <a:avLst/>
          </a:prstGeom>
          <a:noFill/>
          <a:ln/>
        </p:spPr>
        <p:txBody>
          <a:bodyPr wrap="square" rtlCol="0" anchor="ctr"/>
          <a:lstStyle/>
          <a:p>
            <a:pPr algn="l" marL="342900" indent="-342900">
              <a:lnSpc>
                <a:spcPts val="2700"/>
              </a:lnSpc>
              <a:buSzPct val="100000"/>
              <a:buFont typeface="+mj-lt"/>
              <a:buAutoNum type="arabicPeriod" startAt="1"/>
            </a:pPr>
            <a:r>
              <a:rPr lang="en-US" sz="2250" b="1" spc="-50" kern="0" dirty="0">
                <a:solidFill>
                  <a:srgbClr val="000000">
                    <a:alpha val="99000"/>
                  </a:srgbClr>
                </a:solidFill>
                <a:latin typeface="Inter" pitchFamily="34" charset="0"/>
                <a:ea typeface="Inter" pitchFamily="34" charset="-122"/>
                <a:cs typeface="Inter" pitchFamily="34" charset="-120"/>
              </a:rPr>
              <a:t>이상지질검사 수검자 건강군집 분석</a:t>
            </a:r>
            <a:endParaRPr lang="en-US" sz="2250" dirty="0"/>
          </a:p>
        </p:txBody>
      </p:sp>
      <p:sp>
        <p:nvSpPr>
          <p:cNvPr id="4" name="Text 1"/>
          <p:cNvSpPr/>
          <p:nvPr/>
        </p:nvSpPr>
        <p:spPr>
          <a:xfrm>
            <a:off x="581025" y="1385888"/>
            <a:ext cx="8115300" cy="3390900"/>
          </a:xfrm>
          <a:prstGeom prst="rect">
            <a:avLst/>
          </a:prstGeom>
          <a:noFill/>
          <a:ln/>
        </p:spPr>
        <p:txBody>
          <a:bodyPr wrap="square" rtlCol="0" anchor="ctr"/>
          <a:lstStyle/>
          <a:p>
            <a:pPr algn="l" indent="0" marL="0">
              <a:lnSpc>
                <a:spcPts val="2160"/>
              </a:lnSpc>
              <a:buNone/>
            </a:pPr>
            <a:r>
              <a:rPr lang="en-US" sz="1800" b="1" spc="-36" kern="0" dirty="0">
                <a:solidFill>
                  <a:srgbClr val="000000">
                    <a:alpha val="99000"/>
                  </a:srgbClr>
                </a:solidFill>
                <a:latin typeface="Inter" pitchFamily="34" charset="0"/>
                <a:ea typeface="Inter" pitchFamily="34" charset="-122"/>
                <a:cs typeface="Inter" pitchFamily="34" charset="-120"/>
              </a:rPr>
              <a:t>✅ 최종 선택 모델 – </a:t>
            </a:r>
            <a:pPr algn="l" indent="0" marL="0">
              <a:lnSpc>
                <a:spcPts val="3000"/>
              </a:lnSpc>
              <a:buNone/>
            </a:pPr>
            <a:r>
              <a:rPr lang="en-US" sz="1800" b="1" spc="-36" kern="0" dirty="0">
                <a:solidFill>
                  <a:srgbClr val="000000">
                    <a:alpha val="99000"/>
                  </a:srgbClr>
                </a:solidFill>
                <a:latin typeface="Inter" pitchFamily="34" charset="0"/>
                <a:ea typeface="Inter" pitchFamily="34" charset="-122"/>
                <a:cs typeface="Inter" pitchFamily="34" charset="-120"/>
              </a:rPr>
              <a:t>KMeans (수검자 군집 분석)</a:t>
            </a:r>
            <a:endParaRPr lang="en-US" sz="1800" dirty="0"/>
          </a:p>
          <a:p>
            <a:pPr algn="l" marL="342900" indent="-342900">
              <a:lnSpc>
                <a:spcPts val="2160"/>
              </a:lnSpc>
              <a:buSzPct val="100000"/>
              <a:buChar char="•"/>
            </a:pPr>
            <a:r>
              <a:rPr lang="en-US" sz="1350" b="1" spc="-27" kern="0" dirty="0">
                <a:solidFill>
                  <a:srgbClr val="000000">
                    <a:alpha val="99000"/>
                  </a:srgbClr>
                </a:solidFill>
                <a:latin typeface="Inter" pitchFamily="34" charset="0"/>
                <a:ea typeface="Inter" pitchFamily="34" charset="-122"/>
                <a:cs typeface="Inter" pitchFamily="34" charset="-120"/>
              </a:rPr>
              <a:t>데이터 구성:</a:t>
            </a:r>
            <a:endParaRPr lang="en-US" sz="1800" dirty="0"/>
          </a:p>
          <a:p>
            <a:pPr algn="l" lvl="1" marL="685800" indent="-342900">
              <a:lnSpc>
                <a:spcPts val="2160"/>
              </a:lnSpc>
              <a:buSzPct val="100000"/>
              <a:buChar char="•"/>
            </a:pPr>
            <a:r>
              <a:rPr lang="en-US" sz="1350" b="1" spc="-27" kern="0" dirty="0">
                <a:solidFill>
                  <a:srgbClr val="000000">
                    <a:alpha val="99000"/>
                  </a:srgbClr>
                </a:solidFill>
                <a:latin typeface="Inter" pitchFamily="34" charset="0"/>
                <a:ea typeface="Inter" pitchFamily="34" charset="-122"/>
                <a:cs typeface="Inter" pitchFamily="34" charset="-120"/>
              </a:rPr>
              <a:t>약 10만건 인스턴스</a:t>
            </a:r>
            <a:endParaRPr lang="en-US" sz="1800" dirty="0"/>
          </a:p>
          <a:p>
            <a:pPr algn="l" lvl="1" marL="685800" indent="-342900">
              <a:lnSpc>
                <a:spcPts val="2160"/>
              </a:lnSpc>
              <a:buSzPct val="100000"/>
              <a:buChar char="•"/>
            </a:pPr>
            <a:r>
              <a:rPr lang="en-US" sz="1350" b="1" spc="-27" kern="0" dirty="0">
                <a:solidFill>
                  <a:srgbClr val="000000">
                    <a:alpha val="99000"/>
                  </a:srgbClr>
                </a:solidFill>
                <a:latin typeface="Inter" pitchFamily="34" charset="0"/>
                <a:ea typeface="Inter" pitchFamily="34" charset="-122"/>
                <a:cs typeface="Inter" pitchFamily="34" charset="-120"/>
              </a:rPr>
              <a:t>사용피처 : '성별', '연령대', '허리둘레', '수축기혈압', '이완기혈압', '식전혈당(공복혈당)', '트리글리세라이드',        'HDL콜레스테롤', '혈색소', '혈청크레아티닌', '혈청지오티(AST)', '혈청지피티(ALT)', '감마지티피',        '흡연상태', '음주여부', 'BMI구분', '청력', '평균시력'</a:t>
            </a:r>
            <a:endParaRPr lang="en-US" sz="1800" dirty="0"/>
          </a:p>
          <a:p>
            <a:pPr algn="l" marL="342900" indent="-342900">
              <a:lnSpc>
                <a:spcPts val="2160"/>
              </a:lnSpc>
              <a:buSzPct val="100000"/>
              <a:buChar char="•"/>
            </a:pPr>
            <a:r>
              <a:rPr lang="en-US" sz="1350" b="1" spc="-27" kern="0" dirty="0">
                <a:solidFill>
                  <a:srgbClr val="000000">
                    <a:alpha val="99000"/>
                  </a:srgbClr>
                </a:solidFill>
                <a:latin typeface="Inter" pitchFamily="34" charset="0"/>
                <a:ea typeface="Inter" pitchFamily="34" charset="-122"/>
                <a:cs typeface="Inter" pitchFamily="34" charset="-120"/>
              </a:rPr>
              <a:t>전처리 :</a:t>
            </a:r>
            <a:endParaRPr lang="en-US" sz="1800" dirty="0"/>
          </a:p>
          <a:p>
            <a:pPr algn="l" lvl="1" marL="685800" indent="-342900">
              <a:lnSpc>
                <a:spcPts val="2160"/>
              </a:lnSpc>
              <a:buSzPct val="100000"/>
              <a:buChar char="•"/>
            </a:pPr>
            <a:r>
              <a:rPr lang="en-US" sz="1350" b="1" spc="-27" kern="0" dirty="0">
                <a:solidFill>
                  <a:srgbClr val="000000">
                    <a:alpha val="99000"/>
                  </a:srgbClr>
                </a:solidFill>
                <a:latin typeface="Inter" pitchFamily="34" charset="0"/>
                <a:ea typeface="Inter" pitchFamily="34" charset="-122"/>
                <a:cs typeface="Inter" pitchFamily="34" charset="-120"/>
              </a:rPr>
              <a:t>범주형: OrdinalEncoder</a:t>
            </a:r>
            <a:endParaRPr lang="en-US" sz="1800" dirty="0"/>
          </a:p>
          <a:p>
            <a:pPr algn="l" lvl="1" marL="685800" indent="-342900">
              <a:lnSpc>
                <a:spcPts val="2160"/>
              </a:lnSpc>
              <a:buSzPct val="100000"/>
              <a:buChar char="•"/>
            </a:pPr>
            <a:r>
              <a:rPr lang="en-US" sz="1350" b="1" spc="-27" kern="0" dirty="0">
                <a:solidFill>
                  <a:srgbClr val="000000">
                    <a:alpha val="99000"/>
                  </a:srgbClr>
                </a:solidFill>
                <a:latin typeface="Inter" pitchFamily="34" charset="0"/>
                <a:ea typeface="Inter" pitchFamily="34" charset="-122"/>
                <a:cs typeface="Inter" pitchFamily="34" charset="-120"/>
              </a:rPr>
              <a:t>수치형: StandardScaler</a:t>
            </a:r>
            <a:endParaRPr lang="en-US" sz="1800" dirty="0"/>
          </a:p>
          <a:p>
            <a:pPr algn="l" lvl="1" marL="685800" indent="-342900">
              <a:lnSpc>
                <a:spcPts val="2160"/>
              </a:lnSpc>
              <a:buSzPct val="100000"/>
              <a:buChar char="•"/>
            </a:pPr>
            <a:r>
              <a:rPr lang="en-US" sz="1350" b="1" spc="-27" kern="0" dirty="0">
                <a:solidFill>
                  <a:srgbClr val="000000">
                    <a:alpha val="99000"/>
                  </a:srgbClr>
                </a:solidFill>
                <a:latin typeface="Inter" pitchFamily="34" charset="0"/>
                <a:ea typeface="Inter" pitchFamily="34" charset="-122"/>
                <a:cs typeface="Inter" pitchFamily="34" charset="-120"/>
              </a:rPr>
              <a:t>차원 축소: PCA(2D)</a:t>
            </a:r>
            <a:endParaRPr lang="en-US" sz="1800" dirty="0"/>
          </a:p>
        </p:txBody>
      </p:sp>
      <p:sp>
        <p:nvSpPr>
          <p:cNvPr id="5" name="Text 2"/>
          <p:cNvSpPr/>
          <p:nvPr/>
        </p:nvSpPr>
        <p:spPr>
          <a:xfrm>
            <a:off x="800100" y="876300"/>
            <a:ext cx="5715000" cy="228600"/>
          </a:xfrm>
          <a:prstGeom prst="rect">
            <a:avLst/>
          </a:prstGeom>
          <a:noFill/>
          <a:ln/>
        </p:spPr>
        <p:txBody>
          <a:bodyPr wrap="square" rtlCol="0" anchor="ctr"/>
          <a:lstStyle/>
          <a:p>
            <a:pPr algn="l" marL="342900" indent="-342900">
              <a:lnSpc>
                <a:spcPts val="1782"/>
              </a:lnSpc>
              <a:buSzPct val="100000"/>
              <a:buChar char="•"/>
            </a:pPr>
            <a:r>
              <a:rPr lang="en-US" sz="1350" b="1" spc="-27" kern="0" dirty="0">
                <a:solidFill>
                  <a:srgbClr val="000000">
                    <a:alpha val="99000"/>
                  </a:srgbClr>
                </a:solidFill>
                <a:latin typeface="Inter" pitchFamily="34" charset="0"/>
                <a:ea typeface="Inter" pitchFamily="34" charset="-122"/>
                <a:cs typeface="Inter" pitchFamily="34" charset="-120"/>
              </a:rPr>
              <a:t>건강 데이터는 대부분이 검사 수치로 연속형 수치라 KMeans로 모델 선정 </a:t>
            </a:r>
            <a:endParaRPr lang="en-US" sz="1350"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name="Slide 38">
    <p:bg>
      <p:bgPr>
        <a:solidFill>
          <a:srgbClr val="FFFFFF"/>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323850" y="2566988"/>
            <a:ext cx="2586038" cy="2062163"/>
          </a:xfrm>
          <a:prstGeom prst="rect">
            <a:avLst/>
          </a:prstGeom>
        </p:spPr>
      </p:pic>
      <p:pic>
        <p:nvPicPr>
          <p:cNvPr id="3" name="Image 1" descr="preencoded.png">    </p:cNvPr>
          <p:cNvPicPr>
            <a:picLocks noChangeAspect="1"/>
          </p:cNvPicPr>
          <p:nvPr/>
        </p:nvPicPr>
        <p:blipFill>
          <a:blip r:embed="rId2"/>
          <a:stretch>
            <a:fillRect/>
          </a:stretch>
        </p:blipFill>
        <p:spPr>
          <a:xfrm>
            <a:off x="1514475" y="3376613"/>
            <a:ext cx="1276350" cy="238125"/>
          </a:xfrm>
          <a:prstGeom prst="rect">
            <a:avLst/>
          </a:prstGeom>
        </p:spPr>
      </p:pic>
      <p:pic>
        <p:nvPicPr>
          <p:cNvPr id="4" name="Image 2" descr="preencoded.png">    </p:cNvPr>
          <p:cNvPicPr>
            <a:picLocks noChangeAspect="1"/>
          </p:cNvPicPr>
          <p:nvPr/>
        </p:nvPicPr>
        <p:blipFill>
          <a:blip r:embed="rId3"/>
          <a:stretch>
            <a:fillRect/>
          </a:stretch>
        </p:blipFill>
        <p:spPr>
          <a:xfrm>
            <a:off x="3114675" y="2562225"/>
            <a:ext cx="2586038" cy="2066925"/>
          </a:xfrm>
          <a:prstGeom prst="rect">
            <a:avLst/>
          </a:prstGeom>
        </p:spPr>
      </p:pic>
      <p:pic>
        <p:nvPicPr>
          <p:cNvPr id="5" name="Image 3" descr="preencoded.png">    </p:cNvPr>
          <p:cNvPicPr>
            <a:picLocks noChangeAspect="1"/>
          </p:cNvPicPr>
          <p:nvPr/>
        </p:nvPicPr>
        <p:blipFill>
          <a:blip r:embed="rId4"/>
          <a:stretch>
            <a:fillRect/>
          </a:stretch>
        </p:blipFill>
        <p:spPr>
          <a:xfrm>
            <a:off x="4110038" y="3352800"/>
            <a:ext cx="1514475" cy="285750"/>
          </a:xfrm>
          <a:prstGeom prst="rect">
            <a:avLst/>
          </a:prstGeom>
        </p:spPr>
      </p:pic>
      <p:pic>
        <p:nvPicPr>
          <p:cNvPr id="6" name="Image 4" descr="preencoded.png">    </p:cNvPr>
          <p:cNvPicPr>
            <a:picLocks noChangeAspect="1"/>
          </p:cNvPicPr>
          <p:nvPr/>
        </p:nvPicPr>
        <p:blipFill>
          <a:blip r:embed="rId5"/>
          <a:stretch>
            <a:fillRect/>
          </a:stretch>
        </p:blipFill>
        <p:spPr>
          <a:xfrm>
            <a:off x="6748463" y="3267075"/>
            <a:ext cx="1476375" cy="314325"/>
          </a:xfrm>
          <a:prstGeom prst="rect">
            <a:avLst/>
          </a:prstGeom>
        </p:spPr>
      </p:pic>
      <p:pic>
        <p:nvPicPr>
          <p:cNvPr id="7" name="Image 5" descr="preencoded.png">    </p:cNvPr>
          <p:cNvPicPr>
            <a:picLocks noChangeAspect="1"/>
          </p:cNvPicPr>
          <p:nvPr/>
        </p:nvPicPr>
        <p:blipFill>
          <a:blip r:embed="rId6"/>
          <a:stretch>
            <a:fillRect/>
          </a:stretch>
        </p:blipFill>
        <p:spPr>
          <a:xfrm>
            <a:off x="6024563" y="2547938"/>
            <a:ext cx="2586038" cy="2062163"/>
          </a:xfrm>
          <a:prstGeom prst="rect">
            <a:avLst/>
          </a:prstGeom>
        </p:spPr>
      </p:pic>
      <p:pic>
        <p:nvPicPr>
          <p:cNvPr id="8" name="Image 6" descr="preencoded.png">    </p:cNvPr>
          <p:cNvPicPr>
            <a:picLocks noChangeAspect="1"/>
          </p:cNvPicPr>
          <p:nvPr/>
        </p:nvPicPr>
        <p:blipFill>
          <a:blip r:embed="rId7"/>
          <a:stretch>
            <a:fillRect/>
          </a:stretch>
        </p:blipFill>
        <p:spPr>
          <a:xfrm>
            <a:off x="6838950" y="3343275"/>
            <a:ext cx="1504950" cy="271463"/>
          </a:xfrm>
          <a:prstGeom prst="rect">
            <a:avLst/>
          </a:prstGeom>
        </p:spPr>
      </p:pic>
      <p:sp>
        <p:nvSpPr>
          <p:cNvPr id="9" name="Text 0"/>
          <p:cNvSpPr/>
          <p:nvPr/>
        </p:nvSpPr>
        <p:spPr>
          <a:xfrm>
            <a:off x="471488" y="266700"/>
            <a:ext cx="8329613" cy="342900"/>
          </a:xfrm>
          <a:prstGeom prst="rect">
            <a:avLst/>
          </a:prstGeom>
          <a:noFill/>
          <a:ln/>
        </p:spPr>
        <p:txBody>
          <a:bodyPr wrap="square" rtlCol="0" anchor="ctr"/>
          <a:lstStyle/>
          <a:p>
            <a:pPr algn="l" marL="342900" indent="-342900">
              <a:lnSpc>
                <a:spcPts val="2700"/>
              </a:lnSpc>
              <a:buSzPct val="100000"/>
              <a:buFont typeface="+mj-lt"/>
              <a:buAutoNum type="arabicPeriod" startAt="1"/>
            </a:pPr>
            <a:r>
              <a:rPr lang="en-US" sz="2250" b="1" spc="-50" kern="0" dirty="0">
                <a:solidFill>
                  <a:srgbClr val="000000">
                    <a:alpha val="99000"/>
                  </a:srgbClr>
                </a:solidFill>
                <a:latin typeface="Inter" pitchFamily="34" charset="0"/>
                <a:ea typeface="Inter" pitchFamily="34" charset="-122"/>
                <a:cs typeface="Inter" pitchFamily="34" charset="-120"/>
              </a:rPr>
              <a:t>이상지질검사 수검자 건강군집 분석</a:t>
            </a:r>
            <a:endParaRPr lang="en-US" sz="2250" dirty="0"/>
          </a:p>
        </p:txBody>
      </p:sp>
      <p:sp>
        <p:nvSpPr>
          <p:cNvPr id="10" name="Text 1"/>
          <p:cNvSpPr/>
          <p:nvPr/>
        </p:nvSpPr>
        <p:spPr>
          <a:xfrm>
            <a:off x="366713" y="695325"/>
            <a:ext cx="8863013" cy="1728788"/>
          </a:xfrm>
          <a:prstGeom prst="rect">
            <a:avLst/>
          </a:prstGeom>
          <a:noFill/>
          <a:ln/>
        </p:spPr>
        <p:txBody>
          <a:bodyPr wrap="square" rtlCol="0" anchor="ctr"/>
          <a:lstStyle/>
          <a:p>
            <a:pPr algn="l" marL="342900" indent="-342900">
              <a:lnSpc>
                <a:spcPts val="1782"/>
              </a:lnSpc>
              <a:buSzPct val="100000"/>
              <a:buChar char="•"/>
            </a:pPr>
            <a:r>
              <a:rPr lang="en-US" sz="1350" b="1" spc="-27" kern="0" dirty="0">
                <a:solidFill>
                  <a:srgbClr val="000000">
                    <a:alpha val="99000"/>
                  </a:srgbClr>
                </a:solidFill>
                <a:latin typeface="Inter" pitchFamily="34" charset="0"/>
                <a:ea typeface="Inter" pitchFamily="34" charset="-122"/>
                <a:cs typeface="Inter" pitchFamily="34" charset="-120"/>
              </a:rPr>
              <a:t>1차 : </a:t>
            </a:r>
            <a:pPr algn="l" indent="0" marL="0">
              <a:lnSpc>
                <a:spcPts val="1530"/>
              </a:lnSpc>
              <a:buNone/>
            </a:pPr>
            <a:r>
              <a:rPr lang="en-US" sz="1125" b="1" spc="-11" kern="0" dirty="0">
                <a:solidFill>
                  <a:srgbClr val="000000">
                    <a:alpha val="99000"/>
                  </a:srgbClr>
                </a:solidFill>
                <a:latin typeface="Inter" pitchFamily="34" charset="0"/>
                <a:ea typeface="Inter" pitchFamily="34" charset="-122"/>
                <a:cs typeface="Inter" pitchFamily="34" charset="-120"/>
              </a:rPr>
              <a:t>전체 변수 다 넣었을 때</a:t>
            </a:r>
            <a:endParaRPr lang="en-US" sz="1350" dirty="0"/>
          </a:p>
          <a:p>
            <a:pPr algn="l" marL="342900" indent="-342900">
              <a:lnSpc>
                <a:spcPts val="1782"/>
              </a:lnSpc>
              <a:buSzPct val="100000"/>
              <a:buChar char="•"/>
            </a:pPr>
            <a:r>
              <a:rPr lang="en-US" sz="1350" b="1" spc="-27" kern="0" dirty="0">
                <a:solidFill>
                  <a:srgbClr val="000000">
                    <a:alpha val="99000"/>
                  </a:srgbClr>
                </a:solidFill>
                <a:latin typeface="Inter" pitchFamily="34" charset="0"/>
                <a:ea typeface="Inter" pitchFamily="34" charset="-122"/>
                <a:cs typeface="Inter" pitchFamily="34" charset="-120"/>
              </a:rPr>
              <a:t>사용 피처 :</a:t>
            </a:r>
            <a:pPr algn="l" indent="0" marL="0">
              <a:lnSpc>
                <a:spcPts val="1050"/>
              </a:lnSpc>
              <a:buNone/>
            </a:pPr>
            <a:r>
              <a:rPr lang="en-US" sz="750" spc="-27" kern="0" dirty="0">
                <a:solidFill>
                  <a:srgbClr val="000000">
                    <a:alpha val="99000"/>
                  </a:srgbClr>
                </a:solidFill>
                <a:latin typeface="Inter" pitchFamily="34" charset="0"/>
                <a:ea typeface="Inter" pitchFamily="34" charset="-122"/>
                <a:cs typeface="Inter" pitchFamily="34" charset="-120"/>
              </a:rPr>
              <a:t> '성별', '연령대', '허리둘레', '수축기혈압', '이완기혈압', '식전혈당(공복혈당)', '총콜레스테롤',        '트리글리세라이드', 'HDL콜레스테롤', 'LDL콜레스테롤', '혈색소', '혈청크레아티닌', '혈청지오티(AST)',        '혈청지피티(ALT)', '감마지티피', '흡연상태', '음주여부', '치아우식증유무', '치석', '청력', '평균시력',        '사구체여과율'</a:t>
            </a:r>
            <a:endParaRPr lang="en-US" sz="1350" dirty="0"/>
          </a:p>
          <a:p>
            <a:pPr algn="l" marL="342900" indent="-342900">
              <a:lnSpc>
                <a:spcPts val="1782"/>
              </a:lnSpc>
              <a:buSzPct val="100000"/>
              <a:buChar char="•"/>
            </a:pPr>
            <a:r>
              <a:rPr lang="en-US" sz="1350" b="1" spc="-27" kern="0" dirty="0">
                <a:solidFill>
                  <a:srgbClr val="000000">
                    <a:alpha val="99000"/>
                  </a:srgbClr>
                </a:solidFill>
                <a:latin typeface="Inter" pitchFamily="34" charset="0"/>
                <a:ea typeface="Inter" pitchFamily="34" charset="-122"/>
                <a:cs typeface="Inter" pitchFamily="34" charset="-120"/>
              </a:rPr>
              <a:t>2차 : </a:t>
            </a:r>
            <a:pPr algn="l" indent="0" marL="0">
              <a:lnSpc>
                <a:spcPts val="1530"/>
              </a:lnSpc>
              <a:buNone/>
            </a:pPr>
            <a:r>
              <a:rPr lang="en-US" sz="1125" b="1" spc="-11" kern="0" dirty="0">
                <a:solidFill>
                  <a:srgbClr val="000000">
                    <a:alpha val="99000"/>
                  </a:srgbClr>
                </a:solidFill>
                <a:latin typeface="Inter" pitchFamily="34" charset="0"/>
                <a:ea typeface="Inter" pitchFamily="34" charset="-122"/>
                <a:cs typeface="Inter" pitchFamily="34" charset="-120"/>
              </a:rPr>
              <a:t>다른 변수와 상관계수 0.7 이상인 피처 제거</a:t>
            </a:r>
            <a:endParaRPr lang="en-US" sz="1350" dirty="0"/>
          </a:p>
          <a:p>
            <a:pPr algn="l" lvl="1" marL="685800" indent="-342900">
              <a:lnSpc>
                <a:spcPts val="1050"/>
              </a:lnSpc>
              <a:buSzPct val="100000"/>
              <a:buChar char="•"/>
            </a:pPr>
            <a:r>
              <a:rPr lang="en-US" sz="750" spc="-27" kern="0" dirty="0">
                <a:solidFill>
                  <a:srgbClr val="000000">
                    <a:alpha val="99000"/>
                  </a:srgbClr>
                </a:solidFill>
                <a:latin typeface="Inter" pitchFamily="34" charset="0"/>
                <a:ea typeface="Inter" pitchFamily="34" charset="-122"/>
                <a:cs typeface="Inter" pitchFamily="34" charset="-120"/>
              </a:rPr>
              <a:t>사용 피처 :  → ex) </a:t>
            </a:r>
            <a:pPr algn="l" indent="0" marL="0">
              <a:lnSpc>
                <a:spcPts val="1050"/>
              </a:lnSpc>
              <a:buNone/>
            </a:pPr>
            <a:r>
              <a:rPr lang="en-US" sz="750" spc="-27" kern="0" dirty="0">
                <a:solidFill>
                  <a:srgbClr val="E03E1A">
                    <a:alpha val="99000"/>
                  </a:srgbClr>
                </a:solidFill>
                <a:latin typeface="Inter" pitchFamily="34" charset="0"/>
                <a:ea typeface="Inter" pitchFamily="34" charset="-122"/>
                <a:cs typeface="Inter" pitchFamily="34" charset="-120"/>
              </a:rPr>
              <a:t>고혈압을 측정하는 지표 중 1개만 남김</a:t>
            </a:r>
            <a:pPr algn="l" indent="0" marL="0">
              <a:lnSpc>
                <a:spcPts val="1050"/>
              </a:lnSpc>
              <a:buNone/>
            </a:pPr>
            <a:r>
              <a:rPr lang="en-US" sz="750" spc="-27" kern="0" dirty="0">
                <a:solidFill>
                  <a:srgbClr val="000000">
                    <a:alpha val="99000"/>
                  </a:srgbClr>
                </a:solidFill>
                <a:latin typeface="Inter" pitchFamily="34" charset="0"/>
                <a:ea typeface="Inter" pitchFamily="34" charset="-122"/>
                <a:cs typeface="Inter" pitchFamily="34" charset="-120"/>
              </a:rPr>
              <a:t> (이완기혈압, 수축기혈압 중 수축기혈압만 채택)</a:t>
            </a:r>
            <a:endParaRPr lang="en-US" sz="1350" dirty="0"/>
          </a:p>
          <a:p>
            <a:pPr algn="l" indent="0" marL="0">
              <a:lnSpc>
                <a:spcPts val="1050"/>
              </a:lnSpc>
              <a:buNone/>
            </a:pPr>
            <a:r>
              <a:rPr lang="en-US" sz="750" spc="-27" kern="0" dirty="0">
                <a:solidFill>
                  <a:srgbClr val="000000">
                    <a:alpha val="99000"/>
                  </a:srgbClr>
                </a:solidFill>
                <a:latin typeface="Inter" pitchFamily="34" charset="0"/>
                <a:ea typeface="Inter" pitchFamily="34" charset="-122"/>
                <a:cs typeface="Inter" pitchFamily="34" charset="-120"/>
              </a:rPr>
              <a:t>            '혈청지피티(ALT)', '감마지티피', '흡연상태','음주여부', '치아우식증유무', '치석', '사구체여과율','청력', '평균시력', '식전혈당(공복혈당)', '총콜레스테롤', '트리글리세라이드'</a:t>
            </a:r>
            <a:endParaRPr lang="en-US" sz="1350" dirty="0"/>
          </a:p>
          <a:p>
            <a:pPr algn="l" indent="0" marL="0">
              <a:lnSpc>
                <a:spcPts val="1050"/>
              </a:lnSpc>
              <a:buNone/>
            </a:pPr>
            <a:r>
              <a:rPr lang="en-US" sz="750" spc="-27" kern="0" dirty="0">
                <a:solidFill>
                  <a:srgbClr val="000000">
                    <a:alpha val="99000"/>
                  </a:srgbClr>
                </a:solidFill>
                <a:latin typeface="Inter" pitchFamily="34" charset="0"/>
                <a:ea typeface="Inter" pitchFamily="34" charset="-122"/>
                <a:cs typeface="Inter" pitchFamily="34" charset="-120"/>
              </a:rPr>
              <a:t>           , 'HDL콜레스테롤' 성별', '연령대', '수축기혈압'</a:t>
            </a:r>
            <a:endParaRPr lang="en-US" sz="1350" dirty="0"/>
          </a:p>
          <a:p>
            <a:pPr algn="l" marL="342900" indent="-342900">
              <a:lnSpc>
                <a:spcPts val="1890"/>
              </a:lnSpc>
              <a:buSzPct val="100000"/>
              <a:buChar char="•"/>
            </a:pPr>
            <a:r>
              <a:rPr lang="en-US" sz="1350" b="1" spc="-13" kern="0" dirty="0">
                <a:solidFill>
                  <a:srgbClr val="000000">
                    <a:alpha val="99000"/>
                  </a:srgbClr>
                </a:solidFill>
                <a:latin typeface="Inter" pitchFamily="34" charset="0"/>
                <a:ea typeface="Inter" pitchFamily="34" charset="-122"/>
                <a:cs typeface="Inter" pitchFamily="34" charset="-120"/>
              </a:rPr>
              <a:t>3차 : PCA 차원 축소 (2차원)</a:t>
            </a:r>
            <a:endParaRPr lang="en-US" sz="1350" dirty="0"/>
          </a:p>
        </p:txBody>
      </p:sp>
      <p:sp>
        <p:nvSpPr>
          <p:cNvPr id="11" name="Text 2"/>
          <p:cNvSpPr/>
          <p:nvPr/>
        </p:nvSpPr>
        <p:spPr>
          <a:xfrm>
            <a:off x="1514475" y="2809875"/>
            <a:ext cx="1724025" cy="457200"/>
          </a:xfrm>
          <a:prstGeom prst="rect">
            <a:avLst/>
          </a:prstGeom>
          <a:noFill/>
          <a:ln/>
        </p:spPr>
        <p:txBody>
          <a:bodyPr wrap="square" rtlCol="0" anchor="ctr"/>
          <a:lstStyle/>
          <a:p>
            <a:pPr algn="l" indent="0" marL="0">
              <a:lnSpc>
                <a:spcPts val="1782"/>
              </a:lnSpc>
              <a:buNone/>
            </a:pPr>
            <a:r>
              <a:rPr lang="en-US" sz="1350" b="1" spc="-27" kern="0" dirty="0">
                <a:solidFill>
                  <a:srgbClr val="000000">
                    <a:alpha val="99000"/>
                  </a:srgbClr>
                </a:solidFill>
                <a:latin typeface="Inter" pitchFamily="34" charset="0"/>
                <a:ea typeface="Inter" pitchFamily="34" charset="-122"/>
                <a:cs typeface="Inter" pitchFamily="34" charset="-120"/>
              </a:rPr>
              <a:t>K=2</a:t>
            </a:r>
            <a:endParaRPr lang="en-US" sz="1350" dirty="0"/>
          </a:p>
          <a:p>
            <a:pPr algn="l" indent="0" marL="0">
              <a:lnSpc>
                <a:spcPts val="1782"/>
              </a:lnSpc>
              <a:buNone/>
            </a:pPr>
            <a:r>
              <a:rPr lang="en-US" sz="1350" b="1" spc="-27" kern="0" dirty="0">
                <a:solidFill>
                  <a:srgbClr val="000000">
                    <a:alpha val="99000"/>
                  </a:srgbClr>
                </a:solidFill>
                <a:latin typeface="Inter" pitchFamily="34" charset="0"/>
                <a:ea typeface="Inter" pitchFamily="34" charset="-122"/>
                <a:cs typeface="Inter" pitchFamily="34" charset="-120"/>
              </a:rPr>
              <a:t>실루엣계수 : 0.23</a:t>
            </a:r>
            <a:endParaRPr lang="en-US" sz="1350" dirty="0"/>
          </a:p>
        </p:txBody>
      </p:sp>
      <p:sp>
        <p:nvSpPr>
          <p:cNvPr id="12" name="Text 3"/>
          <p:cNvSpPr/>
          <p:nvPr/>
        </p:nvSpPr>
        <p:spPr>
          <a:xfrm>
            <a:off x="4319588" y="2809875"/>
            <a:ext cx="1733550" cy="457200"/>
          </a:xfrm>
          <a:prstGeom prst="rect">
            <a:avLst/>
          </a:prstGeom>
          <a:noFill/>
          <a:ln/>
        </p:spPr>
        <p:txBody>
          <a:bodyPr wrap="square" rtlCol="0" anchor="ctr"/>
          <a:lstStyle/>
          <a:p>
            <a:pPr algn="l" indent="0" marL="0">
              <a:lnSpc>
                <a:spcPts val="1782"/>
              </a:lnSpc>
              <a:buNone/>
            </a:pPr>
            <a:r>
              <a:rPr lang="en-US" sz="1350" b="1" spc="-27" kern="0" dirty="0">
                <a:solidFill>
                  <a:srgbClr val="000000">
                    <a:alpha val="99000"/>
                  </a:srgbClr>
                </a:solidFill>
                <a:latin typeface="Inter" pitchFamily="34" charset="0"/>
                <a:ea typeface="Inter" pitchFamily="34" charset="-122"/>
                <a:cs typeface="Inter" pitchFamily="34" charset="-120"/>
              </a:rPr>
              <a:t>K=2</a:t>
            </a:r>
            <a:endParaRPr lang="en-US" sz="1350" dirty="0"/>
          </a:p>
          <a:p>
            <a:pPr algn="l" indent="0" marL="0">
              <a:lnSpc>
                <a:spcPts val="1782"/>
              </a:lnSpc>
              <a:buNone/>
            </a:pPr>
            <a:r>
              <a:rPr lang="en-US" sz="1350" b="1" spc="-27" kern="0" dirty="0">
                <a:solidFill>
                  <a:srgbClr val="000000">
                    <a:alpha val="99000"/>
                  </a:srgbClr>
                </a:solidFill>
                <a:latin typeface="Inter" pitchFamily="34" charset="0"/>
                <a:ea typeface="Inter" pitchFamily="34" charset="-122"/>
                <a:cs typeface="Inter" pitchFamily="34" charset="-120"/>
              </a:rPr>
              <a:t>실루엣계수 : 0.45</a:t>
            </a:r>
            <a:endParaRPr lang="en-US" sz="1350" dirty="0"/>
          </a:p>
        </p:txBody>
      </p:sp>
      <p:sp>
        <p:nvSpPr>
          <p:cNvPr id="13" name="Text 4"/>
          <p:cNvSpPr/>
          <p:nvPr/>
        </p:nvSpPr>
        <p:spPr>
          <a:xfrm>
            <a:off x="6953250" y="2809875"/>
            <a:ext cx="1728788" cy="457200"/>
          </a:xfrm>
          <a:prstGeom prst="rect">
            <a:avLst/>
          </a:prstGeom>
          <a:noFill/>
          <a:ln/>
        </p:spPr>
        <p:txBody>
          <a:bodyPr wrap="square" rtlCol="0" anchor="ctr"/>
          <a:lstStyle/>
          <a:p>
            <a:pPr algn="l" indent="0" marL="0">
              <a:lnSpc>
                <a:spcPts val="1782"/>
              </a:lnSpc>
              <a:buNone/>
            </a:pPr>
            <a:r>
              <a:rPr lang="en-US" sz="1350" b="1" spc="-27" kern="0" dirty="0">
                <a:solidFill>
                  <a:srgbClr val="000000">
                    <a:alpha val="99000"/>
                  </a:srgbClr>
                </a:solidFill>
                <a:latin typeface="Inter" pitchFamily="34" charset="0"/>
                <a:ea typeface="Inter" pitchFamily="34" charset="-122"/>
                <a:cs typeface="Inter" pitchFamily="34" charset="-120"/>
              </a:rPr>
              <a:t>K=2</a:t>
            </a:r>
            <a:endParaRPr lang="en-US" sz="1350" dirty="0"/>
          </a:p>
          <a:p>
            <a:pPr algn="l" indent="0" marL="0">
              <a:lnSpc>
                <a:spcPts val="1782"/>
              </a:lnSpc>
              <a:buNone/>
            </a:pPr>
            <a:r>
              <a:rPr lang="en-US" sz="1350" b="1" spc="-27" kern="0" dirty="0">
                <a:solidFill>
                  <a:srgbClr val="000000">
                    <a:alpha val="99000"/>
                  </a:srgbClr>
                </a:solidFill>
                <a:latin typeface="Inter" pitchFamily="34" charset="0"/>
                <a:ea typeface="Inter" pitchFamily="34" charset="-122"/>
                <a:cs typeface="Inter" pitchFamily="34" charset="-120"/>
              </a:rPr>
              <a:t>실루엣계수 : 0.56</a:t>
            </a:r>
            <a:endParaRPr lang="en-US" sz="1350"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name="Slide 39">
    <p:bg>
      <p:bgPr>
        <a:solidFill>
          <a:srgbClr val="FFFFFF"/>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695325" y="1166813"/>
            <a:ext cx="3300413" cy="2631821"/>
          </a:xfrm>
          <a:prstGeom prst="rect">
            <a:avLst/>
          </a:prstGeom>
        </p:spPr>
      </p:pic>
      <p:pic>
        <p:nvPicPr>
          <p:cNvPr id="3" name="Image 1" descr="preencoded.png">    </p:cNvPr>
          <p:cNvPicPr>
            <a:picLocks noChangeAspect="1"/>
          </p:cNvPicPr>
          <p:nvPr/>
        </p:nvPicPr>
        <p:blipFill>
          <a:blip r:embed="rId2"/>
          <a:stretch>
            <a:fillRect/>
          </a:stretch>
        </p:blipFill>
        <p:spPr>
          <a:xfrm>
            <a:off x="2347913" y="3971925"/>
            <a:ext cx="1578099" cy="284656"/>
          </a:xfrm>
          <a:prstGeom prst="rect">
            <a:avLst/>
          </a:prstGeom>
        </p:spPr>
      </p:pic>
      <p:pic>
        <p:nvPicPr>
          <p:cNvPr id="4" name="Image 2" descr="preencoded.png">    </p:cNvPr>
          <p:cNvPicPr>
            <a:picLocks noChangeAspect="1"/>
          </p:cNvPicPr>
          <p:nvPr/>
        </p:nvPicPr>
        <p:blipFill>
          <a:blip r:embed="rId3"/>
          <a:stretch>
            <a:fillRect/>
          </a:stretch>
        </p:blipFill>
        <p:spPr>
          <a:xfrm>
            <a:off x="4943475" y="1166813"/>
            <a:ext cx="3762375" cy="2809875"/>
          </a:xfrm>
          <a:prstGeom prst="rect">
            <a:avLst/>
          </a:prstGeom>
        </p:spPr>
      </p:pic>
      <p:pic>
        <p:nvPicPr>
          <p:cNvPr id="5" name="Image 3" descr="preencoded.png">    </p:cNvPr>
          <p:cNvPicPr>
            <a:picLocks noChangeAspect="1"/>
          </p:cNvPicPr>
          <p:nvPr/>
        </p:nvPicPr>
        <p:blipFill>
          <a:blip r:embed="rId4"/>
          <a:stretch>
            <a:fillRect/>
          </a:stretch>
        </p:blipFill>
        <p:spPr>
          <a:xfrm>
            <a:off x="4100513" y="2081212"/>
            <a:ext cx="738188" cy="738188"/>
          </a:xfrm>
          <a:prstGeom prst="rect">
            <a:avLst/>
          </a:prstGeom>
        </p:spPr>
      </p:pic>
      <p:sp>
        <p:nvSpPr>
          <p:cNvPr id="6" name="Text 0"/>
          <p:cNvSpPr/>
          <p:nvPr/>
        </p:nvSpPr>
        <p:spPr>
          <a:xfrm>
            <a:off x="471488" y="266700"/>
            <a:ext cx="8329613" cy="342900"/>
          </a:xfrm>
          <a:prstGeom prst="rect">
            <a:avLst/>
          </a:prstGeom>
          <a:noFill/>
          <a:ln/>
        </p:spPr>
        <p:txBody>
          <a:bodyPr wrap="square" rtlCol="0" anchor="ctr"/>
          <a:lstStyle/>
          <a:p>
            <a:pPr algn="l" marL="342900" indent="-342900">
              <a:lnSpc>
                <a:spcPts val="2700"/>
              </a:lnSpc>
              <a:buSzPct val="100000"/>
              <a:buFont typeface="+mj-lt"/>
              <a:buAutoNum type="arabicPeriod" startAt="1"/>
            </a:pPr>
            <a:r>
              <a:rPr lang="en-US" sz="2250" b="1" spc="-50" kern="0" dirty="0">
                <a:solidFill>
                  <a:srgbClr val="000000">
                    <a:alpha val="99000"/>
                  </a:srgbClr>
                </a:solidFill>
                <a:latin typeface="Inter" pitchFamily="34" charset="0"/>
                <a:ea typeface="Inter" pitchFamily="34" charset="-122"/>
                <a:cs typeface="Inter" pitchFamily="34" charset="-120"/>
              </a:rPr>
              <a:t>이상지질검사 수검자 건강군집 분석</a:t>
            </a:r>
            <a:endParaRPr lang="en-US" sz="2250" dirty="0"/>
          </a:p>
        </p:txBody>
      </p:sp>
      <p:sp>
        <p:nvSpPr>
          <p:cNvPr id="7" name="Text 1"/>
          <p:cNvSpPr/>
          <p:nvPr/>
        </p:nvSpPr>
        <p:spPr>
          <a:xfrm>
            <a:off x="971550" y="3800475"/>
            <a:ext cx="1728788" cy="457200"/>
          </a:xfrm>
          <a:prstGeom prst="rect">
            <a:avLst/>
          </a:prstGeom>
          <a:noFill/>
          <a:ln/>
        </p:spPr>
        <p:txBody>
          <a:bodyPr wrap="square" rtlCol="0" anchor="ctr"/>
          <a:lstStyle/>
          <a:p>
            <a:pPr algn="l" indent="0" marL="0">
              <a:lnSpc>
                <a:spcPts val="1782"/>
              </a:lnSpc>
              <a:buNone/>
            </a:pPr>
            <a:r>
              <a:rPr lang="en-US" sz="1350" b="1" spc="-27" kern="0" dirty="0">
                <a:solidFill>
                  <a:srgbClr val="000000">
                    <a:alpha val="99000"/>
                  </a:srgbClr>
                </a:solidFill>
                <a:latin typeface="Inter" pitchFamily="34" charset="0"/>
                <a:ea typeface="Inter" pitchFamily="34" charset="-122"/>
                <a:cs typeface="Inter" pitchFamily="34" charset="-120"/>
              </a:rPr>
              <a:t>K=2</a:t>
            </a:r>
            <a:endParaRPr lang="en-US" sz="1350" dirty="0"/>
          </a:p>
          <a:p>
            <a:pPr algn="l" indent="0" marL="0">
              <a:lnSpc>
                <a:spcPts val="1782"/>
              </a:lnSpc>
              <a:buNone/>
            </a:pPr>
            <a:r>
              <a:rPr lang="en-US" sz="1350" b="1" spc="-27" kern="0" dirty="0">
                <a:solidFill>
                  <a:srgbClr val="000000">
                    <a:alpha val="99000"/>
                  </a:srgbClr>
                </a:solidFill>
                <a:latin typeface="Inter" pitchFamily="34" charset="0"/>
                <a:ea typeface="Inter" pitchFamily="34" charset="-122"/>
                <a:cs typeface="Inter" pitchFamily="34" charset="-120"/>
              </a:rPr>
              <a:t>실루엣계수 : 0.56</a:t>
            </a:r>
            <a:endParaRPr lang="en-US" sz="13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solidFill>
          <a:srgbClr val="FFFFFF"/>
        </a:solidFill>
      </p:bgPr>
    </p:bg>
    <p:spTree>
      <p:nvGrpSpPr>
        <p:cNvPr id="1" name=""/>
        <p:cNvGrpSpPr/>
        <p:nvPr/>
      </p:nvGrpSpPr>
      <p:grpSpPr>
        <a:xfrm>
          <a:off x="0" y="0"/>
          <a:ext cx="0" cy="0"/>
          <a:chOff x="0" y="0"/>
          <a:chExt cx="0" cy="0"/>
        </a:xfrm>
      </p:grpSpPr>
      <p:sp>
        <p:nvSpPr>
          <p:cNvPr id="2" name="Shape 0"/>
          <p:cNvSpPr/>
          <p:nvPr/>
        </p:nvSpPr>
        <p:spPr>
          <a:xfrm>
            <a:off x="2814638" y="385763"/>
            <a:ext cx="3638550" cy="276225"/>
          </a:xfrm>
          <a:prstGeom prst="rect">
            <a:avLst/>
          </a:prstGeom>
          <a:noFill/>
          <a:ln/>
        </p:spPr>
      </p:sp>
      <p:pic>
        <p:nvPicPr>
          <p:cNvPr id="3" name="Image 0" descr="preencoded.png">    </p:cNvPr>
          <p:cNvPicPr>
            <a:picLocks noChangeAspect="1"/>
          </p:cNvPicPr>
          <p:nvPr/>
        </p:nvPicPr>
        <p:blipFill>
          <a:blip r:embed="rId1"/>
          <a:stretch>
            <a:fillRect/>
          </a:stretch>
        </p:blipFill>
        <p:spPr>
          <a:xfrm>
            <a:off x="300038" y="1385888"/>
            <a:ext cx="4867275" cy="3148013"/>
          </a:xfrm>
          <a:prstGeom prst="rect">
            <a:avLst/>
          </a:prstGeom>
        </p:spPr>
      </p:pic>
      <p:sp>
        <p:nvSpPr>
          <p:cNvPr id="4" name="Text 1"/>
          <p:cNvSpPr/>
          <p:nvPr/>
        </p:nvSpPr>
        <p:spPr>
          <a:xfrm>
            <a:off x="119063" y="109538"/>
            <a:ext cx="4972050" cy="342900"/>
          </a:xfrm>
          <a:prstGeom prst="rect">
            <a:avLst/>
          </a:prstGeom>
          <a:noFill/>
          <a:ln/>
        </p:spPr>
        <p:txBody>
          <a:bodyPr wrap="square" rtlCol="0" anchor="ctr"/>
          <a:lstStyle/>
          <a:p>
            <a:pPr algn="l" indent="0" marL="0">
              <a:lnSpc>
                <a:spcPts val="2700"/>
              </a:lnSpc>
              <a:buNone/>
            </a:pPr>
            <a:r>
              <a:rPr lang="en-US" sz="2250" b="1" spc="-50" kern="0" dirty="0">
                <a:solidFill>
                  <a:srgbClr val="000000">
                    <a:alpha val="99000"/>
                  </a:srgbClr>
                </a:solidFill>
                <a:latin typeface="Inter" pitchFamily="34" charset="0"/>
                <a:ea typeface="Inter" pitchFamily="34" charset="-122"/>
                <a:cs typeface="Inter" pitchFamily="34" charset="-120"/>
              </a:rPr>
              <a:t>기획 배경</a:t>
            </a:r>
            <a:endParaRPr lang="en-US" sz="2250" dirty="0"/>
          </a:p>
        </p:txBody>
      </p:sp>
      <p:sp>
        <p:nvSpPr>
          <p:cNvPr id="5" name="Text 2"/>
          <p:cNvSpPr/>
          <p:nvPr/>
        </p:nvSpPr>
        <p:spPr>
          <a:xfrm>
            <a:off x="5424488" y="2128838"/>
            <a:ext cx="3876675" cy="1666875"/>
          </a:xfrm>
          <a:prstGeom prst="rect">
            <a:avLst/>
          </a:prstGeom>
          <a:noFill/>
          <a:ln/>
        </p:spPr>
        <p:txBody>
          <a:bodyPr wrap="square" rtlCol="0" anchor="ctr"/>
          <a:lstStyle/>
          <a:p>
            <a:pPr algn="l" indent="0" marL="0">
              <a:lnSpc>
                <a:spcPts val="1890"/>
              </a:lnSpc>
              <a:buNone/>
            </a:pPr>
            <a:r>
              <a:rPr lang="en-US" sz="1350" spc="-13" kern="0" dirty="0">
                <a:solidFill>
                  <a:srgbClr val="000000">
                    <a:alpha val="99000"/>
                  </a:srgbClr>
                </a:solidFill>
                <a:latin typeface="Inter" pitchFamily="34" charset="0"/>
                <a:ea typeface="Inter" pitchFamily="34" charset="-122"/>
                <a:cs typeface="Inter" pitchFamily="34" charset="-120"/>
              </a:rPr>
              <a:t>2023년도 건강검진 수검률은</a:t>
            </a:r>
            <a:endParaRPr lang="en-US" sz="1350" dirty="0"/>
          </a:p>
          <a:p>
            <a:pPr algn="l" indent="0" marL="0">
              <a:lnSpc>
                <a:spcPts val="1890"/>
              </a:lnSpc>
              <a:buNone/>
            </a:pPr>
            <a:r>
              <a:rPr lang="en-US" sz="1350" spc="-13" kern="0" dirty="0">
                <a:solidFill>
                  <a:srgbClr val="000000">
                    <a:alpha val="99000"/>
                  </a:srgbClr>
                </a:solidFill>
                <a:latin typeface="Inter" pitchFamily="34" charset="0"/>
                <a:ea typeface="Inter" pitchFamily="34" charset="-122"/>
                <a:cs typeface="Inter" pitchFamily="34" charset="-120"/>
              </a:rPr>
              <a:t>일반검진 75.9%, 암검진 59.8%로</a:t>
            </a:r>
            <a:endParaRPr lang="en-US" sz="1350" dirty="0"/>
          </a:p>
          <a:p>
            <a:pPr algn="l" indent="0" marL="0">
              <a:lnSpc>
                <a:spcPts val="1890"/>
              </a:lnSpc>
              <a:buNone/>
            </a:pPr>
            <a:r>
              <a:rPr lang="en-US" sz="1350" spc="-13" kern="0" dirty="0">
                <a:solidFill>
                  <a:srgbClr val="000000">
                    <a:alpha val="99000"/>
                  </a:srgbClr>
                </a:solidFill>
                <a:latin typeface="Inter" pitchFamily="34" charset="0"/>
                <a:ea typeface="Inter" pitchFamily="34" charset="-122"/>
                <a:cs typeface="Inter" pitchFamily="34" charset="-120"/>
              </a:rPr>
              <a:t>각각 전년대비 0.6%p, 2.7%p 증가</a:t>
            </a:r>
            <a:endParaRPr lang="en-US" sz="1350" dirty="0"/>
          </a:p>
          <a:p>
            <a:pPr algn="l" indent="0" marL="0">
              <a:lnSpc>
                <a:spcPts val="1890"/>
              </a:lnSpc>
              <a:buNone/>
            </a:pPr>
            <a:r>
              <a:rPr lang="en-US" sz="1350" spc="-13" kern="0" dirty="0">
                <a:solidFill>
                  <a:srgbClr val="000000">
                    <a:alpha val="99000"/>
                  </a:srgbClr>
                </a:solidFill>
                <a:latin typeface="Inter" pitchFamily="34" charset="0"/>
                <a:ea typeface="Inter" pitchFamily="34" charset="-122"/>
                <a:cs typeface="Inter" pitchFamily="34" charset="-120"/>
              </a:rPr>
              <a:t>코로나 기간(2020년)을 제외하였을 때</a:t>
            </a:r>
            <a:endParaRPr lang="en-US" sz="1350" dirty="0"/>
          </a:p>
          <a:p>
            <a:pPr algn="l" indent="0" marL="0">
              <a:lnSpc>
                <a:spcPts val="1890"/>
              </a:lnSpc>
              <a:buNone/>
            </a:pPr>
            <a:r>
              <a:rPr lang="en-US" sz="1350" spc="-13" kern="0" dirty="0">
                <a:solidFill>
                  <a:srgbClr val="000000">
                    <a:alpha val="99000"/>
                  </a:srgbClr>
                </a:solidFill>
                <a:latin typeface="Inter" pitchFamily="34" charset="0"/>
                <a:ea typeface="Inter" pitchFamily="34" charset="-122"/>
                <a:cs typeface="Inter" pitchFamily="34" charset="-120"/>
              </a:rPr>
              <a:t>건강검진의 수검률은 지속적으로 증가하는 추세</a:t>
            </a:r>
            <a:endParaRPr lang="en-US" sz="1350" dirty="0"/>
          </a:p>
          <a:p>
            <a:pPr algn="l" indent="0" marL="0">
              <a:lnSpc>
                <a:spcPts val="1890"/>
              </a:lnSpc>
              <a:buNone/>
            </a:pPr>
            <a:r>
              <a:rPr lang="en-US" sz="1350" spc="-13" kern="0" dirty="0">
                <a:solidFill>
                  <a:srgbClr val="000000">
                    <a:alpha val="99000"/>
                  </a:srgbClr>
                </a:solidFill>
                <a:latin typeface="Inter" pitchFamily="34" charset="0"/>
                <a:ea typeface="Inter" pitchFamily="34" charset="-122"/>
                <a:cs typeface="Inter" pitchFamily="34" charset="-120"/>
              </a:rPr>
              <a:t>→ 건강에 대한 관심의 증가</a:t>
            </a:r>
            <a:endParaRPr lang="en-US" sz="1350" dirty="0"/>
          </a:p>
        </p:txBody>
      </p:sp>
      <p:sp>
        <p:nvSpPr>
          <p:cNvPr id="6" name="Text 3"/>
          <p:cNvSpPr/>
          <p:nvPr/>
        </p:nvSpPr>
        <p:spPr>
          <a:xfrm>
            <a:off x="2162175" y="4295775"/>
            <a:ext cx="4157663" cy="152400"/>
          </a:xfrm>
          <a:prstGeom prst="rect">
            <a:avLst/>
          </a:prstGeom>
          <a:noFill/>
          <a:ln/>
        </p:spPr>
        <p:txBody>
          <a:bodyPr wrap="square" rtlCol="0" anchor="ctr"/>
          <a:lstStyle/>
          <a:p>
            <a:pPr algn="l" marL="342900" indent="-342900">
              <a:lnSpc>
                <a:spcPts val="1206"/>
              </a:lnSpc>
              <a:buSzPct val="100000"/>
              <a:buChar char="•"/>
            </a:pPr>
            <a:r>
              <a:rPr lang="en-US" sz="900" spc="-5" kern="0" dirty="0">
                <a:solidFill>
                  <a:srgbClr val="000000">
                    <a:alpha val="99000"/>
                  </a:srgbClr>
                </a:solidFill>
                <a:latin typeface="Inter" pitchFamily="34" charset="0"/>
                <a:ea typeface="Inter" pitchFamily="34" charset="-122"/>
                <a:cs typeface="Inter" pitchFamily="34" charset="-120"/>
              </a:rPr>
              <a:t>국민건강보험공단 보도자료 -「2023 건강검진 통계연보」</a:t>
            </a:r>
            <a:endParaRPr lang="en-US" sz="900" dirty="0"/>
          </a:p>
        </p:txBody>
      </p:sp>
      <p:sp>
        <p:nvSpPr>
          <p:cNvPr id="7" name="Text 4"/>
          <p:cNvSpPr/>
          <p:nvPr/>
        </p:nvSpPr>
        <p:spPr>
          <a:xfrm>
            <a:off x="2814638" y="385763"/>
            <a:ext cx="4095750" cy="276225"/>
          </a:xfrm>
          <a:prstGeom prst="rect">
            <a:avLst/>
          </a:prstGeom>
          <a:noFill/>
          <a:ln/>
        </p:spPr>
        <p:txBody>
          <a:bodyPr wrap="square" rtlCol="0" anchor="ctr"/>
          <a:lstStyle/>
          <a:p>
            <a:pPr algn="ctr" indent="0" marL="0">
              <a:lnSpc>
                <a:spcPts val="2160"/>
              </a:lnSpc>
              <a:buNone/>
            </a:pPr>
            <a:r>
              <a:rPr lang="en-US" sz="1800" b="1" spc="-36" kern="0" dirty="0">
                <a:solidFill>
                  <a:srgbClr val="000000">
                    <a:alpha val="99000"/>
                  </a:srgbClr>
                </a:solidFill>
                <a:latin typeface="Inter" pitchFamily="34" charset="0"/>
                <a:ea typeface="Inter" pitchFamily="34" charset="-122"/>
                <a:cs typeface="Inter" pitchFamily="34" charset="-120"/>
              </a:rPr>
              <a:t>건강에 대한 지속적 관심 증가</a:t>
            </a:r>
            <a:endParaRPr lang="en-US" sz="1800"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name="Slide 40">
    <p:bg>
      <p:bgPr>
        <a:solidFill>
          <a:srgbClr val="FFFFFF"/>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76200" y="3009900"/>
            <a:ext cx="2962275" cy="2009775"/>
          </a:xfrm>
          <a:prstGeom prst="rect">
            <a:avLst/>
          </a:prstGeom>
        </p:spPr>
      </p:pic>
      <p:pic>
        <p:nvPicPr>
          <p:cNvPr id="3" name="Image 1" descr="preencoded.png">    </p:cNvPr>
          <p:cNvPicPr>
            <a:picLocks noChangeAspect="1"/>
          </p:cNvPicPr>
          <p:nvPr/>
        </p:nvPicPr>
        <p:blipFill>
          <a:blip r:embed="rId2"/>
          <a:stretch>
            <a:fillRect/>
          </a:stretch>
        </p:blipFill>
        <p:spPr>
          <a:xfrm>
            <a:off x="6091238" y="2981325"/>
            <a:ext cx="2967038" cy="1962150"/>
          </a:xfrm>
          <a:prstGeom prst="rect">
            <a:avLst/>
          </a:prstGeom>
        </p:spPr>
      </p:pic>
      <p:pic>
        <p:nvPicPr>
          <p:cNvPr id="4" name="Image 2" descr="preencoded.png">    </p:cNvPr>
          <p:cNvPicPr>
            <a:picLocks noChangeAspect="1"/>
          </p:cNvPicPr>
          <p:nvPr/>
        </p:nvPicPr>
        <p:blipFill>
          <a:blip r:embed="rId3"/>
          <a:stretch>
            <a:fillRect/>
          </a:stretch>
        </p:blipFill>
        <p:spPr>
          <a:xfrm>
            <a:off x="3143250" y="3009900"/>
            <a:ext cx="2852738" cy="1933575"/>
          </a:xfrm>
          <a:prstGeom prst="rect">
            <a:avLst/>
          </a:prstGeom>
        </p:spPr>
      </p:pic>
      <p:sp>
        <p:nvSpPr>
          <p:cNvPr id="5" name="Text 0"/>
          <p:cNvSpPr/>
          <p:nvPr/>
        </p:nvSpPr>
        <p:spPr>
          <a:xfrm>
            <a:off x="471488" y="266700"/>
            <a:ext cx="8329613" cy="342900"/>
          </a:xfrm>
          <a:prstGeom prst="rect">
            <a:avLst/>
          </a:prstGeom>
          <a:noFill/>
          <a:ln/>
        </p:spPr>
        <p:txBody>
          <a:bodyPr wrap="square" rtlCol="0" anchor="ctr"/>
          <a:lstStyle/>
          <a:p>
            <a:pPr algn="l" marL="342900" indent="-342900">
              <a:lnSpc>
                <a:spcPts val="2700"/>
              </a:lnSpc>
              <a:buSzPct val="100000"/>
              <a:buFont typeface="+mj-lt"/>
              <a:buAutoNum type="arabicPeriod" startAt="1"/>
            </a:pPr>
            <a:r>
              <a:rPr lang="en-US" sz="2250" b="1" spc="-50" kern="0" dirty="0">
                <a:solidFill>
                  <a:srgbClr val="000000">
                    <a:alpha val="99000"/>
                  </a:srgbClr>
                </a:solidFill>
                <a:latin typeface="Inter" pitchFamily="34" charset="0"/>
                <a:ea typeface="Inter" pitchFamily="34" charset="-122"/>
                <a:cs typeface="Inter" pitchFamily="34" charset="-120"/>
              </a:rPr>
              <a:t>이상지질검사 수검자 건강군집 특성 - 생활측면</a:t>
            </a:r>
            <a:endParaRPr lang="en-US" sz="2250" dirty="0"/>
          </a:p>
        </p:txBody>
      </p:sp>
      <p:sp>
        <p:nvSpPr>
          <p:cNvPr id="6" name="Text 1"/>
          <p:cNvSpPr/>
          <p:nvPr/>
        </p:nvSpPr>
        <p:spPr>
          <a:xfrm>
            <a:off x="552450" y="695325"/>
            <a:ext cx="4143375" cy="2286000"/>
          </a:xfrm>
          <a:prstGeom prst="rect">
            <a:avLst/>
          </a:prstGeom>
          <a:noFill/>
          <a:ln/>
        </p:spPr>
        <p:txBody>
          <a:bodyPr wrap="square" rtlCol="0" anchor="ctr"/>
          <a:lstStyle/>
          <a:p>
            <a:pPr algn="l" marL="342900" indent="-342900">
              <a:lnSpc>
                <a:spcPts val="1782"/>
              </a:lnSpc>
              <a:buSzPct val="100000"/>
              <a:buChar char="•"/>
            </a:pPr>
            <a:r>
              <a:rPr lang="en-US" sz="1350" b="1" spc="-27" kern="0" dirty="0">
                <a:solidFill>
                  <a:srgbClr val="000000">
                    <a:alpha val="99000"/>
                  </a:srgbClr>
                </a:solidFill>
                <a:latin typeface="Inter" pitchFamily="34" charset="0"/>
                <a:ea typeface="Inter" pitchFamily="34" charset="-122"/>
                <a:cs typeface="Inter" pitchFamily="34" charset="-120"/>
              </a:rPr>
              <a:t>비건강(군집0)</a:t>
            </a:r>
            <a:endParaRPr lang="en-US" sz="1350" dirty="0"/>
          </a:p>
          <a:p>
            <a:pPr algn="l" lvl="1" marL="685800" indent="-342900">
              <a:lnSpc>
                <a:spcPts val="1782"/>
              </a:lnSpc>
              <a:buSzPct val="100000"/>
              <a:buChar char="•"/>
            </a:pPr>
            <a:r>
              <a:rPr lang="en-US" sz="1350" b="1" spc="-27" kern="0" dirty="0">
                <a:solidFill>
                  <a:srgbClr val="000000">
                    <a:alpha val="99000"/>
                  </a:srgbClr>
                </a:solidFill>
                <a:latin typeface="Inter" pitchFamily="34" charset="0"/>
                <a:ea typeface="Inter" pitchFamily="34" charset="-122"/>
                <a:cs typeface="Inter" pitchFamily="34" charset="-120"/>
              </a:rPr>
              <a:t> 남성7:여성3</a:t>
            </a:r>
            <a:endParaRPr lang="en-US" sz="1350" dirty="0"/>
          </a:p>
          <a:p>
            <a:pPr algn="l" lvl="1" marL="685800" indent="-342900">
              <a:lnSpc>
                <a:spcPts val="1782"/>
              </a:lnSpc>
              <a:buSzPct val="100000"/>
              <a:buChar char="•"/>
            </a:pPr>
            <a:r>
              <a:rPr lang="en-US" sz="1350" b="1" spc="-27" kern="0" dirty="0">
                <a:solidFill>
                  <a:srgbClr val="000000">
                    <a:alpha val="99000"/>
                  </a:srgbClr>
                </a:solidFill>
                <a:latin typeface="Inter" pitchFamily="34" charset="0"/>
                <a:ea typeface="Inter" pitchFamily="34" charset="-122"/>
                <a:cs typeface="Inter" pitchFamily="34" charset="-120"/>
              </a:rPr>
              <a:t> 음주자가 80%에 달함</a:t>
            </a:r>
            <a:endParaRPr lang="en-US" sz="1350" dirty="0"/>
          </a:p>
          <a:p>
            <a:pPr algn="l" lvl="1" marL="685800" indent="-342900">
              <a:lnSpc>
                <a:spcPts val="1782"/>
              </a:lnSpc>
              <a:buSzPct val="100000"/>
              <a:buChar char="•"/>
            </a:pPr>
            <a:r>
              <a:rPr lang="en-US" sz="1350" b="1" spc="-27" kern="0" dirty="0">
                <a:solidFill>
                  <a:srgbClr val="000000">
                    <a:alpha val="99000"/>
                  </a:srgbClr>
                </a:solidFill>
                <a:latin typeface="Inter" pitchFamily="34" charset="0"/>
                <a:ea typeface="Inter" pitchFamily="34" charset="-122"/>
                <a:cs typeface="Inter" pitchFamily="34" charset="-120"/>
              </a:rPr>
              <a:t>비흡연자가 55.7%</a:t>
            </a:r>
            <a:endParaRPr lang="en-US" sz="1350" dirty="0"/>
          </a:p>
          <a:p>
            <a:pPr algn="l" marL="342900" indent="-342900">
              <a:lnSpc>
                <a:spcPts val="1782"/>
              </a:lnSpc>
              <a:buSzPct val="100000"/>
              <a:buChar char="•"/>
            </a:pPr>
            <a:r>
              <a:rPr lang="en-US" sz="1350" b="1" spc="-27" kern="0" dirty="0">
                <a:solidFill>
                  <a:srgbClr val="000000">
                    <a:alpha val="99000"/>
                  </a:srgbClr>
                </a:solidFill>
                <a:latin typeface="Inter" pitchFamily="34" charset="0"/>
                <a:ea typeface="Inter" pitchFamily="34" charset="-122"/>
                <a:cs typeface="Inter" pitchFamily="34" charset="-120"/>
              </a:rPr>
              <a:t>건강(군집1)</a:t>
            </a:r>
            <a:endParaRPr lang="en-US" sz="1350" dirty="0"/>
          </a:p>
          <a:p>
            <a:pPr algn="l" lvl="1" marL="685800" indent="-342900">
              <a:lnSpc>
                <a:spcPts val="1782"/>
              </a:lnSpc>
              <a:buSzPct val="100000"/>
              <a:buChar char="•"/>
            </a:pPr>
            <a:r>
              <a:rPr lang="en-US" sz="1350" b="1" spc="-27" kern="0" dirty="0">
                <a:solidFill>
                  <a:srgbClr val="000000">
                    <a:alpha val="99000"/>
                  </a:srgbClr>
                </a:solidFill>
                <a:latin typeface="Inter" pitchFamily="34" charset="0"/>
                <a:ea typeface="Inter" pitchFamily="34" charset="-122"/>
                <a:cs typeface="Inter" pitchFamily="34" charset="-120"/>
              </a:rPr>
              <a:t> 남5:여5 </a:t>
            </a:r>
            <a:endParaRPr lang="en-US" sz="1350" dirty="0"/>
          </a:p>
          <a:p>
            <a:pPr algn="l" lvl="1" marL="685800" indent="-342900">
              <a:lnSpc>
                <a:spcPts val="1782"/>
              </a:lnSpc>
              <a:buSzPct val="100000"/>
              <a:buChar char="•"/>
            </a:pPr>
            <a:r>
              <a:rPr lang="en-US" sz="1350" b="1" spc="-27" kern="0" dirty="0">
                <a:solidFill>
                  <a:srgbClr val="000000">
                    <a:alpha val="99000"/>
                  </a:srgbClr>
                </a:solidFill>
                <a:latin typeface="Inter" pitchFamily="34" charset="0"/>
                <a:ea typeface="Inter" pitchFamily="34" charset="-122"/>
                <a:cs typeface="Inter" pitchFamily="34" charset="-120"/>
              </a:rPr>
              <a:t>음주자가 53%로 비건강집단에 비해 매우 낮음</a:t>
            </a:r>
            <a:endParaRPr lang="en-US" sz="1350" dirty="0"/>
          </a:p>
          <a:p>
            <a:pPr algn="l" lvl="1" marL="685800" indent="-342900">
              <a:lnSpc>
                <a:spcPts val="1782"/>
              </a:lnSpc>
              <a:buSzPct val="100000"/>
              <a:buChar char="•"/>
            </a:pPr>
            <a:r>
              <a:rPr lang="en-US" sz="1350" b="1" spc="-27" kern="0" dirty="0">
                <a:solidFill>
                  <a:srgbClr val="000000">
                    <a:alpha val="99000"/>
                  </a:srgbClr>
                </a:solidFill>
                <a:latin typeface="Inter" pitchFamily="34" charset="0"/>
                <a:ea typeface="Inter" pitchFamily="34" charset="-122"/>
                <a:cs typeface="Inter" pitchFamily="34" charset="-120"/>
              </a:rPr>
              <a:t>비흡연자가 65.7%로 비건강0에 비해 </a:t>
            </a:r>
            <a:endParaRPr lang="en-US" sz="1350" dirty="0"/>
          </a:p>
          <a:p>
            <a:pPr algn="l" indent="0" marL="0">
              <a:lnSpc>
                <a:spcPts val="1782"/>
              </a:lnSpc>
              <a:buNone/>
            </a:pPr>
            <a:r>
              <a:rPr lang="en-US" sz="1350" b="1" spc="-27" kern="0" dirty="0">
                <a:solidFill>
                  <a:srgbClr val="000000">
                    <a:alpha val="99000"/>
                  </a:srgbClr>
                </a:solidFill>
                <a:latin typeface="Inter" pitchFamily="34" charset="0"/>
                <a:ea typeface="Inter" pitchFamily="34" charset="-122"/>
                <a:cs typeface="Inter" pitchFamily="34" charset="-120"/>
              </a:rPr>
              <a:t>             흡연율이 낮음</a:t>
            </a:r>
            <a:endParaRPr lang="en-US" sz="1350"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name="Slide 41">
    <p:bg>
      <p:bgPr>
        <a:solidFill>
          <a:srgbClr val="FFFFFF"/>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3481388" y="85725"/>
            <a:ext cx="5662613" cy="1857375"/>
          </a:xfrm>
          <a:prstGeom prst="rect">
            <a:avLst/>
          </a:prstGeom>
        </p:spPr>
      </p:pic>
      <p:pic>
        <p:nvPicPr>
          <p:cNvPr id="3" name="Image 1" descr="preencoded.png">    </p:cNvPr>
          <p:cNvPicPr>
            <a:picLocks noChangeAspect="1"/>
          </p:cNvPicPr>
          <p:nvPr/>
        </p:nvPicPr>
        <p:blipFill>
          <a:blip r:embed="rId2"/>
          <a:stretch>
            <a:fillRect/>
          </a:stretch>
        </p:blipFill>
        <p:spPr>
          <a:xfrm>
            <a:off x="3576638" y="1643063"/>
            <a:ext cx="5567363" cy="1857375"/>
          </a:xfrm>
          <a:prstGeom prst="rect">
            <a:avLst/>
          </a:prstGeom>
        </p:spPr>
      </p:pic>
      <p:pic>
        <p:nvPicPr>
          <p:cNvPr id="4" name="Image 2" descr="preencoded.png">    </p:cNvPr>
          <p:cNvPicPr>
            <a:picLocks noChangeAspect="1"/>
          </p:cNvPicPr>
          <p:nvPr/>
        </p:nvPicPr>
        <p:blipFill>
          <a:blip r:embed="rId3"/>
          <a:stretch>
            <a:fillRect/>
          </a:stretch>
        </p:blipFill>
        <p:spPr>
          <a:xfrm>
            <a:off x="3481388" y="3286125"/>
            <a:ext cx="5662613" cy="1857375"/>
          </a:xfrm>
          <a:prstGeom prst="rect">
            <a:avLst/>
          </a:prstGeom>
        </p:spPr>
      </p:pic>
      <p:graphicFrame>
        <p:nvGraphicFramePr>
          <p:cNvPr id="42" name="Table 0"/>
          <p:cNvGraphicFramePr>
            <a:graphicFrameLocks noGrp="1"/>
          </p:cNvGraphicFramePr>
          <p:nvPr>
            <p:extLst>
              <p:ext uri="{D42A27DB-BD31-4B8C-83A1-F6EECF244321}">
                <p14:modId xmlns:p14="http://schemas.microsoft.com/office/powerpoint/2010/main" val="1579011935"/>
              </p:ext>
            </p:extLst>
          </p:nvPr>
        </p:nvGraphicFramePr>
        <p:xfrm>
          <a:off x="133350" y="609600"/>
          <a:ext cx="3443288" cy="1676400"/>
        </p:xfrm>
        <a:graphic>
          <a:graphicData uri="http://schemas.openxmlformats.org/drawingml/2006/table">
            <a:tbl>
              <a:tblPr/>
              <a:tblGrid>
                <a:gridCol w="914400"/>
                <a:gridCol w="1347788"/>
                <a:gridCol w="1181100"/>
              </a:tblGrid>
              <a:tr h="419100">
                <a:tc>
                  <a:txBody>
                    <a:bodyPr/>
                    <a:lstStyle/>
                    <a:p>
                      <a:pPr algn="l" indent="0" marL="0">
                        <a:lnSpc>
                          <a:spcPts val="1782"/>
                        </a:lnSpc>
                        <a:buNone/>
                      </a:pPr>
                      <a:r>
                        <a:rPr lang="en-US" sz="1350" b="1" spc="-27" kern="0" dirty="0">
                          <a:solidFill>
                            <a:srgbClr val="000000">
                              <a:alpha val="99000"/>
                            </a:srgbClr>
                          </a:solidFill>
                          <a:latin typeface="Inter" pitchFamily="34" charset="0"/>
                          <a:ea typeface="Inter" pitchFamily="34" charset="-122"/>
                          <a:cs typeface="Inter" pitchFamily="34" charset="-120"/>
                        </a:rPr>
                        <a:t>질병</a:t>
                      </a:r>
                      <a:endParaRPr lang="en-US" sz="1200" dirty="0"/>
                    </a:p>
                  </a:txBody>
                  <a:tcPr marL="91440" marR="91440" marT="45720" marB="45720">
                    <a:lnL w="12700" cap="flat" cmpd="sng" algn="ctr">
                      <a:solidFill>
                        <a:srgbClr val="737373"/>
                      </a:solidFill>
                      <a:prstDash val="solid"/>
                      <a:round/>
                      <a:headEnd type="none" w="med" len="med"/>
                      <a:tailEnd type="none" w="med" len="med"/>
                    </a:lnL>
                    <a:lnR w="12700" cap="flat" cmpd="sng" algn="ctr">
                      <a:solidFill>
                        <a:srgbClr val="737373"/>
                      </a:solidFill>
                      <a:prstDash val="solid"/>
                      <a:round/>
                      <a:headEnd type="none" w="med" len="med"/>
                      <a:tailEnd type="none" w="med" len="med"/>
                    </a:lnR>
                    <a:lnT w="12700" cap="flat" cmpd="sng" algn="ctr">
                      <a:solidFill>
                        <a:srgbClr val="737373"/>
                      </a:solidFill>
                      <a:prstDash val="solid"/>
                      <a:round/>
                      <a:headEnd type="none" w="med" len="med"/>
                      <a:tailEnd type="none" w="med" len="med"/>
                    </a:lnT>
                    <a:lnB w="12700" cap="flat" cmpd="sng" algn="ctr">
                      <a:solidFill>
                        <a:srgbClr val="737373"/>
                      </a:solidFill>
                      <a:prstDash val="solid"/>
                      <a:round/>
                      <a:headEnd type="none" w="med" len="med"/>
                      <a:tailEnd type="none" w="med" len="med"/>
                    </a:lnB>
                    <a:solidFill>
                      <a:srgbClr val="FFFFFF"/>
                    </a:solidFill>
                  </a:tcPr>
                </a:tc>
                <a:tc>
                  <a:txBody>
                    <a:bodyPr/>
                    <a:lstStyle/>
                    <a:p>
                      <a:pPr algn="l" indent="0" marL="0">
                        <a:lnSpc>
                          <a:spcPts val="1782"/>
                        </a:lnSpc>
                        <a:buNone/>
                      </a:pPr>
                      <a:r>
                        <a:rPr lang="en-US" sz="1350" b="1" spc="-27" kern="0" dirty="0">
                          <a:solidFill>
                            <a:srgbClr val="000000">
                              <a:alpha val="99000"/>
                            </a:srgbClr>
                          </a:solidFill>
                          <a:latin typeface="Inter" pitchFamily="34" charset="0"/>
                          <a:ea typeface="Inter" pitchFamily="34" charset="-122"/>
                          <a:cs typeface="Inter" pitchFamily="34" charset="-120"/>
                        </a:rPr>
                        <a:t>군집0(비건강)</a:t>
                      </a:r>
                      <a:endParaRPr lang="en-US" sz="1200" dirty="0"/>
                    </a:p>
                  </a:txBody>
                  <a:tcPr marL="91440" marR="91440" marT="45720" marB="45720">
                    <a:lnL w="12700" cap="flat" cmpd="sng" algn="ctr">
                      <a:solidFill>
                        <a:srgbClr val="737373"/>
                      </a:solidFill>
                      <a:prstDash val="solid"/>
                      <a:round/>
                      <a:headEnd type="none" w="med" len="med"/>
                      <a:tailEnd type="none" w="med" len="med"/>
                    </a:lnL>
                    <a:lnR w="12700" cap="flat" cmpd="sng" algn="ctr">
                      <a:solidFill>
                        <a:srgbClr val="737373"/>
                      </a:solidFill>
                      <a:prstDash val="solid"/>
                      <a:round/>
                      <a:headEnd type="none" w="med" len="med"/>
                      <a:tailEnd type="none" w="med" len="med"/>
                    </a:lnR>
                    <a:lnT w="12700" cap="flat" cmpd="sng" algn="ctr">
                      <a:solidFill>
                        <a:srgbClr val="737373"/>
                      </a:solidFill>
                      <a:prstDash val="solid"/>
                      <a:round/>
                      <a:headEnd type="none" w="med" len="med"/>
                      <a:tailEnd type="none" w="med" len="med"/>
                    </a:lnT>
                    <a:lnB w="12700" cap="flat" cmpd="sng" algn="ctr">
                      <a:solidFill>
                        <a:srgbClr val="737373"/>
                      </a:solidFill>
                      <a:prstDash val="solid"/>
                      <a:round/>
                      <a:headEnd type="none" w="med" len="med"/>
                      <a:tailEnd type="none" w="med" len="med"/>
                    </a:lnB>
                    <a:solidFill>
                      <a:srgbClr val="FFFFFF"/>
                    </a:solidFill>
                  </a:tcPr>
                </a:tc>
                <a:tc>
                  <a:txBody>
                    <a:bodyPr/>
                    <a:lstStyle/>
                    <a:p>
                      <a:pPr algn="l" indent="0" marL="0">
                        <a:lnSpc>
                          <a:spcPts val="1782"/>
                        </a:lnSpc>
                        <a:buNone/>
                      </a:pPr>
                      <a:r>
                        <a:rPr lang="en-US" sz="1350" b="1" spc="-27" kern="0" dirty="0">
                          <a:solidFill>
                            <a:srgbClr val="000000">
                              <a:alpha val="99000"/>
                            </a:srgbClr>
                          </a:solidFill>
                          <a:latin typeface="Inter" pitchFamily="34" charset="0"/>
                          <a:ea typeface="Inter" pitchFamily="34" charset="-122"/>
                          <a:cs typeface="Inter" pitchFamily="34" charset="-120"/>
                        </a:rPr>
                        <a:t>군집1(건강)</a:t>
                      </a:r>
                      <a:endParaRPr lang="en-US" sz="1200" dirty="0"/>
                    </a:p>
                  </a:txBody>
                  <a:tcPr marL="91440" marR="91440" marT="45720" marB="45720">
                    <a:lnL w="12700" cap="flat" cmpd="sng" algn="ctr">
                      <a:solidFill>
                        <a:srgbClr val="737373"/>
                      </a:solidFill>
                      <a:prstDash val="solid"/>
                      <a:round/>
                      <a:headEnd type="none" w="med" len="med"/>
                      <a:tailEnd type="none" w="med" len="med"/>
                    </a:lnL>
                    <a:lnR w="12700" cap="flat" cmpd="sng" algn="ctr">
                      <a:solidFill>
                        <a:srgbClr val="737373"/>
                      </a:solidFill>
                      <a:prstDash val="solid"/>
                      <a:round/>
                      <a:headEnd type="none" w="med" len="med"/>
                      <a:tailEnd type="none" w="med" len="med"/>
                    </a:lnR>
                    <a:lnT w="12700" cap="flat" cmpd="sng" algn="ctr">
                      <a:solidFill>
                        <a:srgbClr val="737373"/>
                      </a:solidFill>
                      <a:prstDash val="solid"/>
                      <a:round/>
                      <a:headEnd type="none" w="med" len="med"/>
                      <a:tailEnd type="none" w="med" len="med"/>
                    </a:lnT>
                    <a:lnB w="12700" cap="flat" cmpd="sng" algn="ctr">
                      <a:solidFill>
                        <a:srgbClr val="737373"/>
                      </a:solidFill>
                      <a:prstDash val="solid"/>
                      <a:round/>
                      <a:headEnd type="none" w="med" len="med"/>
                      <a:tailEnd type="none" w="med" len="med"/>
                    </a:lnB>
                    <a:solidFill>
                      <a:srgbClr val="FFFFFF"/>
                    </a:solidFill>
                  </a:tcPr>
                </a:tc>
              </a:tr>
              <a:tr h="419100">
                <a:tc>
                  <a:txBody>
                    <a:bodyPr/>
                    <a:lstStyle/>
                    <a:p>
                      <a:pPr algn="l" indent="0" marL="0">
                        <a:lnSpc>
                          <a:spcPts val="1782"/>
                        </a:lnSpc>
                        <a:buNone/>
                      </a:pPr>
                      <a:r>
                        <a:rPr lang="en-US" sz="1350" b="1" spc="-27" kern="0" dirty="0">
                          <a:solidFill>
                            <a:srgbClr val="000000">
                              <a:alpha val="99000"/>
                            </a:srgbClr>
                          </a:solidFill>
                          <a:latin typeface="Inter" pitchFamily="34" charset="0"/>
                          <a:ea typeface="Inter" pitchFamily="34" charset="-122"/>
                          <a:cs typeface="Inter" pitchFamily="34" charset="-120"/>
                        </a:rPr>
                        <a:t>고혈압</a:t>
                      </a:r>
                      <a:endParaRPr lang="en-US" sz="1200" dirty="0"/>
                    </a:p>
                  </a:txBody>
                  <a:tcPr marL="91440" marR="91440" marT="45720" marB="45720">
                    <a:lnL w="12700" cap="flat" cmpd="sng" algn="ctr">
                      <a:solidFill>
                        <a:srgbClr val="737373"/>
                      </a:solidFill>
                      <a:prstDash val="solid"/>
                      <a:round/>
                      <a:headEnd type="none" w="med" len="med"/>
                      <a:tailEnd type="none" w="med" len="med"/>
                    </a:lnL>
                    <a:lnR w="12700" cap="flat" cmpd="sng" algn="ctr">
                      <a:solidFill>
                        <a:srgbClr val="737373"/>
                      </a:solidFill>
                      <a:prstDash val="solid"/>
                      <a:round/>
                      <a:headEnd type="none" w="med" len="med"/>
                      <a:tailEnd type="none" w="med" len="med"/>
                    </a:lnR>
                    <a:lnT w="12700" cap="flat" cmpd="sng" algn="ctr">
                      <a:solidFill>
                        <a:srgbClr val="737373"/>
                      </a:solidFill>
                      <a:prstDash val="solid"/>
                      <a:round/>
                      <a:headEnd type="none" w="med" len="med"/>
                      <a:tailEnd type="none" w="med" len="med"/>
                    </a:lnT>
                    <a:lnB w="12700" cap="flat" cmpd="sng" algn="ctr">
                      <a:solidFill>
                        <a:srgbClr val="737373"/>
                      </a:solidFill>
                      <a:prstDash val="solid"/>
                      <a:round/>
                      <a:headEnd type="none" w="med" len="med"/>
                      <a:tailEnd type="none" w="med" len="med"/>
                    </a:lnB>
                    <a:solidFill>
                      <a:srgbClr val="FFFFFF"/>
                    </a:solidFill>
                  </a:tcPr>
                </a:tc>
                <a:tc>
                  <a:txBody>
                    <a:bodyPr/>
                    <a:lstStyle/>
                    <a:p>
                      <a:pPr algn="l" indent="0" marL="0">
                        <a:lnSpc>
                          <a:spcPts val="1782"/>
                        </a:lnSpc>
                        <a:buNone/>
                      </a:pPr>
                      <a:r>
                        <a:rPr lang="en-US" sz="1350" b="1" spc="-27" kern="0" dirty="0">
                          <a:solidFill>
                            <a:srgbClr val="000000">
                              <a:alpha val="99000"/>
                            </a:srgbClr>
                          </a:solidFill>
                          <a:latin typeface="Inter" pitchFamily="34" charset="0"/>
                          <a:ea typeface="Inter" pitchFamily="34" charset="-122"/>
                          <a:cs typeface="Inter" pitchFamily="34" charset="-120"/>
                        </a:rPr>
                        <a:t>53%</a:t>
                      </a:r>
                      <a:endParaRPr lang="en-US" sz="1200" dirty="0"/>
                    </a:p>
                  </a:txBody>
                  <a:tcPr marL="91440" marR="91440" marT="45720" marB="45720">
                    <a:lnL w="12700" cap="flat" cmpd="sng" algn="ctr">
                      <a:solidFill>
                        <a:srgbClr val="737373"/>
                      </a:solidFill>
                      <a:prstDash val="solid"/>
                      <a:round/>
                      <a:headEnd type="none" w="med" len="med"/>
                      <a:tailEnd type="none" w="med" len="med"/>
                    </a:lnL>
                    <a:lnR w="12700" cap="flat" cmpd="sng" algn="ctr">
                      <a:solidFill>
                        <a:srgbClr val="737373"/>
                      </a:solidFill>
                      <a:prstDash val="solid"/>
                      <a:round/>
                      <a:headEnd type="none" w="med" len="med"/>
                      <a:tailEnd type="none" w="med" len="med"/>
                    </a:lnR>
                    <a:lnT w="12700" cap="flat" cmpd="sng" algn="ctr">
                      <a:solidFill>
                        <a:srgbClr val="737373"/>
                      </a:solidFill>
                      <a:prstDash val="solid"/>
                      <a:round/>
                      <a:headEnd type="none" w="med" len="med"/>
                      <a:tailEnd type="none" w="med" len="med"/>
                    </a:lnT>
                    <a:lnB w="12700" cap="flat" cmpd="sng" algn="ctr">
                      <a:solidFill>
                        <a:srgbClr val="737373"/>
                      </a:solidFill>
                      <a:prstDash val="solid"/>
                      <a:round/>
                      <a:headEnd type="none" w="med" len="med"/>
                      <a:tailEnd type="none" w="med" len="med"/>
                    </a:lnB>
                    <a:solidFill>
                      <a:srgbClr val="FFFFFF"/>
                    </a:solidFill>
                  </a:tcPr>
                </a:tc>
                <a:tc>
                  <a:txBody>
                    <a:bodyPr/>
                    <a:lstStyle/>
                    <a:p>
                      <a:pPr algn="l" indent="0" marL="0">
                        <a:lnSpc>
                          <a:spcPts val="1782"/>
                        </a:lnSpc>
                        <a:buNone/>
                      </a:pPr>
                      <a:r>
                        <a:rPr lang="en-US" sz="1350" b="1" spc="-27" kern="0" dirty="0">
                          <a:solidFill>
                            <a:srgbClr val="000000">
                              <a:alpha val="99000"/>
                            </a:srgbClr>
                          </a:solidFill>
                          <a:latin typeface="Inter" pitchFamily="34" charset="0"/>
                          <a:ea typeface="Inter" pitchFamily="34" charset="-122"/>
                          <a:cs typeface="Inter" pitchFamily="34" charset="-120"/>
                        </a:rPr>
                        <a:t>64%</a:t>
                      </a:r>
                      <a:endParaRPr lang="en-US" sz="1200" dirty="0"/>
                    </a:p>
                  </a:txBody>
                  <a:tcPr marL="91440" marR="91440" marT="45720" marB="45720">
                    <a:lnL w="12700" cap="flat" cmpd="sng" algn="ctr">
                      <a:solidFill>
                        <a:srgbClr val="737373"/>
                      </a:solidFill>
                      <a:prstDash val="solid"/>
                      <a:round/>
                      <a:headEnd type="none" w="med" len="med"/>
                      <a:tailEnd type="none" w="med" len="med"/>
                    </a:lnL>
                    <a:lnR w="12700" cap="flat" cmpd="sng" algn="ctr">
                      <a:solidFill>
                        <a:srgbClr val="737373"/>
                      </a:solidFill>
                      <a:prstDash val="solid"/>
                      <a:round/>
                      <a:headEnd type="none" w="med" len="med"/>
                      <a:tailEnd type="none" w="med" len="med"/>
                    </a:lnR>
                    <a:lnT w="12700" cap="flat" cmpd="sng" algn="ctr">
                      <a:solidFill>
                        <a:srgbClr val="737373"/>
                      </a:solidFill>
                      <a:prstDash val="solid"/>
                      <a:round/>
                      <a:headEnd type="none" w="med" len="med"/>
                      <a:tailEnd type="none" w="med" len="med"/>
                    </a:lnT>
                    <a:lnB w="12700" cap="flat" cmpd="sng" algn="ctr">
                      <a:solidFill>
                        <a:srgbClr val="737373"/>
                      </a:solidFill>
                      <a:prstDash val="solid"/>
                      <a:round/>
                      <a:headEnd type="none" w="med" len="med"/>
                      <a:tailEnd type="none" w="med" len="med"/>
                    </a:lnB>
                    <a:solidFill>
                      <a:srgbClr val="FFFFFF"/>
                    </a:solidFill>
                  </a:tcPr>
                </a:tc>
              </a:tr>
              <a:tr h="419100">
                <a:tc>
                  <a:txBody>
                    <a:bodyPr/>
                    <a:lstStyle/>
                    <a:p>
                      <a:pPr algn="l" indent="0" marL="0">
                        <a:lnSpc>
                          <a:spcPts val="1782"/>
                        </a:lnSpc>
                        <a:buNone/>
                      </a:pPr>
                      <a:r>
                        <a:rPr lang="en-US" sz="1350" b="1" spc="-27" kern="0" dirty="0">
                          <a:solidFill>
                            <a:srgbClr val="000000">
                              <a:alpha val="99000"/>
                            </a:srgbClr>
                          </a:solidFill>
                          <a:latin typeface="Inter" pitchFamily="34" charset="0"/>
                          <a:ea typeface="Inter" pitchFamily="34" charset="-122"/>
                          <a:cs typeface="Inter" pitchFamily="34" charset="-120"/>
                        </a:rPr>
                        <a:t>당뇨</a:t>
                      </a:r>
                      <a:endParaRPr lang="en-US" sz="1200" dirty="0"/>
                    </a:p>
                  </a:txBody>
                  <a:tcPr marL="91440" marR="91440" marT="45720" marB="45720">
                    <a:lnL w="12700" cap="flat" cmpd="sng" algn="ctr">
                      <a:solidFill>
                        <a:srgbClr val="737373"/>
                      </a:solidFill>
                      <a:prstDash val="solid"/>
                      <a:round/>
                      <a:headEnd type="none" w="med" len="med"/>
                      <a:tailEnd type="none" w="med" len="med"/>
                    </a:lnL>
                    <a:lnR w="12700" cap="flat" cmpd="sng" algn="ctr">
                      <a:solidFill>
                        <a:srgbClr val="737373"/>
                      </a:solidFill>
                      <a:prstDash val="solid"/>
                      <a:round/>
                      <a:headEnd type="none" w="med" len="med"/>
                      <a:tailEnd type="none" w="med" len="med"/>
                    </a:lnR>
                    <a:lnT w="12700" cap="flat" cmpd="sng" algn="ctr">
                      <a:solidFill>
                        <a:srgbClr val="737373"/>
                      </a:solidFill>
                      <a:prstDash val="solid"/>
                      <a:round/>
                      <a:headEnd type="none" w="med" len="med"/>
                      <a:tailEnd type="none" w="med" len="med"/>
                    </a:lnT>
                    <a:lnB w="12700" cap="flat" cmpd="sng" algn="ctr">
                      <a:solidFill>
                        <a:srgbClr val="737373"/>
                      </a:solidFill>
                      <a:prstDash val="solid"/>
                      <a:round/>
                      <a:headEnd type="none" w="med" len="med"/>
                      <a:tailEnd type="none" w="med" len="med"/>
                    </a:lnB>
                    <a:solidFill>
                      <a:srgbClr val="FFFFFF"/>
                    </a:solidFill>
                  </a:tcPr>
                </a:tc>
                <a:tc>
                  <a:txBody>
                    <a:bodyPr/>
                    <a:lstStyle/>
                    <a:p>
                      <a:pPr algn="l" indent="0" marL="0">
                        <a:lnSpc>
                          <a:spcPts val="1782"/>
                        </a:lnSpc>
                        <a:buNone/>
                      </a:pPr>
                      <a:r>
                        <a:rPr lang="en-US" sz="1350" b="1" spc="-27" kern="0" dirty="0">
                          <a:solidFill>
                            <a:srgbClr val="000000">
                              <a:alpha val="99000"/>
                            </a:srgbClr>
                          </a:solidFill>
                          <a:latin typeface="Inter" pitchFamily="34" charset="0"/>
                          <a:ea typeface="Inter" pitchFamily="34" charset="-122"/>
                          <a:cs typeface="Inter" pitchFamily="34" charset="-120"/>
                        </a:rPr>
                        <a:t>30%</a:t>
                      </a:r>
                      <a:endParaRPr lang="en-US" sz="1200" dirty="0"/>
                    </a:p>
                  </a:txBody>
                  <a:tcPr marL="91440" marR="91440" marT="45720" marB="45720">
                    <a:lnL w="12700" cap="flat" cmpd="sng" algn="ctr">
                      <a:solidFill>
                        <a:srgbClr val="737373"/>
                      </a:solidFill>
                      <a:prstDash val="solid"/>
                      <a:round/>
                      <a:headEnd type="none" w="med" len="med"/>
                      <a:tailEnd type="none" w="med" len="med"/>
                    </a:lnL>
                    <a:lnR w="12700" cap="flat" cmpd="sng" algn="ctr">
                      <a:solidFill>
                        <a:srgbClr val="737373"/>
                      </a:solidFill>
                      <a:prstDash val="solid"/>
                      <a:round/>
                      <a:headEnd type="none" w="med" len="med"/>
                      <a:tailEnd type="none" w="med" len="med"/>
                    </a:lnR>
                    <a:lnT w="12700" cap="flat" cmpd="sng" algn="ctr">
                      <a:solidFill>
                        <a:srgbClr val="737373"/>
                      </a:solidFill>
                      <a:prstDash val="solid"/>
                      <a:round/>
                      <a:headEnd type="none" w="med" len="med"/>
                      <a:tailEnd type="none" w="med" len="med"/>
                    </a:lnT>
                    <a:lnB w="12700" cap="flat" cmpd="sng" algn="ctr">
                      <a:solidFill>
                        <a:srgbClr val="737373"/>
                      </a:solidFill>
                      <a:prstDash val="solid"/>
                      <a:round/>
                      <a:headEnd type="none" w="med" len="med"/>
                      <a:tailEnd type="none" w="med" len="med"/>
                    </a:lnB>
                    <a:solidFill>
                      <a:srgbClr val="FFFFFF"/>
                    </a:solidFill>
                  </a:tcPr>
                </a:tc>
                <a:tc>
                  <a:txBody>
                    <a:bodyPr/>
                    <a:lstStyle/>
                    <a:p>
                      <a:pPr algn="l" indent="0" marL="0">
                        <a:lnSpc>
                          <a:spcPts val="1782"/>
                        </a:lnSpc>
                        <a:buNone/>
                      </a:pPr>
                      <a:r>
                        <a:rPr lang="en-US" sz="1350" b="1" spc="-27" kern="0" dirty="0">
                          <a:solidFill>
                            <a:srgbClr val="000000">
                              <a:alpha val="99000"/>
                            </a:srgbClr>
                          </a:solidFill>
                          <a:latin typeface="Inter" pitchFamily="34" charset="0"/>
                          <a:ea typeface="Inter" pitchFamily="34" charset="-122"/>
                          <a:cs typeface="Inter" pitchFamily="34" charset="-120"/>
                        </a:rPr>
                        <a:t>50%</a:t>
                      </a:r>
                      <a:endParaRPr lang="en-US" sz="1200" dirty="0"/>
                    </a:p>
                  </a:txBody>
                  <a:tcPr marL="91440" marR="91440" marT="45720" marB="45720">
                    <a:lnL w="12700" cap="flat" cmpd="sng" algn="ctr">
                      <a:solidFill>
                        <a:srgbClr val="737373"/>
                      </a:solidFill>
                      <a:prstDash val="solid"/>
                      <a:round/>
                      <a:headEnd type="none" w="med" len="med"/>
                      <a:tailEnd type="none" w="med" len="med"/>
                    </a:lnL>
                    <a:lnR w="12700" cap="flat" cmpd="sng" algn="ctr">
                      <a:solidFill>
                        <a:srgbClr val="737373"/>
                      </a:solidFill>
                      <a:prstDash val="solid"/>
                      <a:round/>
                      <a:headEnd type="none" w="med" len="med"/>
                      <a:tailEnd type="none" w="med" len="med"/>
                    </a:lnR>
                    <a:lnT w="12700" cap="flat" cmpd="sng" algn="ctr">
                      <a:solidFill>
                        <a:srgbClr val="737373"/>
                      </a:solidFill>
                      <a:prstDash val="solid"/>
                      <a:round/>
                      <a:headEnd type="none" w="med" len="med"/>
                      <a:tailEnd type="none" w="med" len="med"/>
                    </a:lnT>
                    <a:lnB w="12700" cap="flat" cmpd="sng" algn="ctr">
                      <a:solidFill>
                        <a:srgbClr val="737373"/>
                      </a:solidFill>
                      <a:prstDash val="solid"/>
                      <a:round/>
                      <a:headEnd type="none" w="med" len="med"/>
                      <a:tailEnd type="none" w="med" len="med"/>
                    </a:lnB>
                    <a:solidFill>
                      <a:srgbClr val="FFFFFF"/>
                    </a:solidFill>
                  </a:tcPr>
                </a:tc>
              </a:tr>
              <a:tr h="419100">
                <a:tc>
                  <a:txBody>
                    <a:bodyPr/>
                    <a:lstStyle/>
                    <a:p>
                      <a:pPr algn="l" indent="0" marL="0">
                        <a:lnSpc>
                          <a:spcPts val="1782"/>
                        </a:lnSpc>
                        <a:buNone/>
                      </a:pPr>
                      <a:r>
                        <a:rPr lang="en-US" sz="1350" b="1" spc="-27" kern="0" dirty="0">
                          <a:solidFill>
                            <a:srgbClr val="000000">
                              <a:alpha val="99000"/>
                            </a:srgbClr>
                          </a:solidFill>
                          <a:latin typeface="Inter" pitchFamily="34" charset="0"/>
                          <a:ea typeface="Inter" pitchFamily="34" charset="-122"/>
                          <a:cs typeface="Inter" pitchFamily="34" charset="-120"/>
                        </a:rPr>
                        <a:t>간질환</a:t>
                      </a:r>
                      <a:endParaRPr lang="en-US" sz="1200" dirty="0"/>
                    </a:p>
                  </a:txBody>
                  <a:tcPr marL="91440" marR="91440" marT="45720" marB="45720">
                    <a:lnL w="12700" cap="flat" cmpd="sng" algn="ctr">
                      <a:solidFill>
                        <a:srgbClr val="737373"/>
                      </a:solidFill>
                      <a:prstDash val="solid"/>
                      <a:round/>
                      <a:headEnd type="none" w="med" len="med"/>
                      <a:tailEnd type="none" w="med" len="med"/>
                    </a:lnL>
                    <a:lnR w="12700" cap="flat" cmpd="sng" algn="ctr">
                      <a:solidFill>
                        <a:srgbClr val="737373"/>
                      </a:solidFill>
                      <a:prstDash val="solid"/>
                      <a:round/>
                      <a:headEnd type="none" w="med" len="med"/>
                      <a:tailEnd type="none" w="med" len="med"/>
                    </a:lnR>
                    <a:lnT w="12700" cap="flat" cmpd="sng" algn="ctr">
                      <a:solidFill>
                        <a:srgbClr val="737373"/>
                      </a:solidFill>
                      <a:prstDash val="solid"/>
                      <a:round/>
                      <a:headEnd type="none" w="med" len="med"/>
                      <a:tailEnd type="none" w="med" len="med"/>
                    </a:lnT>
                    <a:lnB w="12700" cap="flat" cmpd="sng" algn="ctr">
                      <a:solidFill>
                        <a:srgbClr val="737373"/>
                      </a:solidFill>
                      <a:prstDash val="solid"/>
                      <a:round/>
                      <a:headEnd type="none" w="med" len="med"/>
                      <a:tailEnd type="none" w="med" len="med"/>
                    </a:lnB>
                    <a:solidFill>
                      <a:srgbClr val="FFFFFF"/>
                    </a:solidFill>
                  </a:tcPr>
                </a:tc>
                <a:tc>
                  <a:txBody>
                    <a:bodyPr/>
                    <a:lstStyle/>
                    <a:p>
                      <a:pPr algn="l" indent="0" marL="0">
                        <a:lnSpc>
                          <a:spcPts val="1782"/>
                        </a:lnSpc>
                        <a:buNone/>
                      </a:pPr>
                      <a:r>
                        <a:rPr lang="en-US" sz="1350" b="1" spc="-27" kern="0" dirty="0">
                          <a:solidFill>
                            <a:srgbClr val="000000">
                              <a:alpha val="99000"/>
                            </a:srgbClr>
                          </a:solidFill>
                          <a:latin typeface="Inter" pitchFamily="34" charset="0"/>
                          <a:ea typeface="Inter" pitchFamily="34" charset="-122"/>
                          <a:cs typeface="Inter" pitchFamily="34" charset="-120"/>
                        </a:rPr>
                        <a:t>36%</a:t>
                      </a:r>
                      <a:endParaRPr lang="en-US" sz="1200" dirty="0"/>
                    </a:p>
                  </a:txBody>
                  <a:tcPr marL="91440" marR="91440" marT="45720" marB="45720">
                    <a:lnL w="12700" cap="flat" cmpd="sng" algn="ctr">
                      <a:solidFill>
                        <a:srgbClr val="737373"/>
                      </a:solidFill>
                      <a:prstDash val="solid"/>
                      <a:round/>
                      <a:headEnd type="none" w="med" len="med"/>
                      <a:tailEnd type="none" w="med" len="med"/>
                    </a:lnL>
                    <a:lnR w="12700" cap="flat" cmpd="sng" algn="ctr">
                      <a:solidFill>
                        <a:srgbClr val="737373"/>
                      </a:solidFill>
                      <a:prstDash val="solid"/>
                      <a:round/>
                      <a:headEnd type="none" w="med" len="med"/>
                      <a:tailEnd type="none" w="med" len="med"/>
                    </a:lnR>
                    <a:lnT w="12700" cap="flat" cmpd="sng" algn="ctr">
                      <a:solidFill>
                        <a:srgbClr val="737373"/>
                      </a:solidFill>
                      <a:prstDash val="solid"/>
                      <a:round/>
                      <a:headEnd type="none" w="med" len="med"/>
                      <a:tailEnd type="none" w="med" len="med"/>
                    </a:lnT>
                    <a:lnB w="12700" cap="flat" cmpd="sng" algn="ctr">
                      <a:solidFill>
                        <a:srgbClr val="737373"/>
                      </a:solidFill>
                      <a:prstDash val="solid"/>
                      <a:round/>
                      <a:headEnd type="none" w="med" len="med"/>
                      <a:tailEnd type="none" w="med" len="med"/>
                    </a:lnB>
                    <a:solidFill>
                      <a:srgbClr val="FFFFFF"/>
                    </a:solidFill>
                  </a:tcPr>
                </a:tc>
                <a:tc>
                  <a:txBody>
                    <a:bodyPr/>
                    <a:lstStyle/>
                    <a:p>
                      <a:pPr algn="l" indent="0" marL="0">
                        <a:lnSpc>
                          <a:spcPts val="1782"/>
                        </a:lnSpc>
                        <a:buNone/>
                      </a:pPr>
                      <a:r>
                        <a:rPr lang="en-US" sz="1350" b="1" spc="-27" kern="0" dirty="0">
                          <a:solidFill>
                            <a:srgbClr val="000000">
                              <a:alpha val="99000"/>
                            </a:srgbClr>
                          </a:solidFill>
                          <a:latin typeface="Inter" pitchFamily="34" charset="0"/>
                          <a:ea typeface="Inter" pitchFamily="34" charset="-122"/>
                          <a:cs typeface="Inter" pitchFamily="34" charset="-120"/>
                        </a:rPr>
                        <a:t>31%</a:t>
                      </a:r>
                      <a:endParaRPr lang="en-US" sz="1200" dirty="0"/>
                    </a:p>
                  </a:txBody>
                  <a:tcPr marL="91440" marR="91440" marT="45720" marB="45720">
                    <a:lnL w="12700" cap="flat" cmpd="sng" algn="ctr">
                      <a:solidFill>
                        <a:srgbClr val="737373"/>
                      </a:solidFill>
                      <a:prstDash val="solid"/>
                      <a:round/>
                      <a:headEnd type="none" w="med" len="med"/>
                      <a:tailEnd type="none" w="med" len="med"/>
                    </a:lnL>
                    <a:lnR w="12700" cap="flat" cmpd="sng" algn="ctr">
                      <a:solidFill>
                        <a:srgbClr val="737373"/>
                      </a:solidFill>
                      <a:prstDash val="solid"/>
                      <a:round/>
                      <a:headEnd type="none" w="med" len="med"/>
                      <a:tailEnd type="none" w="med" len="med"/>
                    </a:lnR>
                    <a:lnT w="12700" cap="flat" cmpd="sng" algn="ctr">
                      <a:solidFill>
                        <a:srgbClr val="737373"/>
                      </a:solidFill>
                      <a:prstDash val="solid"/>
                      <a:round/>
                      <a:headEnd type="none" w="med" len="med"/>
                      <a:tailEnd type="none" w="med" len="med"/>
                    </a:lnT>
                    <a:lnB w="12700" cap="flat" cmpd="sng" algn="ctr">
                      <a:solidFill>
                        <a:srgbClr val="737373"/>
                      </a:solidFill>
                      <a:prstDash val="solid"/>
                      <a:round/>
                      <a:headEnd type="none" w="med" len="med"/>
                      <a:tailEnd type="none" w="med" len="med"/>
                    </a:lnB>
                    <a:solidFill>
                      <a:srgbClr val="FFFFFF"/>
                    </a:solidFill>
                  </a:tcPr>
                </a:tc>
              </a:tr>
            </a:tbl>
          </a:graphicData>
        </a:graphic>
      </p:graphicFrame>
      <p:sp>
        <p:nvSpPr>
          <p:cNvPr id="6" name="Text 0"/>
          <p:cNvSpPr/>
          <p:nvPr/>
        </p:nvSpPr>
        <p:spPr>
          <a:xfrm>
            <a:off x="247650" y="271463"/>
            <a:ext cx="2219325" cy="228600"/>
          </a:xfrm>
          <a:prstGeom prst="rect">
            <a:avLst/>
          </a:prstGeom>
          <a:noFill/>
          <a:ln/>
        </p:spPr>
        <p:txBody>
          <a:bodyPr wrap="square" rtlCol="0" anchor="ctr"/>
          <a:lstStyle/>
          <a:p>
            <a:pPr algn="l" marL="342900" indent="-342900">
              <a:lnSpc>
                <a:spcPts val="1782"/>
              </a:lnSpc>
              <a:buSzPct val="100000"/>
              <a:buChar char="•"/>
            </a:pPr>
            <a:r>
              <a:rPr lang="en-US" sz="1350" b="1" spc="-27" kern="0" dirty="0">
                <a:solidFill>
                  <a:srgbClr val="000000">
                    <a:alpha val="99000"/>
                  </a:srgbClr>
                </a:solidFill>
                <a:latin typeface="Inter" pitchFamily="34" charset="0"/>
                <a:ea typeface="Inter" pitchFamily="34" charset="-122"/>
                <a:cs typeface="Inter" pitchFamily="34" charset="-120"/>
              </a:rPr>
              <a:t>군집별 질병 발병 비율</a:t>
            </a:r>
            <a:endParaRPr lang="en-US" sz="1350" dirty="0"/>
          </a:p>
        </p:txBody>
      </p:sp>
      <p:sp>
        <p:nvSpPr>
          <p:cNvPr id="7" name="Text 1"/>
          <p:cNvSpPr/>
          <p:nvPr/>
        </p:nvSpPr>
        <p:spPr>
          <a:xfrm>
            <a:off x="-438150" y="3057525"/>
            <a:ext cx="4471988" cy="881063"/>
          </a:xfrm>
          <a:prstGeom prst="rect">
            <a:avLst/>
          </a:prstGeom>
          <a:noFill/>
          <a:ln/>
        </p:spPr>
        <p:txBody>
          <a:bodyPr wrap="square" rtlCol="0" anchor="ctr"/>
          <a:lstStyle/>
          <a:p>
            <a:pPr algn="l" indent="0" marL="0">
              <a:lnSpc>
                <a:spcPts val="2250"/>
              </a:lnSpc>
              <a:buNone/>
            </a:pPr>
            <a:r>
              <a:rPr lang="en-US" sz="1350" b="1" spc="-27" kern="0" dirty="0">
                <a:solidFill>
                  <a:srgbClr val="000000">
                    <a:alpha val="99000"/>
                  </a:srgbClr>
                </a:solidFill>
                <a:latin typeface="Inter" pitchFamily="34" charset="0"/>
                <a:ea typeface="Inter" pitchFamily="34" charset="-122"/>
                <a:cs typeface="Inter" pitchFamily="34" charset="-120"/>
              </a:rPr>
              <a:t>                                  </a:t>
            </a:r>
            <a:pPr algn="l" indent="0" marL="0">
              <a:lnSpc>
                <a:spcPts val="2250"/>
              </a:lnSpc>
              <a:buNone/>
            </a:pPr>
            <a:r>
              <a:rPr lang="en-US" sz="1800" b="1" spc="-36" kern="0" dirty="0">
                <a:solidFill>
                  <a:srgbClr val="000000">
                    <a:alpha val="99000"/>
                  </a:srgbClr>
                </a:solidFill>
                <a:latin typeface="Inter" pitchFamily="34" charset="0"/>
                <a:ea typeface="Inter" pitchFamily="34" charset="-122"/>
                <a:cs typeface="Inter" pitchFamily="34" charset="-120"/>
              </a:rPr>
              <a:t>군집별 보험 전략 제안</a:t>
            </a:r>
            <a:endParaRPr lang="en-US" sz="1350" dirty="0"/>
          </a:p>
          <a:p>
            <a:pPr algn="l" lvl="1" marL="685800" indent="-342900">
              <a:lnSpc>
                <a:spcPts val="2250"/>
              </a:lnSpc>
              <a:buSzPct val="100000"/>
              <a:buChar char="•"/>
            </a:pPr>
            <a:r>
              <a:rPr lang="en-US" sz="1350" b="1" spc="-27" kern="0" dirty="0">
                <a:solidFill>
                  <a:srgbClr val="000000">
                    <a:alpha val="99000"/>
                  </a:srgbClr>
                </a:solidFill>
                <a:latin typeface="Inter" pitchFamily="34" charset="0"/>
                <a:ea typeface="Inter" pitchFamily="34" charset="-122"/>
                <a:cs typeface="Inter" pitchFamily="34" charset="-120"/>
              </a:rPr>
              <a:t>건강 양호한 남성군 → 고혈압&amp;당뇨 보험 우선 추천 </a:t>
            </a:r>
            <a:endParaRPr lang="en-US" sz="1350" dirty="0"/>
          </a:p>
          <a:p>
            <a:pPr algn="l" lvl="1" marL="685800" indent="-342900">
              <a:lnSpc>
                <a:spcPts val="2250"/>
              </a:lnSpc>
              <a:buSzPct val="100000"/>
              <a:buChar char="•"/>
            </a:pPr>
            <a:r>
              <a:rPr lang="en-US" sz="1350" b="1" spc="-27" kern="0" dirty="0">
                <a:solidFill>
                  <a:srgbClr val="000000">
                    <a:alpha val="99000"/>
                  </a:srgbClr>
                </a:solidFill>
                <a:latin typeface="Inter" pitchFamily="34" charset="0"/>
                <a:ea typeface="Inter" pitchFamily="34" charset="-122"/>
                <a:cs typeface="Inter" pitchFamily="34" charset="-120"/>
              </a:rPr>
              <a:t>고위험 중년 여성군 → 고혈압 보험 우선 추천</a:t>
            </a:r>
            <a:endParaRPr lang="en-US" sz="1350"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name="Slide 42">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395288" y="442913"/>
            <a:ext cx="5434013" cy="342900"/>
          </a:xfrm>
          <a:prstGeom prst="rect">
            <a:avLst/>
          </a:prstGeom>
          <a:noFill/>
          <a:ln/>
        </p:spPr>
        <p:txBody>
          <a:bodyPr wrap="square" rtlCol="0" anchor="ctr"/>
          <a:lstStyle/>
          <a:p>
            <a:pPr algn="l" marL="342900" indent="-342900">
              <a:lnSpc>
                <a:spcPts val="2700"/>
              </a:lnSpc>
              <a:buSzPct val="100000"/>
              <a:buFont typeface="+mj-lt"/>
              <a:buAutoNum type="arabicPeriod" startAt="1"/>
            </a:pPr>
            <a:r>
              <a:rPr lang="en-US" sz="2250" b="1" spc="-50" kern="0" dirty="0">
                <a:solidFill>
                  <a:srgbClr val="000000">
                    <a:alpha val="99000"/>
                  </a:srgbClr>
                </a:solidFill>
                <a:latin typeface="Inter" pitchFamily="34" charset="0"/>
                <a:ea typeface="Inter" pitchFamily="34" charset="-122"/>
                <a:cs typeface="Inter" pitchFamily="34" charset="-120"/>
              </a:rPr>
              <a:t>이상지질검사 미수검자의 건강군집 분석</a:t>
            </a:r>
            <a:endParaRPr lang="en-US" sz="2250" dirty="0"/>
          </a:p>
        </p:txBody>
      </p:sp>
      <p:sp>
        <p:nvSpPr>
          <p:cNvPr id="3" name="Text 1"/>
          <p:cNvSpPr/>
          <p:nvPr/>
        </p:nvSpPr>
        <p:spPr>
          <a:xfrm>
            <a:off x="514350" y="1247775"/>
            <a:ext cx="8567738" cy="2786063"/>
          </a:xfrm>
          <a:prstGeom prst="rect">
            <a:avLst/>
          </a:prstGeom>
          <a:noFill/>
          <a:ln/>
        </p:spPr>
        <p:txBody>
          <a:bodyPr wrap="square" rtlCol="0" anchor="ctr"/>
          <a:lstStyle/>
          <a:p>
            <a:pPr algn="l" indent="0" marL="0">
              <a:lnSpc>
                <a:spcPts val="2160"/>
              </a:lnSpc>
              <a:buNone/>
            </a:pPr>
            <a:r>
              <a:rPr lang="en-US" sz="1800" b="1" spc="-36" kern="0" dirty="0">
                <a:solidFill>
                  <a:srgbClr val="000000">
                    <a:alpha val="99000"/>
                  </a:srgbClr>
                </a:solidFill>
                <a:latin typeface="Inter" pitchFamily="34" charset="0"/>
                <a:ea typeface="Inter" pitchFamily="34" charset="-122"/>
                <a:cs typeface="Inter" pitchFamily="34" charset="-120"/>
              </a:rPr>
              <a:t>✅  최종 선택 모델 – KMeans</a:t>
            </a:r>
            <a:endParaRPr lang="en-US" sz="1800" dirty="0"/>
          </a:p>
          <a:p>
            <a:pPr algn="l" marL="342900" indent="-342900">
              <a:lnSpc>
                <a:spcPts val="2160"/>
              </a:lnSpc>
              <a:buSzPct val="100000"/>
              <a:buChar char="•"/>
            </a:pPr>
            <a:r>
              <a:rPr lang="en-US" sz="1350" b="1" spc="-27" kern="0" dirty="0">
                <a:solidFill>
                  <a:srgbClr val="000000">
                    <a:alpha val="99000"/>
                  </a:srgbClr>
                </a:solidFill>
                <a:latin typeface="Inter" pitchFamily="34" charset="0"/>
                <a:ea typeface="Inter" pitchFamily="34" charset="-122"/>
                <a:cs typeface="Inter" pitchFamily="34" charset="-120"/>
              </a:rPr>
              <a:t>데이터 구성 </a:t>
            </a:r>
            <a:endParaRPr lang="en-US" sz="1800" dirty="0"/>
          </a:p>
          <a:p>
            <a:pPr algn="l" lvl="1" marL="685800" indent="-342900">
              <a:lnSpc>
                <a:spcPts val="2160"/>
              </a:lnSpc>
              <a:buSzPct val="100000"/>
              <a:buChar char="•"/>
            </a:pPr>
            <a:r>
              <a:rPr lang="en-US" sz="1350" b="1" spc="-27" kern="0" dirty="0">
                <a:solidFill>
                  <a:srgbClr val="000000">
                    <a:alpha val="99000"/>
                  </a:srgbClr>
                </a:solidFill>
                <a:latin typeface="Inter" pitchFamily="34" charset="0"/>
                <a:ea typeface="Inter" pitchFamily="34" charset="-122"/>
                <a:cs typeface="Inter" pitchFamily="34" charset="-120"/>
              </a:rPr>
              <a:t>약 52만 건 인스턴스</a:t>
            </a:r>
            <a:endParaRPr lang="en-US" sz="1800" dirty="0"/>
          </a:p>
          <a:p>
            <a:pPr algn="l" indent="0" marL="0">
              <a:lnSpc>
                <a:spcPts val="2160"/>
              </a:lnSpc>
              <a:buNone/>
            </a:pPr>
            <a:r>
              <a:rPr lang="en-US" sz="1350" b="1" spc="-27" kern="0" dirty="0">
                <a:solidFill>
                  <a:srgbClr val="000000">
                    <a:alpha val="99000"/>
                  </a:srgbClr>
                </a:solidFill>
                <a:latin typeface="Inter" pitchFamily="34" charset="0"/>
                <a:ea typeface="Inter" pitchFamily="34" charset="-122"/>
                <a:cs typeface="Inter" pitchFamily="34" charset="-120"/>
              </a:rPr>
              <a:t>사용피처:성별, 연령대, 허리둘레, 수축기혈압, 이완기혈압, 공복혈당, (AST), 혈청지피티(ALT), 감마지티피, 흡연상태, 혈색소, 요단백, 혈청크레아티닌, 혈청지오티음주여부, BMI, 사구체여과율
</a:t>
            </a:r>
            <a:endParaRPr lang="en-US" sz="1800" dirty="0"/>
          </a:p>
          <a:p>
            <a:pPr algn="l" marL="342900" indent="-342900">
              <a:lnSpc>
                <a:spcPts val="2160"/>
              </a:lnSpc>
              <a:buSzPct val="100000"/>
              <a:buChar char="•"/>
            </a:pPr>
            <a:r>
              <a:rPr lang="en-US" sz="1350" b="1" spc="-27" kern="0" dirty="0">
                <a:solidFill>
                  <a:srgbClr val="000000">
                    <a:alpha val="99000"/>
                  </a:srgbClr>
                </a:solidFill>
                <a:latin typeface="Inter" pitchFamily="34" charset="0"/>
                <a:ea typeface="Inter" pitchFamily="34" charset="-122"/>
                <a:cs typeface="Inter" pitchFamily="34" charset="-120"/>
              </a:rPr>
              <a:t>전처리 : </a:t>
            </a:r>
            <a:endParaRPr lang="en-US" sz="1800" dirty="0"/>
          </a:p>
          <a:p>
            <a:pPr algn="l" lvl="1" marL="685800" indent="-342900">
              <a:lnSpc>
                <a:spcPts val="2160"/>
              </a:lnSpc>
              <a:buSzPct val="100000"/>
              <a:buChar char="•"/>
            </a:pPr>
            <a:r>
              <a:rPr lang="en-US" sz="1350" b="1" spc="-27" kern="0" dirty="0">
                <a:solidFill>
                  <a:srgbClr val="000000">
                    <a:alpha val="99000"/>
                  </a:srgbClr>
                </a:solidFill>
                <a:latin typeface="Inter" pitchFamily="34" charset="0"/>
                <a:ea typeface="Inter" pitchFamily="34" charset="-122"/>
                <a:cs typeface="Inter" pitchFamily="34" charset="-120"/>
              </a:rPr>
              <a:t>범주형: OrdinalEncoder</a:t>
            </a:r>
            <a:endParaRPr lang="en-US" sz="1800" dirty="0"/>
          </a:p>
          <a:p>
            <a:pPr algn="l" lvl="1" marL="685800" indent="-342900">
              <a:lnSpc>
                <a:spcPts val="2160"/>
              </a:lnSpc>
              <a:buSzPct val="100000"/>
              <a:buChar char="•"/>
            </a:pPr>
            <a:r>
              <a:rPr lang="en-US" sz="1350" b="1" spc="-27" kern="0" dirty="0">
                <a:solidFill>
                  <a:srgbClr val="000000">
                    <a:alpha val="99000"/>
                  </a:srgbClr>
                </a:solidFill>
                <a:latin typeface="Inter" pitchFamily="34" charset="0"/>
                <a:ea typeface="Inter" pitchFamily="34" charset="-122"/>
                <a:cs typeface="Inter" pitchFamily="34" charset="-120"/>
              </a:rPr>
              <a:t>수치형: StandardScaler</a:t>
            </a:r>
            <a:endParaRPr lang="en-US" sz="1800" dirty="0"/>
          </a:p>
          <a:p>
            <a:pPr algn="l" lvl="1" marL="685800" indent="-342900">
              <a:lnSpc>
                <a:spcPts val="2160"/>
              </a:lnSpc>
              <a:buSzPct val="100000"/>
              <a:buChar char="•"/>
            </a:pPr>
            <a:r>
              <a:rPr lang="en-US" sz="1350" b="1" spc="-27" kern="0" dirty="0">
                <a:solidFill>
                  <a:srgbClr val="000000">
                    <a:alpha val="99000"/>
                  </a:srgbClr>
                </a:solidFill>
                <a:latin typeface="Inter" pitchFamily="34" charset="0"/>
                <a:ea typeface="Inter" pitchFamily="34" charset="-122"/>
                <a:cs typeface="Inter" pitchFamily="34" charset="-120"/>
              </a:rPr>
              <a:t>차원 축소: PCA(2D)</a:t>
            </a:r>
            <a:endParaRPr lang="en-US" sz="1800"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name="Slide 43">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186238" y="3143250"/>
            <a:ext cx="4833938" cy="214313"/>
          </a:xfrm>
          <a:prstGeom prst="rect">
            <a:avLst/>
          </a:prstGeom>
          <a:noFill/>
          <a:ln w="50800">
            <a:solidFill>
              <a:srgbClr val="E03E1A"/>
            </a:solidFill>
          </a:ln>
        </p:spPr>
        <p:txBody>
          <a:bodyPr wrap="square" rtlCol="0" anchor="ctr"/>
          <a:lstStyle/>
          <a:p>
            <a:pPr indent="0" marL="0">
              <a:buNone/>
            </a:pPr>
            <a:endParaRPr lang="en-US" dirty="0"/>
          </a:p>
        </p:txBody>
      </p:sp>
      <p:pic>
        <p:nvPicPr>
          <p:cNvPr id="3" name="Image 0" descr="preencoded.png">    </p:cNvPr>
          <p:cNvPicPr>
            <a:picLocks noChangeAspect="1"/>
          </p:cNvPicPr>
          <p:nvPr/>
        </p:nvPicPr>
        <p:blipFill>
          <a:blip r:embed="rId1"/>
          <a:stretch>
            <a:fillRect/>
          </a:stretch>
        </p:blipFill>
        <p:spPr>
          <a:xfrm>
            <a:off x="371475" y="1114425"/>
            <a:ext cx="3652838" cy="2771775"/>
          </a:xfrm>
          <a:prstGeom prst="rect">
            <a:avLst/>
          </a:prstGeom>
        </p:spPr>
      </p:pic>
      <p:pic>
        <p:nvPicPr>
          <p:cNvPr id="4" name="Image 1" descr="preencoded.png">    </p:cNvPr>
          <p:cNvPicPr>
            <a:picLocks noChangeAspect="1"/>
          </p:cNvPicPr>
          <p:nvPr/>
        </p:nvPicPr>
        <p:blipFill>
          <a:blip r:embed="rId2"/>
          <a:stretch>
            <a:fillRect/>
          </a:stretch>
        </p:blipFill>
        <p:spPr>
          <a:xfrm>
            <a:off x="719138" y="3900488"/>
            <a:ext cx="1390650" cy="561975"/>
          </a:xfrm>
          <a:prstGeom prst="rect">
            <a:avLst/>
          </a:prstGeom>
        </p:spPr>
      </p:pic>
      <p:pic>
        <p:nvPicPr>
          <p:cNvPr id="5" name="Image 2" descr="preencoded.png">    </p:cNvPr>
          <p:cNvPicPr>
            <a:picLocks noChangeAspect="1"/>
          </p:cNvPicPr>
          <p:nvPr/>
        </p:nvPicPr>
        <p:blipFill>
          <a:blip r:embed="rId3"/>
          <a:stretch>
            <a:fillRect/>
          </a:stretch>
        </p:blipFill>
        <p:spPr>
          <a:xfrm>
            <a:off x="4343400" y="933450"/>
            <a:ext cx="4524375" cy="2700338"/>
          </a:xfrm>
          <a:prstGeom prst="rect">
            <a:avLst/>
          </a:prstGeom>
        </p:spPr>
      </p:pic>
      <p:sp>
        <p:nvSpPr>
          <p:cNvPr id="6" name="Text 1"/>
          <p:cNvSpPr/>
          <p:nvPr/>
        </p:nvSpPr>
        <p:spPr>
          <a:xfrm>
            <a:off x="438150" y="704850"/>
            <a:ext cx="3552825" cy="228600"/>
          </a:xfrm>
          <a:prstGeom prst="rect">
            <a:avLst/>
          </a:prstGeom>
          <a:noFill/>
          <a:ln/>
        </p:spPr>
        <p:txBody>
          <a:bodyPr wrap="square" rtlCol="0" anchor="ctr"/>
          <a:lstStyle/>
          <a:p>
            <a:pPr algn="l" marL="342900" indent="-342900">
              <a:lnSpc>
                <a:spcPts val="1782"/>
              </a:lnSpc>
              <a:buSzPct val="100000"/>
              <a:buChar char="•"/>
            </a:pPr>
            <a:r>
              <a:rPr lang="en-US" sz="1350" b="1" spc="-27" kern="0" dirty="0">
                <a:solidFill>
                  <a:srgbClr val="000000">
                    <a:alpha val="99000"/>
                  </a:srgbClr>
                </a:solidFill>
                <a:latin typeface="Inter" pitchFamily="34" charset="0"/>
                <a:ea typeface="Inter" pitchFamily="34" charset="-122"/>
                <a:cs typeface="Inter" pitchFamily="34" charset="-120"/>
              </a:rPr>
              <a:t>군집수 변화에 따른 Elbow 그래프 시각화</a:t>
            </a:r>
            <a:endParaRPr lang="en-US" sz="1350" dirty="0"/>
          </a:p>
        </p:txBody>
      </p:sp>
      <p:sp>
        <p:nvSpPr>
          <p:cNvPr id="7" name="Text 2"/>
          <p:cNvSpPr/>
          <p:nvPr/>
        </p:nvSpPr>
        <p:spPr>
          <a:xfrm>
            <a:off x="371475" y="123825"/>
            <a:ext cx="5434013" cy="342900"/>
          </a:xfrm>
          <a:prstGeom prst="rect">
            <a:avLst/>
          </a:prstGeom>
          <a:noFill/>
          <a:ln/>
        </p:spPr>
        <p:txBody>
          <a:bodyPr wrap="square" rtlCol="0" anchor="ctr"/>
          <a:lstStyle/>
          <a:p>
            <a:pPr algn="l" marL="342900" indent="-342900">
              <a:lnSpc>
                <a:spcPts val="2700"/>
              </a:lnSpc>
              <a:buSzPct val="100000"/>
              <a:buFont typeface="+mj-lt"/>
              <a:buAutoNum type="arabicPeriod" startAt="1"/>
            </a:pPr>
            <a:r>
              <a:rPr lang="en-US" sz="2250" b="1" spc="-50" kern="0" dirty="0">
                <a:solidFill>
                  <a:srgbClr val="000000">
                    <a:alpha val="99000"/>
                  </a:srgbClr>
                </a:solidFill>
                <a:latin typeface="Inter" pitchFamily="34" charset="0"/>
                <a:ea typeface="Inter" pitchFamily="34" charset="-122"/>
                <a:cs typeface="Inter" pitchFamily="34" charset="-120"/>
              </a:rPr>
              <a:t>이상지질검사 미수검자의 건강군집 분석</a:t>
            </a:r>
            <a:endParaRPr lang="en-US" sz="2250" dirty="0"/>
          </a:p>
        </p:txBody>
      </p:sp>
      <p:sp>
        <p:nvSpPr>
          <p:cNvPr id="8" name="Text 3"/>
          <p:cNvSpPr/>
          <p:nvPr/>
        </p:nvSpPr>
        <p:spPr>
          <a:xfrm>
            <a:off x="800100" y="4533900"/>
            <a:ext cx="2824163" cy="228600"/>
          </a:xfrm>
          <a:prstGeom prst="rect">
            <a:avLst/>
          </a:prstGeom>
          <a:noFill/>
          <a:ln/>
        </p:spPr>
        <p:txBody>
          <a:bodyPr wrap="square" rtlCol="0" anchor="ctr"/>
          <a:lstStyle/>
          <a:p>
            <a:pPr algn="l" indent="0" marL="0">
              <a:lnSpc>
                <a:spcPts val="1782"/>
              </a:lnSpc>
              <a:buNone/>
            </a:pPr>
            <a:r>
              <a:rPr lang="en-US" sz="1350" b="1" spc="-27" kern="0" dirty="0">
                <a:solidFill>
                  <a:srgbClr val="000000">
                    <a:alpha val="99000"/>
                  </a:srgbClr>
                </a:solidFill>
                <a:latin typeface="Inter" pitchFamily="34" charset="0"/>
                <a:ea typeface="Inter" pitchFamily="34" charset="-122"/>
                <a:cs typeface="Inter" pitchFamily="34" charset="-120"/>
              </a:rPr>
              <a:t>K=3에서 실루엣 계수 0.51로 최대</a:t>
            </a:r>
            <a:endParaRPr lang="en-US" sz="1350" dirty="0"/>
          </a:p>
        </p:txBody>
      </p:sp>
      <p:sp>
        <p:nvSpPr>
          <p:cNvPr id="9" name="Text 4"/>
          <p:cNvSpPr/>
          <p:nvPr/>
        </p:nvSpPr>
        <p:spPr>
          <a:xfrm>
            <a:off x="452438" y="3457575"/>
            <a:ext cx="457200" cy="228600"/>
          </a:xfrm>
          <a:prstGeom prst="rect">
            <a:avLst/>
          </a:prstGeom>
          <a:noFill/>
          <a:ln/>
        </p:spPr>
        <p:txBody>
          <a:bodyPr wrap="square" rtlCol="0" anchor="ctr"/>
          <a:lstStyle/>
          <a:p>
            <a:pPr algn="ctr" indent="0" marL="0">
              <a:lnSpc>
                <a:spcPts val="1782"/>
              </a:lnSpc>
              <a:buNone/>
            </a:pPr>
            <a:r>
              <a:rPr lang="en-US" sz="1350" b="1" spc="-27" kern="0" dirty="0">
                <a:solidFill>
                  <a:srgbClr val="000000">
                    <a:alpha val="99000"/>
                  </a:srgbClr>
                </a:solidFill>
                <a:latin typeface="Inter" pitchFamily="34" charset="0"/>
                <a:ea typeface="Inter" pitchFamily="34" charset="-122"/>
                <a:cs typeface="Inter" pitchFamily="34" charset="-120"/>
              </a:rPr>
              <a:t> </a:t>
            </a:r>
            <a:endParaRPr lang="en-US" sz="1350" dirty="0"/>
          </a:p>
        </p:txBody>
      </p:sp>
      <p:sp>
        <p:nvSpPr>
          <p:cNvPr id="10" name="Text 5"/>
          <p:cNvSpPr/>
          <p:nvPr/>
        </p:nvSpPr>
        <p:spPr>
          <a:xfrm>
            <a:off x="2271713" y="3900488"/>
            <a:ext cx="8915400" cy="685800"/>
          </a:xfrm>
          <a:prstGeom prst="rect">
            <a:avLst/>
          </a:prstGeom>
          <a:noFill/>
          <a:ln/>
        </p:spPr>
        <p:txBody>
          <a:bodyPr wrap="square" rtlCol="0" anchor="ctr"/>
          <a:lstStyle/>
          <a:p>
            <a:pPr algn="ctr" indent="0" marL="0">
              <a:lnSpc>
                <a:spcPts val="1782"/>
              </a:lnSpc>
              <a:buNone/>
            </a:pPr>
            <a:r>
              <a:rPr lang="en-US" sz="1350" b="1" spc="-27" kern="0" dirty="0">
                <a:solidFill>
                  <a:srgbClr val="000000">
                    <a:alpha val="99000"/>
                  </a:srgbClr>
                </a:solidFill>
                <a:latin typeface="Inter" pitchFamily="34" charset="0"/>
                <a:ea typeface="Inter" pitchFamily="34" charset="-122"/>
                <a:cs typeface="Inter" pitchFamily="34" charset="-120"/>
              </a:rPr>
              <a:t>→ 가장 설명력 적은 변수가 성별인데 성별은 여러 연령대가 </a:t>
            </a:r>
            <a:endParaRPr lang="en-US" sz="1350" dirty="0"/>
          </a:p>
          <a:p>
            <a:pPr algn="ctr" indent="0" marL="0">
              <a:lnSpc>
                <a:spcPts val="1782"/>
              </a:lnSpc>
              <a:buNone/>
            </a:pPr>
            <a:r>
              <a:rPr lang="en-US" sz="1350" b="1" spc="-27" kern="0" dirty="0">
                <a:solidFill>
                  <a:srgbClr val="000000">
                    <a:alpha val="99000"/>
                  </a:srgbClr>
                </a:solidFill>
                <a:latin typeface="Inter" pitchFamily="34" charset="0"/>
                <a:ea typeface="Inter" pitchFamily="34" charset="-122"/>
                <a:cs typeface="Inter" pitchFamily="34" charset="-120"/>
              </a:rPr>
              <a:t>섞인 집단에서 해석에 중요한 피처이므로 기존 피처 유지</a:t>
            </a:r>
            <a:endParaRPr lang="en-US" sz="1350" dirty="0"/>
          </a:p>
        </p:txBody>
      </p:sp>
      <p:sp>
        <p:nvSpPr>
          <p:cNvPr id="11" name="Text 6"/>
          <p:cNvSpPr/>
          <p:nvPr/>
        </p:nvSpPr>
        <p:spPr>
          <a:xfrm>
            <a:off x="4572000" y="4586288"/>
            <a:ext cx="7681913" cy="457200"/>
          </a:xfrm>
          <a:prstGeom prst="rect">
            <a:avLst/>
          </a:prstGeom>
          <a:noFill/>
          <a:ln/>
        </p:spPr>
        <p:txBody>
          <a:bodyPr wrap="square" rtlCol="0" anchor="ctr"/>
          <a:lstStyle/>
          <a:p>
            <a:pPr algn="l" indent="0" marL="0">
              <a:lnSpc>
                <a:spcPts val="1782"/>
              </a:lnSpc>
              <a:buNone/>
            </a:pPr>
            <a:r>
              <a:rPr lang="en-US" sz="1350" b="1" spc="-27" kern="0" dirty="0">
                <a:solidFill>
                  <a:srgbClr val="000000">
                    <a:alpha val="99000"/>
                  </a:srgbClr>
                </a:solidFill>
                <a:latin typeface="Inter" pitchFamily="34" charset="0"/>
                <a:ea typeface="Inter" pitchFamily="34" charset="-122"/>
                <a:cs typeface="Inter" pitchFamily="34" charset="-120"/>
              </a:rPr>
              <a:t>→ K=3, 기존에 사용한 변수 유지</a:t>
            </a:r>
            <a:endParaRPr lang="en-US" sz="1350"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name="Slide 44">
    <p:bg>
      <p:bgPr>
        <a:solidFill>
          <a:srgbClr val="FFFFFF"/>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228600" y="1166813"/>
            <a:ext cx="5148263" cy="3062288"/>
          </a:xfrm>
          <a:prstGeom prst="rect">
            <a:avLst/>
          </a:prstGeom>
        </p:spPr>
      </p:pic>
      <p:pic>
        <p:nvPicPr>
          <p:cNvPr id="3" name="Image 1" descr="preencoded.png">    </p:cNvPr>
          <p:cNvPicPr>
            <a:picLocks noChangeAspect="1"/>
          </p:cNvPicPr>
          <p:nvPr/>
        </p:nvPicPr>
        <p:blipFill>
          <a:blip r:embed="rId2"/>
          <a:stretch>
            <a:fillRect/>
          </a:stretch>
        </p:blipFill>
        <p:spPr>
          <a:xfrm>
            <a:off x="5376863" y="1433513"/>
            <a:ext cx="3390900" cy="2533650"/>
          </a:xfrm>
          <a:prstGeom prst="rect">
            <a:avLst/>
          </a:prstGeom>
        </p:spPr>
      </p:pic>
      <p:sp>
        <p:nvSpPr>
          <p:cNvPr id="4" name="Text 0"/>
          <p:cNvSpPr/>
          <p:nvPr/>
        </p:nvSpPr>
        <p:spPr>
          <a:xfrm>
            <a:off x="228600" y="333375"/>
            <a:ext cx="4243388" cy="276225"/>
          </a:xfrm>
          <a:prstGeom prst="rect">
            <a:avLst/>
          </a:prstGeom>
          <a:noFill/>
          <a:ln/>
        </p:spPr>
        <p:txBody>
          <a:bodyPr wrap="square" rtlCol="0" anchor="ctr"/>
          <a:lstStyle/>
          <a:p>
            <a:pPr algn="l" marL="342900" indent="-342900">
              <a:lnSpc>
                <a:spcPts val="2160"/>
              </a:lnSpc>
              <a:buSzPct val="100000"/>
              <a:buChar char="•"/>
            </a:pPr>
            <a:r>
              <a:rPr lang="en-US" sz="1800" b="1" spc="-36" kern="0" dirty="0">
                <a:solidFill>
                  <a:srgbClr val="000000">
                    <a:alpha val="99000"/>
                  </a:srgbClr>
                </a:solidFill>
                <a:latin typeface="Inter" pitchFamily="34" charset="0"/>
                <a:ea typeface="Inter" pitchFamily="34" charset="-122"/>
                <a:cs typeface="Inter" pitchFamily="34" charset="-120"/>
              </a:rPr>
              <a:t>이상지질검사 미수검자 군집분석 결과</a:t>
            </a:r>
            <a:endParaRPr lang="en-US" sz="1800" dirty="0"/>
          </a:p>
        </p:txBody>
      </p:sp>
      <p:sp>
        <p:nvSpPr>
          <p:cNvPr id="5" name="Text 1"/>
          <p:cNvSpPr/>
          <p:nvPr/>
        </p:nvSpPr>
        <p:spPr>
          <a:xfrm>
            <a:off x="3681413" y="4395788"/>
            <a:ext cx="1733550" cy="228600"/>
          </a:xfrm>
          <a:prstGeom prst="rect">
            <a:avLst/>
          </a:prstGeom>
          <a:noFill/>
          <a:ln/>
        </p:spPr>
        <p:txBody>
          <a:bodyPr wrap="square" rtlCol="0" anchor="ctr"/>
          <a:lstStyle/>
          <a:p>
            <a:pPr algn="ctr" indent="0" marL="0">
              <a:lnSpc>
                <a:spcPts val="1782"/>
              </a:lnSpc>
              <a:buNone/>
            </a:pPr>
            <a:r>
              <a:rPr lang="en-US" sz="1350" b="1" spc="-27" kern="0" dirty="0">
                <a:solidFill>
                  <a:srgbClr val="000000">
                    <a:alpha val="99000"/>
                  </a:srgbClr>
                </a:solidFill>
                <a:latin typeface="Inter" pitchFamily="34" charset="0"/>
                <a:ea typeface="Inter" pitchFamily="34" charset="-122"/>
                <a:cs typeface="Inter" pitchFamily="34" charset="-120"/>
              </a:rPr>
              <a:t>건간한 연기중독러</a:t>
            </a:r>
            <a:endParaRPr lang="en-US" sz="1350" dirty="0"/>
          </a:p>
        </p:txBody>
      </p:sp>
      <p:sp>
        <p:nvSpPr>
          <p:cNvPr id="6" name="Text 2"/>
          <p:cNvSpPr/>
          <p:nvPr/>
        </p:nvSpPr>
        <p:spPr>
          <a:xfrm>
            <a:off x="1976438" y="4395788"/>
            <a:ext cx="1081087" cy="228600"/>
          </a:xfrm>
          <a:prstGeom prst="rect">
            <a:avLst/>
          </a:prstGeom>
          <a:noFill/>
          <a:ln/>
        </p:spPr>
        <p:txBody>
          <a:bodyPr wrap="square" rtlCol="0" anchor="ctr"/>
          <a:lstStyle/>
          <a:p>
            <a:pPr algn="l" indent="0" marL="0">
              <a:lnSpc>
                <a:spcPts val="1782"/>
              </a:lnSpc>
              <a:buNone/>
            </a:pPr>
            <a:r>
              <a:rPr lang="en-US" sz="1350" b="1" spc="-27" kern="0" dirty="0">
                <a:solidFill>
                  <a:srgbClr val="000000">
                    <a:alpha val="99000"/>
                  </a:srgbClr>
                </a:solidFill>
                <a:latin typeface="Inter" pitchFamily="34" charset="0"/>
                <a:ea typeface="Inter" pitchFamily="34" charset="-122"/>
                <a:cs typeface="Inter" pitchFamily="34" charset="-120"/>
              </a:rPr>
              <a:t>절제미인</a:t>
            </a:r>
            <a:endParaRPr lang="en-US" sz="1350" dirty="0"/>
          </a:p>
        </p:txBody>
      </p:sp>
      <p:sp>
        <p:nvSpPr>
          <p:cNvPr id="7" name="Text 3"/>
          <p:cNvSpPr/>
          <p:nvPr/>
        </p:nvSpPr>
        <p:spPr>
          <a:xfrm>
            <a:off x="314325" y="4395788"/>
            <a:ext cx="1162050" cy="228600"/>
          </a:xfrm>
          <a:prstGeom prst="rect">
            <a:avLst/>
          </a:prstGeom>
          <a:noFill/>
          <a:ln/>
        </p:spPr>
        <p:txBody>
          <a:bodyPr wrap="square" rtlCol="0" anchor="ctr"/>
          <a:lstStyle/>
          <a:p>
            <a:pPr algn="l" indent="0" marL="0">
              <a:lnSpc>
                <a:spcPts val="1782"/>
              </a:lnSpc>
              <a:buNone/>
            </a:pPr>
            <a:r>
              <a:rPr lang="en-US" sz="1350" b="1" spc="-27" kern="0" dirty="0">
                <a:solidFill>
                  <a:srgbClr val="000000">
                    <a:alpha val="99000"/>
                  </a:srgbClr>
                </a:solidFill>
                <a:latin typeface="Inter" pitchFamily="34" charset="0"/>
                <a:ea typeface="Inter" pitchFamily="34" charset="-122"/>
                <a:cs typeface="Inter" pitchFamily="34" charset="-120"/>
              </a:rPr>
              <a:t>군집명명 : </a:t>
            </a:r>
            <a:endParaRPr lang="en-US" sz="1350"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name="Slide 45">
    <p:bg>
      <p:bgPr>
        <a:solidFill>
          <a:srgbClr val="FFFFFF"/>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228600" y="942975"/>
            <a:ext cx="5900738" cy="1938337"/>
          </a:xfrm>
          <a:prstGeom prst="rect">
            <a:avLst/>
          </a:prstGeom>
        </p:spPr>
      </p:pic>
      <p:pic>
        <p:nvPicPr>
          <p:cNvPr id="3" name="Image 1" descr="preencoded.png">    </p:cNvPr>
          <p:cNvPicPr>
            <a:picLocks noChangeAspect="1"/>
          </p:cNvPicPr>
          <p:nvPr/>
        </p:nvPicPr>
        <p:blipFill>
          <a:blip r:embed="rId2"/>
          <a:stretch>
            <a:fillRect/>
          </a:stretch>
        </p:blipFill>
        <p:spPr>
          <a:xfrm>
            <a:off x="228600" y="2881313"/>
            <a:ext cx="5900738" cy="1933575"/>
          </a:xfrm>
          <a:prstGeom prst="rect">
            <a:avLst/>
          </a:prstGeom>
        </p:spPr>
      </p:pic>
      <p:sp>
        <p:nvSpPr>
          <p:cNvPr id="4" name="Text 0"/>
          <p:cNvSpPr/>
          <p:nvPr/>
        </p:nvSpPr>
        <p:spPr>
          <a:xfrm>
            <a:off x="228600" y="333375"/>
            <a:ext cx="4243388" cy="276225"/>
          </a:xfrm>
          <a:prstGeom prst="rect">
            <a:avLst/>
          </a:prstGeom>
          <a:noFill/>
          <a:ln/>
        </p:spPr>
        <p:txBody>
          <a:bodyPr wrap="square" rtlCol="0" anchor="ctr"/>
          <a:lstStyle/>
          <a:p>
            <a:pPr algn="l" marL="342900" indent="-342900">
              <a:lnSpc>
                <a:spcPts val="2160"/>
              </a:lnSpc>
              <a:buSzPct val="100000"/>
              <a:buChar char="•"/>
            </a:pPr>
            <a:r>
              <a:rPr lang="en-US" sz="1800" b="1" spc="-36" kern="0" dirty="0">
                <a:solidFill>
                  <a:srgbClr val="000000">
                    <a:alpha val="99000"/>
                  </a:srgbClr>
                </a:solidFill>
                <a:latin typeface="Inter" pitchFamily="34" charset="0"/>
                <a:ea typeface="Inter" pitchFamily="34" charset="-122"/>
                <a:cs typeface="Inter" pitchFamily="34" charset="-120"/>
              </a:rPr>
              <a:t>이상지질검사 미수검자 군집분석 결과</a:t>
            </a:r>
            <a:endParaRPr lang="en-US" sz="1800" dirty="0"/>
          </a:p>
        </p:txBody>
      </p:sp>
      <p:sp>
        <p:nvSpPr>
          <p:cNvPr id="5" name="Text 1"/>
          <p:cNvSpPr/>
          <p:nvPr/>
        </p:nvSpPr>
        <p:spPr>
          <a:xfrm>
            <a:off x="6310313" y="1914525"/>
            <a:ext cx="2938463" cy="914400"/>
          </a:xfrm>
          <a:prstGeom prst="rect">
            <a:avLst/>
          </a:prstGeom>
          <a:noFill/>
          <a:ln/>
        </p:spPr>
        <p:txBody>
          <a:bodyPr wrap="square" rtlCol="0" anchor="ctr"/>
          <a:lstStyle/>
          <a:p>
            <a:pPr algn="l" marL="342900" indent="-342900">
              <a:lnSpc>
                <a:spcPts val="1782"/>
              </a:lnSpc>
              <a:buSzPct val="100000"/>
              <a:buChar char="•"/>
            </a:pPr>
            <a:r>
              <a:rPr lang="en-US" sz="1350" b="1" spc="-27" kern="0" dirty="0">
                <a:solidFill>
                  <a:srgbClr val="000000">
                    <a:alpha val="99000"/>
                  </a:srgbClr>
                </a:solidFill>
                <a:latin typeface="Inter" pitchFamily="34" charset="0"/>
                <a:ea typeface="Inter" pitchFamily="34" charset="-122"/>
                <a:cs typeface="Inter" pitchFamily="34" charset="-120"/>
              </a:rPr>
              <a:t>비건강(군집0)</a:t>
            </a:r>
            <a:endParaRPr lang="en-US" sz="1350" dirty="0"/>
          </a:p>
          <a:p>
            <a:pPr algn="l" lvl="1" marL="685800" indent="-342900">
              <a:lnSpc>
                <a:spcPts val="1782"/>
              </a:lnSpc>
              <a:buSzPct val="100000"/>
              <a:buChar char="•"/>
            </a:pPr>
            <a:r>
              <a:rPr lang="en-US" sz="1350" b="1" spc="-27" kern="0" dirty="0">
                <a:solidFill>
                  <a:srgbClr val="000000">
                    <a:alpha val="99000"/>
                  </a:srgbClr>
                </a:solidFill>
                <a:latin typeface="Inter" pitchFamily="34" charset="0"/>
                <a:ea typeface="Inter" pitchFamily="34" charset="-122"/>
                <a:cs typeface="Inter" pitchFamily="34" charset="-120"/>
              </a:rPr>
              <a:t> 남성4:여성6</a:t>
            </a:r>
            <a:endParaRPr lang="en-US" sz="1350" dirty="0"/>
          </a:p>
          <a:p>
            <a:pPr algn="l" lvl="1" marL="685800" indent="-342900">
              <a:lnSpc>
                <a:spcPts val="1782"/>
              </a:lnSpc>
              <a:buSzPct val="100000"/>
              <a:buChar char="•"/>
            </a:pPr>
            <a:r>
              <a:rPr lang="en-US" sz="1350" b="1" spc="-27" kern="0" dirty="0">
                <a:solidFill>
                  <a:srgbClr val="000000">
                    <a:alpha val="99000"/>
                  </a:srgbClr>
                </a:solidFill>
                <a:latin typeface="Inter" pitchFamily="34" charset="0"/>
                <a:ea typeface="Inter" pitchFamily="34" charset="-122"/>
                <a:cs typeface="Inter" pitchFamily="34" charset="-120"/>
              </a:rPr>
              <a:t>전체적인 BMI분포가 낮은 편</a:t>
            </a:r>
            <a:endParaRPr lang="en-US" sz="1350" dirty="0"/>
          </a:p>
        </p:txBody>
      </p:sp>
      <p:sp>
        <p:nvSpPr>
          <p:cNvPr id="6" name="Text 2"/>
          <p:cNvSpPr/>
          <p:nvPr/>
        </p:nvSpPr>
        <p:spPr>
          <a:xfrm>
            <a:off x="6315075" y="2828925"/>
            <a:ext cx="2938463" cy="914400"/>
          </a:xfrm>
          <a:prstGeom prst="rect">
            <a:avLst/>
          </a:prstGeom>
          <a:noFill/>
          <a:ln/>
        </p:spPr>
        <p:txBody>
          <a:bodyPr wrap="square" rtlCol="0" anchor="ctr"/>
          <a:lstStyle/>
          <a:p>
            <a:pPr algn="l" marL="342900" indent="-342900">
              <a:lnSpc>
                <a:spcPts val="1782"/>
              </a:lnSpc>
              <a:buSzPct val="100000"/>
              <a:buChar char="•"/>
            </a:pPr>
            <a:r>
              <a:rPr lang="en-US" sz="1350" b="1" spc="-27" kern="0" dirty="0">
                <a:solidFill>
                  <a:srgbClr val="000000">
                    <a:alpha val="99000"/>
                  </a:srgbClr>
                </a:solidFill>
                <a:latin typeface="Inter" pitchFamily="34" charset="0"/>
                <a:ea typeface="Inter" pitchFamily="34" charset="-122"/>
                <a:cs typeface="Inter" pitchFamily="34" charset="-120"/>
              </a:rPr>
              <a:t>건강(군집1)</a:t>
            </a:r>
            <a:endParaRPr lang="en-US" sz="1350" dirty="0"/>
          </a:p>
          <a:p>
            <a:pPr algn="l" lvl="1" marL="685800" indent="-342900">
              <a:lnSpc>
                <a:spcPts val="1782"/>
              </a:lnSpc>
              <a:buSzPct val="100000"/>
              <a:buChar char="•"/>
            </a:pPr>
            <a:r>
              <a:rPr lang="en-US" sz="1350" b="1" spc="-27" kern="0" dirty="0">
                <a:solidFill>
                  <a:srgbClr val="000000">
                    <a:alpha val="99000"/>
                  </a:srgbClr>
                </a:solidFill>
                <a:latin typeface="Inter" pitchFamily="34" charset="0"/>
                <a:ea typeface="Inter" pitchFamily="34" charset="-122"/>
                <a:cs typeface="Inter" pitchFamily="34" charset="-120"/>
              </a:rPr>
              <a:t> 남 8.7:여1.2 </a:t>
            </a:r>
            <a:endParaRPr lang="en-US" sz="1350" dirty="0"/>
          </a:p>
          <a:p>
            <a:pPr algn="l" lvl="1" marL="685800" indent="-342900">
              <a:lnSpc>
                <a:spcPts val="1782"/>
              </a:lnSpc>
              <a:buSzPct val="100000"/>
              <a:buChar char="•"/>
            </a:pPr>
            <a:r>
              <a:rPr lang="en-US" sz="1350" b="1" spc="-27" kern="0" dirty="0">
                <a:solidFill>
                  <a:srgbClr val="000000">
                    <a:alpha val="99000"/>
                  </a:srgbClr>
                </a:solidFill>
                <a:latin typeface="Inter" pitchFamily="34" charset="0"/>
                <a:ea typeface="Inter" pitchFamily="34" charset="-122"/>
                <a:cs typeface="Inter" pitchFamily="34" charset="-120"/>
              </a:rPr>
              <a:t>전체적인 BMI분포가 높은 편</a:t>
            </a:r>
            <a:endParaRPr lang="en-US" sz="1350"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name="Slide 46">
    <p:bg>
      <p:bgPr>
        <a:solidFill>
          <a:srgbClr val="FFFFFF"/>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1738313" y="2571750"/>
            <a:ext cx="5662613" cy="1857375"/>
          </a:xfrm>
          <a:prstGeom prst="rect">
            <a:avLst/>
          </a:prstGeom>
        </p:spPr>
      </p:pic>
      <p:pic>
        <p:nvPicPr>
          <p:cNvPr id="3" name="Image 1" descr="preencoded.png">    </p:cNvPr>
          <p:cNvPicPr>
            <a:picLocks noChangeAspect="1"/>
          </p:cNvPicPr>
          <p:nvPr/>
        </p:nvPicPr>
        <p:blipFill>
          <a:blip r:embed="rId2"/>
          <a:stretch>
            <a:fillRect/>
          </a:stretch>
        </p:blipFill>
        <p:spPr>
          <a:xfrm>
            <a:off x="1738313" y="714375"/>
            <a:ext cx="5662613" cy="1857375"/>
          </a:xfrm>
          <a:prstGeom prst="rect">
            <a:avLst/>
          </a:prstGeom>
        </p:spPr>
      </p:pic>
      <p:sp>
        <p:nvSpPr>
          <p:cNvPr id="4" name="Text 0"/>
          <p:cNvSpPr/>
          <p:nvPr/>
        </p:nvSpPr>
        <p:spPr>
          <a:xfrm>
            <a:off x="228600" y="333375"/>
            <a:ext cx="4243388" cy="276225"/>
          </a:xfrm>
          <a:prstGeom prst="rect">
            <a:avLst/>
          </a:prstGeom>
          <a:noFill/>
          <a:ln/>
        </p:spPr>
        <p:txBody>
          <a:bodyPr wrap="square" rtlCol="0" anchor="ctr"/>
          <a:lstStyle/>
          <a:p>
            <a:pPr algn="l" marL="342900" indent="-342900">
              <a:lnSpc>
                <a:spcPts val="2160"/>
              </a:lnSpc>
              <a:buSzPct val="100000"/>
              <a:buChar char="•"/>
            </a:pPr>
            <a:r>
              <a:rPr lang="en-US" sz="1800" b="1" spc="-36" kern="0" dirty="0">
                <a:solidFill>
                  <a:srgbClr val="000000">
                    <a:alpha val="99000"/>
                  </a:srgbClr>
                </a:solidFill>
                <a:latin typeface="Inter" pitchFamily="34" charset="0"/>
                <a:ea typeface="Inter" pitchFamily="34" charset="-122"/>
                <a:cs typeface="Inter" pitchFamily="34" charset="-120"/>
              </a:rPr>
              <a:t>이상지질검사 미수검자 군집분석 결과</a:t>
            </a:r>
            <a:endParaRPr lang="en-US" sz="1800" dirty="0"/>
          </a:p>
        </p:txBody>
      </p:sp>
      <p:sp>
        <p:nvSpPr>
          <p:cNvPr id="5" name="Text 1"/>
          <p:cNvSpPr/>
          <p:nvPr/>
        </p:nvSpPr>
        <p:spPr>
          <a:xfrm>
            <a:off x="361950" y="4638675"/>
            <a:ext cx="8877300" cy="228600"/>
          </a:xfrm>
          <a:prstGeom prst="rect">
            <a:avLst/>
          </a:prstGeom>
          <a:noFill/>
          <a:ln/>
        </p:spPr>
        <p:txBody>
          <a:bodyPr wrap="square" rtlCol="0" anchor="ctr"/>
          <a:lstStyle/>
          <a:p>
            <a:pPr algn="l" marL="342900" indent="-342900">
              <a:lnSpc>
                <a:spcPts val="1782"/>
              </a:lnSpc>
              <a:buSzPct val="100000"/>
              <a:buChar char="•"/>
            </a:pPr>
            <a:r>
              <a:rPr lang="en-US" sz="1350" b="1" spc="-27" kern="0" dirty="0">
                <a:solidFill>
                  <a:srgbClr val="000000">
                    <a:alpha val="99000"/>
                  </a:srgbClr>
                </a:solidFill>
                <a:latin typeface="Inter" pitchFamily="34" charset="0"/>
                <a:ea typeface="Inter" pitchFamily="34" charset="-122"/>
                <a:cs typeface="Inter" pitchFamily="34" charset="-120"/>
              </a:rPr>
              <a:t>군집0, 1 전부 어느 정도 음주를 즐기는 편이나, 군집0은 비흡연자율이 77%로 군집1 비흡연자율 37%에 비해 매우 높음</a:t>
            </a:r>
            <a:endParaRPr lang="en-US" sz="1350"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name="Slide 47">
    <p:bg>
      <p:bgPr>
        <a:solidFill>
          <a:srgbClr val="FFFFFF"/>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1866900" y="2566988"/>
            <a:ext cx="5410200" cy="1776413"/>
          </a:xfrm>
          <a:prstGeom prst="rect">
            <a:avLst/>
          </a:prstGeom>
        </p:spPr>
      </p:pic>
      <p:pic>
        <p:nvPicPr>
          <p:cNvPr id="3" name="Image 1" descr="preencoded.png">    </p:cNvPr>
          <p:cNvPicPr>
            <a:picLocks noChangeAspect="1"/>
          </p:cNvPicPr>
          <p:nvPr/>
        </p:nvPicPr>
        <p:blipFill>
          <a:blip r:embed="rId2"/>
          <a:stretch>
            <a:fillRect/>
          </a:stretch>
        </p:blipFill>
        <p:spPr>
          <a:xfrm>
            <a:off x="1866900" y="795338"/>
            <a:ext cx="5410200" cy="1771650"/>
          </a:xfrm>
          <a:prstGeom prst="rect">
            <a:avLst/>
          </a:prstGeom>
        </p:spPr>
      </p:pic>
      <p:sp>
        <p:nvSpPr>
          <p:cNvPr id="4" name="Text 0"/>
          <p:cNvSpPr/>
          <p:nvPr/>
        </p:nvSpPr>
        <p:spPr>
          <a:xfrm>
            <a:off x="228600" y="333375"/>
            <a:ext cx="4243388" cy="276225"/>
          </a:xfrm>
          <a:prstGeom prst="rect">
            <a:avLst/>
          </a:prstGeom>
          <a:noFill/>
          <a:ln/>
        </p:spPr>
        <p:txBody>
          <a:bodyPr wrap="square" rtlCol="0" anchor="ctr"/>
          <a:lstStyle/>
          <a:p>
            <a:pPr algn="l" marL="342900" indent="-342900">
              <a:lnSpc>
                <a:spcPts val="2160"/>
              </a:lnSpc>
              <a:buSzPct val="100000"/>
              <a:buChar char="•"/>
            </a:pPr>
            <a:r>
              <a:rPr lang="en-US" sz="1800" b="1" spc="-36" kern="0" dirty="0">
                <a:solidFill>
                  <a:srgbClr val="000000">
                    <a:alpha val="99000"/>
                  </a:srgbClr>
                </a:solidFill>
                <a:latin typeface="Inter" pitchFamily="34" charset="0"/>
                <a:ea typeface="Inter" pitchFamily="34" charset="-122"/>
                <a:cs typeface="Inter" pitchFamily="34" charset="-120"/>
              </a:rPr>
              <a:t>이상지질검사 미수검자 군집분석 결과</a:t>
            </a:r>
            <a:endParaRPr lang="en-US" sz="1800" dirty="0"/>
          </a:p>
        </p:txBody>
      </p:sp>
      <p:sp>
        <p:nvSpPr>
          <p:cNvPr id="5" name="Text 1"/>
          <p:cNvSpPr/>
          <p:nvPr/>
        </p:nvSpPr>
        <p:spPr>
          <a:xfrm>
            <a:off x="1666875" y="4491038"/>
            <a:ext cx="6262688" cy="457200"/>
          </a:xfrm>
          <a:prstGeom prst="rect">
            <a:avLst/>
          </a:prstGeom>
          <a:noFill/>
          <a:ln/>
        </p:spPr>
        <p:txBody>
          <a:bodyPr wrap="square" rtlCol="0" anchor="ctr"/>
          <a:lstStyle/>
          <a:p>
            <a:pPr algn="l" marL="342900" indent="-342900">
              <a:lnSpc>
                <a:spcPts val="1782"/>
              </a:lnSpc>
              <a:buSzPct val="100000"/>
              <a:buChar char="•"/>
            </a:pPr>
            <a:r>
              <a:rPr lang="en-US" sz="1350" b="1" spc="-27" kern="0" dirty="0">
                <a:solidFill>
                  <a:srgbClr val="000000">
                    <a:alpha val="99000"/>
                  </a:srgbClr>
                </a:solidFill>
                <a:latin typeface="Inter" pitchFamily="34" charset="0"/>
                <a:ea typeface="Inter" pitchFamily="34" charset="-122"/>
                <a:cs typeface="Inter" pitchFamily="34" charset="-120"/>
              </a:rPr>
              <a:t>군집0의 49%가 정상 혈압으로 군집 1에 비해 혈압 위험이 적음</a:t>
            </a:r>
            <a:endParaRPr lang="en-US" sz="1350" dirty="0"/>
          </a:p>
          <a:p>
            <a:pPr algn="l" marL="342900" indent="-342900">
              <a:lnSpc>
                <a:spcPts val="1782"/>
              </a:lnSpc>
              <a:buSzPct val="100000"/>
              <a:buChar char="•"/>
            </a:pPr>
            <a:r>
              <a:rPr lang="en-US" sz="1350" b="1" spc="-27" kern="0" dirty="0">
                <a:solidFill>
                  <a:srgbClr val="000000">
                    <a:alpha val="99000"/>
                  </a:srgbClr>
                </a:solidFill>
                <a:latin typeface="Inter" pitchFamily="34" charset="0"/>
                <a:ea typeface="Inter" pitchFamily="34" charset="-122"/>
                <a:cs typeface="Inter" pitchFamily="34" charset="-120"/>
              </a:rPr>
              <a:t>군집 0의 당뇨군은 67%가 정상 혈당으로 군집 1에 비해 당뇨군이 23% 적음</a:t>
            </a:r>
            <a:endParaRPr lang="en-US" sz="1350"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name="Slide 48">
    <p:bg>
      <p:bgPr>
        <a:solidFill>
          <a:srgbClr val="FFFFFF"/>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1738313" y="2081212"/>
            <a:ext cx="5662613" cy="1857375"/>
          </a:xfrm>
          <a:prstGeom prst="rect">
            <a:avLst/>
          </a:prstGeom>
        </p:spPr>
      </p:pic>
      <p:sp>
        <p:nvSpPr>
          <p:cNvPr id="3" name="Text 0"/>
          <p:cNvSpPr/>
          <p:nvPr/>
        </p:nvSpPr>
        <p:spPr>
          <a:xfrm>
            <a:off x="228600" y="333375"/>
            <a:ext cx="4243388" cy="276225"/>
          </a:xfrm>
          <a:prstGeom prst="rect">
            <a:avLst/>
          </a:prstGeom>
          <a:noFill/>
          <a:ln/>
        </p:spPr>
        <p:txBody>
          <a:bodyPr wrap="square" rtlCol="0" anchor="ctr"/>
          <a:lstStyle/>
          <a:p>
            <a:pPr algn="l" marL="342900" indent="-342900">
              <a:lnSpc>
                <a:spcPts val="2160"/>
              </a:lnSpc>
              <a:buSzPct val="100000"/>
              <a:buChar char="•"/>
            </a:pPr>
            <a:r>
              <a:rPr lang="en-US" sz="1800" b="1" spc="-36" kern="0" dirty="0">
                <a:solidFill>
                  <a:srgbClr val="000000">
                    <a:alpha val="99000"/>
                  </a:srgbClr>
                </a:solidFill>
                <a:latin typeface="Inter" pitchFamily="34" charset="0"/>
                <a:ea typeface="Inter" pitchFamily="34" charset="-122"/>
                <a:cs typeface="Inter" pitchFamily="34" charset="-120"/>
              </a:rPr>
              <a:t>이상지질검사 미수검자 군집분석 결과</a:t>
            </a:r>
            <a:endParaRPr lang="en-US" sz="1800" dirty="0"/>
          </a:p>
        </p:txBody>
      </p:sp>
      <p:sp>
        <p:nvSpPr>
          <p:cNvPr id="4" name="Text 1"/>
          <p:cNvSpPr/>
          <p:nvPr/>
        </p:nvSpPr>
        <p:spPr>
          <a:xfrm>
            <a:off x="561975" y="690563"/>
            <a:ext cx="6262688" cy="228600"/>
          </a:xfrm>
          <a:prstGeom prst="rect">
            <a:avLst/>
          </a:prstGeom>
          <a:noFill/>
          <a:ln/>
        </p:spPr>
        <p:txBody>
          <a:bodyPr wrap="square" rtlCol="0" anchor="ctr"/>
          <a:lstStyle/>
          <a:p>
            <a:pPr algn="l" marL="342900" indent="-342900">
              <a:lnSpc>
                <a:spcPts val="1782"/>
              </a:lnSpc>
              <a:buSzPct val="100000"/>
              <a:buChar char="•"/>
            </a:pPr>
            <a:r>
              <a:rPr lang="en-US" sz="1350" b="1" spc="-27" kern="0" dirty="0">
                <a:solidFill>
                  <a:srgbClr val="000000">
                    <a:alpha val="99000"/>
                  </a:srgbClr>
                </a:solidFill>
                <a:latin typeface="Inter" pitchFamily="34" charset="0"/>
                <a:ea typeface="Inter" pitchFamily="34" charset="-122"/>
                <a:cs typeface="Inter" pitchFamily="34" charset="-120"/>
              </a:rPr>
              <a:t>군집0의 12.7%가 간질환이 의심되며 군집 1은 44%가 간질환이 의심됨</a:t>
            </a:r>
            <a:endParaRPr lang="en-US" sz="1350"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name="Slide 49">
    <p:bg>
      <p:bgPr>
        <a:solidFill>
          <a:srgbClr val="FFFFFF"/>
        </a:solidFill>
      </p:bgPr>
    </p:bg>
    <p:spTree>
      <p:nvGrpSpPr>
        <p:cNvPr id="1" name=""/>
        <p:cNvGrpSpPr/>
        <p:nvPr/>
      </p:nvGrpSpPr>
      <p:grpSpPr>
        <a:xfrm>
          <a:off x="0" y="0"/>
          <a:ext cx="0" cy="0"/>
          <a:chOff x="0" y="0"/>
          <a:chExt cx="0" cy="0"/>
        </a:xfrm>
      </p:grpSpPr>
      <p:graphicFrame>
        <p:nvGraphicFramePr>
          <p:cNvPr id="50" name="Table 0"/>
          <p:cNvGraphicFramePr>
            <a:graphicFrameLocks noGrp="1"/>
          </p:cNvGraphicFramePr>
          <p:nvPr>
            <p:extLst>
              <p:ext uri="{D42A27DB-BD31-4B8C-83A1-F6EECF244321}">
                <p14:modId xmlns:p14="http://schemas.microsoft.com/office/powerpoint/2010/main" val="1579011935"/>
              </p:ext>
            </p:extLst>
          </p:nvPr>
        </p:nvGraphicFramePr>
        <p:xfrm>
          <a:off x="2847975" y="2181225"/>
          <a:ext cx="3443288" cy="1676400"/>
        </p:xfrm>
        <a:graphic>
          <a:graphicData uri="http://schemas.openxmlformats.org/drawingml/2006/table">
            <a:tbl>
              <a:tblPr/>
              <a:tblGrid>
                <a:gridCol w="914400"/>
                <a:gridCol w="1347788"/>
                <a:gridCol w="1181100"/>
              </a:tblGrid>
              <a:tr h="419100">
                <a:tc>
                  <a:txBody>
                    <a:bodyPr/>
                    <a:lstStyle/>
                    <a:p>
                      <a:pPr algn="l" indent="0" marL="0">
                        <a:lnSpc>
                          <a:spcPts val="1782"/>
                        </a:lnSpc>
                        <a:buNone/>
                      </a:pPr>
                      <a:r>
                        <a:rPr lang="en-US" sz="1350" b="1" spc="-27" kern="0" dirty="0">
                          <a:solidFill>
                            <a:srgbClr val="000000">
                              <a:alpha val="99000"/>
                            </a:srgbClr>
                          </a:solidFill>
                          <a:latin typeface="Inter" pitchFamily="34" charset="0"/>
                          <a:ea typeface="Inter" pitchFamily="34" charset="-122"/>
                          <a:cs typeface="Inter" pitchFamily="34" charset="-120"/>
                        </a:rPr>
                        <a:t>질병</a:t>
                      </a:r>
                      <a:endParaRPr lang="en-US" sz="1200" dirty="0"/>
                    </a:p>
                  </a:txBody>
                  <a:tcPr marL="91440" marR="91440" marT="45720" marB="45720">
                    <a:lnL w="12700" cap="flat" cmpd="sng" algn="ctr">
                      <a:solidFill>
                        <a:srgbClr val="737373"/>
                      </a:solidFill>
                      <a:prstDash val="solid"/>
                      <a:round/>
                      <a:headEnd type="none" w="med" len="med"/>
                      <a:tailEnd type="none" w="med" len="med"/>
                    </a:lnL>
                    <a:lnR w="12700" cap="flat" cmpd="sng" algn="ctr">
                      <a:solidFill>
                        <a:srgbClr val="737373"/>
                      </a:solidFill>
                      <a:prstDash val="solid"/>
                      <a:round/>
                      <a:headEnd type="none" w="med" len="med"/>
                      <a:tailEnd type="none" w="med" len="med"/>
                    </a:lnR>
                    <a:lnT w="12700" cap="flat" cmpd="sng" algn="ctr">
                      <a:solidFill>
                        <a:srgbClr val="737373"/>
                      </a:solidFill>
                      <a:prstDash val="solid"/>
                      <a:round/>
                      <a:headEnd type="none" w="med" len="med"/>
                      <a:tailEnd type="none" w="med" len="med"/>
                    </a:lnT>
                    <a:lnB w="12700" cap="flat" cmpd="sng" algn="ctr">
                      <a:solidFill>
                        <a:srgbClr val="737373"/>
                      </a:solidFill>
                      <a:prstDash val="solid"/>
                      <a:round/>
                      <a:headEnd type="none" w="med" len="med"/>
                      <a:tailEnd type="none" w="med" len="med"/>
                    </a:lnB>
                    <a:solidFill>
                      <a:srgbClr val="FFFFFF"/>
                    </a:solidFill>
                  </a:tcPr>
                </a:tc>
                <a:tc>
                  <a:txBody>
                    <a:bodyPr/>
                    <a:lstStyle/>
                    <a:p>
                      <a:pPr algn="l" indent="0" marL="0">
                        <a:lnSpc>
                          <a:spcPts val="1782"/>
                        </a:lnSpc>
                        <a:buNone/>
                      </a:pPr>
                      <a:r>
                        <a:rPr lang="en-US" sz="1350" b="1" spc="-27" kern="0" dirty="0">
                          <a:solidFill>
                            <a:srgbClr val="000000">
                              <a:alpha val="99000"/>
                            </a:srgbClr>
                          </a:solidFill>
                          <a:latin typeface="Inter" pitchFamily="34" charset="0"/>
                          <a:ea typeface="Inter" pitchFamily="34" charset="-122"/>
                          <a:cs typeface="Inter" pitchFamily="34" charset="-120"/>
                        </a:rPr>
                        <a:t>군집0(비건강)</a:t>
                      </a:r>
                      <a:endParaRPr lang="en-US" sz="1200" dirty="0"/>
                    </a:p>
                  </a:txBody>
                  <a:tcPr marL="91440" marR="91440" marT="45720" marB="45720">
                    <a:lnL w="12700" cap="flat" cmpd="sng" algn="ctr">
                      <a:solidFill>
                        <a:srgbClr val="737373"/>
                      </a:solidFill>
                      <a:prstDash val="solid"/>
                      <a:round/>
                      <a:headEnd type="none" w="med" len="med"/>
                      <a:tailEnd type="none" w="med" len="med"/>
                    </a:lnL>
                    <a:lnR w="12700" cap="flat" cmpd="sng" algn="ctr">
                      <a:solidFill>
                        <a:srgbClr val="737373"/>
                      </a:solidFill>
                      <a:prstDash val="solid"/>
                      <a:round/>
                      <a:headEnd type="none" w="med" len="med"/>
                      <a:tailEnd type="none" w="med" len="med"/>
                    </a:lnR>
                    <a:lnT w="12700" cap="flat" cmpd="sng" algn="ctr">
                      <a:solidFill>
                        <a:srgbClr val="737373"/>
                      </a:solidFill>
                      <a:prstDash val="solid"/>
                      <a:round/>
                      <a:headEnd type="none" w="med" len="med"/>
                      <a:tailEnd type="none" w="med" len="med"/>
                    </a:lnT>
                    <a:lnB w="12700" cap="flat" cmpd="sng" algn="ctr">
                      <a:solidFill>
                        <a:srgbClr val="737373"/>
                      </a:solidFill>
                      <a:prstDash val="solid"/>
                      <a:round/>
                      <a:headEnd type="none" w="med" len="med"/>
                      <a:tailEnd type="none" w="med" len="med"/>
                    </a:lnB>
                    <a:solidFill>
                      <a:srgbClr val="FFFFFF"/>
                    </a:solidFill>
                  </a:tcPr>
                </a:tc>
                <a:tc>
                  <a:txBody>
                    <a:bodyPr/>
                    <a:lstStyle/>
                    <a:p>
                      <a:pPr algn="l" indent="0" marL="0">
                        <a:lnSpc>
                          <a:spcPts val="1782"/>
                        </a:lnSpc>
                        <a:buNone/>
                      </a:pPr>
                      <a:r>
                        <a:rPr lang="en-US" sz="1350" b="1" spc="-27" kern="0" dirty="0">
                          <a:solidFill>
                            <a:srgbClr val="000000">
                              <a:alpha val="99000"/>
                            </a:srgbClr>
                          </a:solidFill>
                          <a:latin typeface="Inter" pitchFamily="34" charset="0"/>
                          <a:ea typeface="Inter" pitchFamily="34" charset="-122"/>
                          <a:cs typeface="Inter" pitchFamily="34" charset="-120"/>
                        </a:rPr>
                        <a:t>군집1(건강)</a:t>
                      </a:r>
                      <a:endParaRPr lang="en-US" sz="1200" dirty="0"/>
                    </a:p>
                  </a:txBody>
                  <a:tcPr marL="91440" marR="91440" marT="45720" marB="45720">
                    <a:lnL w="12700" cap="flat" cmpd="sng" algn="ctr">
                      <a:solidFill>
                        <a:srgbClr val="737373"/>
                      </a:solidFill>
                      <a:prstDash val="solid"/>
                      <a:round/>
                      <a:headEnd type="none" w="med" len="med"/>
                      <a:tailEnd type="none" w="med" len="med"/>
                    </a:lnL>
                    <a:lnR w="12700" cap="flat" cmpd="sng" algn="ctr">
                      <a:solidFill>
                        <a:srgbClr val="737373"/>
                      </a:solidFill>
                      <a:prstDash val="solid"/>
                      <a:round/>
                      <a:headEnd type="none" w="med" len="med"/>
                      <a:tailEnd type="none" w="med" len="med"/>
                    </a:lnR>
                    <a:lnT w="12700" cap="flat" cmpd="sng" algn="ctr">
                      <a:solidFill>
                        <a:srgbClr val="737373"/>
                      </a:solidFill>
                      <a:prstDash val="solid"/>
                      <a:round/>
                      <a:headEnd type="none" w="med" len="med"/>
                      <a:tailEnd type="none" w="med" len="med"/>
                    </a:lnT>
                    <a:lnB w="12700" cap="flat" cmpd="sng" algn="ctr">
                      <a:solidFill>
                        <a:srgbClr val="737373"/>
                      </a:solidFill>
                      <a:prstDash val="solid"/>
                      <a:round/>
                      <a:headEnd type="none" w="med" len="med"/>
                      <a:tailEnd type="none" w="med" len="med"/>
                    </a:lnB>
                    <a:solidFill>
                      <a:srgbClr val="FFFFFF"/>
                    </a:solidFill>
                  </a:tcPr>
                </a:tc>
              </a:tr>
              <a:tr h="419100">
                <a:tc>
                  <a:txBody>
                    <a:bodyPr/>
                    <a:lstStyle/>
                    <a:p>
                      <a:pPr algn="l" indent="0" marL="0">
                        <a:lnSpc>
                          <a:spcPts val="1782"/>
                        </a:lnSpc>
                        <a:buNone/>
                      </a:pPr>
                      <a:r>
                        <a:rPr lang="en-US" sz="1350" b="1" spc="-27" kern="0" dirty="0">
                          <a:solidFill>
                            <a:srgbClr val="000000">
                              <a:alpha val="99000"/>
                            </a:srgbClr>
                          </a:solidFill>
                          <a:latin typeface="Inter" pitchFamily="34" charset="0"/>
                          <a:ea typeface="Inter" pitchFamily="34" charset="-122"/>
                          <a:cs typeface="Inter" pitchFamily="34" charset="-120"/>
                        </a:rPr>
                        <a:t>고혈압</a:t>
                      </a:r>
                      <a:endParaRPr lang="en-US" sz="1200" dirty="0"/>
                    </a:p>
                  </a:txBody>
                  <a:tcPr marL="91440" marR="91440" marT="45720" marB="45720">
                    <a:lnL w="12700" cap="flat" cmpd="sng" algn="ctr">
                      <a:solidFill>
                        <a:srgbClr val="737373"/>
                      </a:solidFill>
                      <a:prstDash val="solid"/>
                      <a:round/>
                      <a:headEnd type="none" w="med" len="med"/>
                      <a:tailEnd type="none" w="med" len="med"/>
                    </a:lnL>
                    <a:lnR w="12700" cap="flat" cmpd="sng" algn="ctr">
                      <a:solidFill>
                        <a:srgbClr val="737373"/>
                      </a:solidFill>
                      <a:prstDash val="solid"/>
                      <a:round/>
                      <a:headEnd type="none" w="med" len="med"/>
                      <a:tailEnd type="none" w="med" len="med"/>
                    </a:lnR>
                    <a:lnT w="12700" cap="flat" cmpd="sng" algn="ctr">
                      <a:solidFill>
                        <a:srgbClr val="737373"/>
                      </a:solidFill>
                      <a:prstDash val="solid"/>
                      <a:round/>
                      <a:headEnd type="none" w="med" len="med"/>
                      <a:tailEnd type="none" w="med" len="med"/>
                    </a:lnT>
                    <a:lnB w="12700" cap="flat" cmpd="sng" algn="ctr">
                      <a:solidFill>
                        <a:srgbClr val="737373"/>
                      </a:solidFill>
                      <a:prstDash val="solid"/>
                      <a:round/>
                      <a:headEnd type="none" w="med" len="med"/>
                      <a:tailEnd type="none" w="med" len="med"/>
                    </a:lnB>
                    <a:solidFill>
                      <a:srgbClr val="FFFFFF"/>
                    </a:solidFill>
                  </a:tcPr>
                </a:tc>
                <a:tc>
                  <a:txBody>
                    <a:bodyPr/>
                    <a:lstStyle/>
                    <a:p>
                      <a:pPr algn="l" indent="0" marL="0">
                        <a:lnSpc>
                          <a:spcPts val="1782"/>
                        </a:lnSpc>
                        <a:buNone/>
                      </a:pPr>
                      <a:r>
                        <a:rPr lang="en-US" sz="1350" b="1" spc="-27" kern="0" dirty="0">
                          <a:solidFill>
                            <a:srgbClr val="000000">
                              <a:alpha val="99000"/>
                            </a:srgbClr>
                          </a:solidFill>
                          <a:latin typeface="Inter" pitchFamily="34" charset="0"/>
                          <a:ea typeface="Inter" pitchFamily="34" charset="-122"/>
                          <a:cs typeface="Inter" pitchFamily="34" charset="-120"/>
                        </a:rPr>
                        <a:t>43%</a:t>
                      </a:r>
                      <a:endParaRPr lang="en-US" sz="1200" dirty="0"/>
                    </a:p>
                  </a:txBody>
                  <a:tcPr marL="91440" marR="91440" marT="45720" marB="45720">
                    <a:lnL w="12700" cap="flat" cmpd="sng" algn="ctr">
                      <a:solidFill>
                        <a:srgbClr val="737373"/>
                      </a:solidFill>
                      <a:prstDash val="solid"/>
                      <a:round/>
                      <a:headEnd type="none" w="med" len="med"/>
                      <a:tailEnd type="none" w="med" len="med"/>
                    </a:lnL>
                    <a:lnR w="12700" cap="flat" cmpd="sng" algn="ctr">
                      <a:solidFill>
                        <a:srgbClr val="737373"/>
                      </a:solidFill>
                      <a:prstDash val="solid"/>
                      <a:round/>
                      <a:headEnd type="none" w="med" len="med"/>
                      <a:tailEnd type="none" w="med" len="med"/>
                    </a:lnR>
                    <a:lnT w="12700" cap="flat" cmpd="sng" algn="ctr">
                      <a:solidFill>
                        <a:srgbClr val="737373"/>
                      </a:solidFill>
                      <a:prstDash val="solid"/>
                      <a:round/>
                      <a:headEnd type="none" w="med" len="med"/>
                      <a:tailEnd type="none" w="med" len="med"/>
                    </a:lnT>
                    <a:lnB w="12700" cap="flat" cmpd="sng" algn="ctr">
                      <a:solidFill>
                        <a:srgbClr val="737373"/>
                      </a:solidFill>
                      <a:prstDash val="solid"/>
                      <a:round/>
                      <a:headEnd type="none" w="med" len="med"/>
                      <a:tailEnd type="none" w="med" len="med"/>
                    </a:lnB>
                    <a:solidFill>
                      <a:srgbClr val="FFFFFF"/>
                    </a:solidFill>
                  </a:tcPr>
                </a:tc>
                <a:tc>
                  <a:txBody>
                    <a:bodyPr/>
                    <a:lstStyle/>
                    <a:p>
                      <a:pPr algn="l" indent="0" marL="0">
                        <a:lnSpc>
                          <a:spcPts val="1782"/>
                        </a:lnSpc>
                        <a:buNone/>
                      </a:pPr>
                      <a:r>
                        <a:rPr lang="en-US" sz="1350" b="1" spc="-27" kern="0" dirty="0">
                          <a:solidFill>
                            <a:srgbClr val="000000">
                              <a:alpha val="99000"/>
                            </a:srgbClr>
                          </a:solidFill>
                          <a:latin typeface="Inter" pitchFamily="34" charset="0"/>
                          <a:ea typeface="Inter" pitchFamily="34" charset="-122"/>
                          <a:cs typeface="Inter" pitchFamily="34" charset="-120"/>
                        </a:rPr>
                        <a:t>22.8%</a:t>
                      </a:r>
                      <a:endParaRPr lang="en-US" sz="1200" dirty="0"/>
                    </a:p>
                  </a:txBody>
                  <a:tcPr marL="91440" marR="91440" marT="45720" marB="45720">
                    <a:lnL w="12700" cap="flat" cmpd="sng" algn="ctr">
                      <a:solidFill>
                        <a:srgbClr val="737373"/>
                      </a:solidFill>
                      <a:prstDash val="solid"/>
                      <a:round/>
                      <a:headEnd type="none" w="med" len="med"/>
                      <a:tailEnd type="none" w="med" len="med"/>
                    </a:lnL>
                    <a:lnR w="12700" cap="flat" cmpd="sng" algn="ctr">
                      <a:solidFill>
                        <a:srgbClr val="737373"/>
                      </a:solidFill>
                      <a:prstDash val="solid"/>
                      <a:round/>
                      <a:headEnd type="none" w="med" len="med"/>
                      <a:tailEnd type="none" w="med" len="med"/>
                    </a:lnR>
                    <a:lnT w="12700" cap="flat" cmpd="sng" algn="ctr">
                      <a:solidFill>
                        <a:srgbClr val="737373"/>
                      </a:solidFill>
                      <a:prstDash val="solid"/>
                      <a:round/>
                      <a:headEnd type="none" w="med" len="med"/>
                      <a:tailEnd type="none" w="med" len="med"/>
                    </a:lnT>
                    <a:lnB w="12700" cap="flat" cmpd="sng" algn="ctr">
                      <a:solidFill>
                        <a:srgbClr val="737373"/>
                      </a:solidFill>
                      <a:prstDash val="solid"/>
                      <a:round/>
                      <a:headEnd type="none" w="med" len="med"/>
                      <a:tailEnd type="none" w="med" len="med"/>
                    </a:lnB>
                    <a:solidFill>
                      <a:srgbClr val="FFFFFF"/>
                    </a:solidFill>
                  </a:tcPr>
                </a:tc>
              </a:tr>
              <a:tr h="419100">
                <a:tc>
                  <a:txBody>
                    <a:bodyPr/>
                    <a:lstStyle/>
                    <a:p>
                      <a:pPr algn="l" indent="0" marL="0">
                        <a:lnSpc>
                          <a:spcPts val="1782"/>
                        </a:lnSpc>
                        <a:buNone/>
                      </a:pPr>
                      <a:r>
                        <a:rPr lang="en-US" sz="1350" b="1" spc="-27" kern="0" dirty="0">
                          <a:solidFill>
                            <a:srgbClr val="000000">
                              <a:alpha val="99000"/>
                            </a:srgbClr>
                          </a:solidFill>
                          <a:latin typeface="Inter" pitchFamily="34" charset="0"/>
                          <a:ea typeface="Inter" pitchFamily="34" charset="-122"/>
                          <a:cs typeface="Inter" pitchFamily="34" charset="-120"/>
                        </a:rPr>
                        <a:t>당뇨</a:t>
                      </a:r>
                      <a:endParaRPr lang="en-US" sz="1200" dirty="0"/>
                    </a:p>
                  </a:txBody>
                  <a:tcPr marL="91440" marR="91440" marT="45720" marB="45720">
                    <a:lnL w="12700" cap="flat" cmpd="sng" algn="ctr">
                      <a:solidFill>
                        <a:srgbClr val="737373"/>
                      </a:solidFill>
                      <a:prstDash val="solid"/>
                      <a:round/>
                      <a:headEnd type="none" w="med" len="med"/>
                      <a:tailEnd type="none" w="med" len="med"/>
                    </a:lnL>
                    <a:lnR w="12700" cap="flat" cmpd="sng" algn="ctr">
                      <a:solidFill>
                        <a:srgbClr val="737373"/>
                      </a:solidFill>
                      <a:prstDash val="solid"/>
                      <a:round/>
                      <a:headEnd type="none" w="med" len="med"/>
                      <a:tailEnd type="none" w="med" len="med"/>
                    </a:lnR>
                    <a:lnT w="12700" cap="flat" cmpd="sng" algn="ctr">
                      <a:solidFill>
                        <a:srgbClr val="737373"/>
                      </a:solidFill>
                      <a:prstDash val="solid"/>
                      <a:round/>
                      <a:headEnd type="none" w="med" len="med"/>
                      <a:tailEnd type="none" w="med" len="med"/>
                    </a:lnT>
                    <a:lnB w="12700" cap="flat" cmpd="sng" algn="ctr">
                      <a:solidFill>
                        <a:srgbClr val="737373"/>
                      </a:solidFill>
                      <a:prstDash val="solid"/>
                      <a:round/>
                      <a:headEnd type="none" w="med" len="med"/>
                      <a:tailEnd type="none" w="med" len="med"/>
                    </a:lnB>
                    <a:solidFill>
                      <a:srgbClr val="FFFFFF"/>
                    </a:solidFill>
                  </a:tcPr>
                </a:tc>
                <a:tc>
                  <a:txBody>
                    <a:bodyPr/>
                    <a:lstStyle/>
                    <a:p>
                      <a:pPr algn="l" indent="0" marL="0">
                        <a:lnSpc>
                          <a:spcPts val="1782"/>
                        </a:lnSpc>
                        <a:buNone/>
                      </a:pPr>
                      <a:r>
                        <a:rPr lang="en-US" sz="1350" b="1" spc="-27" kern="0" dirty="0">
                          <a:solidFill>
                            <a:srgbClr val="000000">
                              <a:alpha val="99000"/>
                            </a:srgbClr>
                          </a:solidFill>
                          <a:latin typeface="Inter" pitchFamily="34" charset="0"/>
                          <a:ea typeface="Inter" pitchFamily="34" charset="-122"/>
                          <a:cs typeface="Inter" pitchFamily="34" charset="-120"/>
                        </a:rPr>
                        <a:t>32%</a:t>
                      </a:r>
                      <a:endParaRPr lang="en-US" sz="1200" dirty="0"/>
                    </a:p>
                  </a:txBody>
                  <a:tcPr marL="91440" marR="91440" marT="45720" marB="45720">
                    <a:lnL w="12700" cap="flat" cmpd="sng" algn="ctr">
                      <a:solidFill>
                        <a:srgbClr val="737373"/>
                      </a:solidFill>
                      <a:prstDash val="solid"/>
                      <a:round/>
                      <a:headEnd type="none" w="med" len="med"/>
                      <a:tailEnd type="none" w="med" len="med"/>
                    </a:lnL>
                    <a:lnR w="12700" cap="flat" cmpd="sng" algn="ctr">
                      <a:solidFill>
                        <a:srgbClr val="737373"/>
                      </a:solidFill>
                      <a:prstDash val="solid"/>
                      <a:round/>
                      <a:headEnd type="none" w="med" len="med"/>
                      <a:tailEnd type="none" w="med" len="med"/>
                    </a:lnR>
                    <a:lnT w="12700" cap="flat" cmpd="sng" algn="ctr">
                      <a:solidFill>
                        <a:srgbClr val="737373"/>
                      </a:solidFill>
                      <a:prstDash val="solid"/>
                      <a:round/>
                      <a:headEnd type="none" w="med" len="med"/>
                      <a:tailEnd type="none" w="med" len="med"/>
                    </a:lnT>
                    <a:lnB w="12700" cap="flat" cmpd="sng" algn="ctr">
                      <a:solidFill>
                        <a:srgbClr val="737373"/>
                      </a:solidFill>
                      <a:prstDash val="solid"/>
                      <a:round/>
                      <a:headEnd type="none" w="med" len="med"/>
                      <a:tailEnd type="none" w="med" len="med"/>
                    </a:lnB>
                    <a:solidFill>
                      <a:srgbClr val="FFFFFF"/>
                    </a:solidFill>
                  </a:tcPr>
                </a:tc>
                <a:tc>
                  <a:txBody>
                    <a:bodyPr/>
                    <a:lstStyle/>
                    <a:p>
                      <a:pPr algn="l" indent="0" marL="0">
                        <a:lnSpc>
                          <a:spcPts val="1782"/>
                        </a:lnSpc>
                        <a:buNone/>
                      </a:pPr>
                      <a:r>
                        <a:rPr lang="en-US" sz="1350" b="1" spc="-27" kern="0" dirty="0">
                          <a:solidFill>
                            <a:srgbClr val="000000">
                              <a:alpha val="99000"/>
                            </a:srgbClr>
                          </a:solidFill>
                          <a:latin typeface="Inter" pitchFamily="34" charset="0"/>
                          <a:ea typeface="Inter" pitchFamily="34" charset="-122"/>
                          <a:cs typeface="Inter" pitchFamily="34" charset="-120"/>
                        </a:rPr>
                        <a:t>55%</a:t>
                      </a:r>
                      <a:endParaRPr lang="en-US" sz="1200" dirty="0"/>
                    </a:p>
                  </a:txBody>
                  <a:tcPr marL="91440" marR="91440" marT="45720" marB="45720">
                    <a:lnL w="12700" cap="flat" cmpd="sng" algn="ctr">
                      <a:solidFill>
                        <a:srgbClr val="737373"/>
                      </a:solidFill>
                      <a:prstDash val="solid"/>
                      <a:round/>
                      <a:headEnd type="none" w="med" len="med"/>
                      <a:tailEnd type="none" w="med" len="med"/>
                    </a:lnL>
                    <a:lnR w="12700" cap="flat" cmpd="sng" algn="ctr">
                      <a:solidFill>
                        <a:srgbClr val="737373"/>
                      </a:solidFill>
                      <a:prstDash val="solid"/>
                      <a:round/>
                      <a:headEnd type="none" w="med" len="med"/>
                      <a:tailEnd type="none" w="med" len="med"/>
                    </a:lnR>
                    <a:lnT w="12700" cap="flat" cmpd="sng" algn="ctr">
                      <a:solidFill>
                        <a:srgbClr val="737373"/>
                      </a:solidFill>
                      <a:prstDash val="solid"/>
                      <a:round/>
                      <a:headEnd type="none" w="med" len="med"/>
                      <a:tailEnd type="none" w="med" len="med"/>
                    </a:lnT>
                    <a:lnB w="12700" cap="flat" cmpd="sng" algn="ctr">
                      <a:solidFill>
                        <a:srgbClr val="737373"/>
                      </a:solidFill>
                      <a:prstDash val="solid"/>
                      <a:round/>
                      <a:headEnd type="none" w="med" len="med"/>
                      <a:tailEnd type="none" w="med" len="med"/>
                    </a:lnB>
                    <a:solidFill>
                      <a:srgbClr val="FFFFFF"/>
                    </a:solidFill>
                  </a:tcPr>
                </a:tc>
              </a:tr>
              <a:tr h="419100">
                <a:tc>
                  <a:txBody>
                    <a:bodyPr/>
                    <a:lstStyle/>
                    <a:p>
                      <a:pPr algn="l" indent="0" marL="0">
                        <a:lnSpc>
                          <a:spcPts val="1782"/>
                        </a:lnSpc>
                        <a:buNone/>
                      </a:pPr>
                      <a:r>
                        <a:rPr lang="en-US" sz="1350" b="1" spc="-27" kern="0" dirty="0">
                          <a:solidFill>
                            <a:srgbClr val="000000">
                              <a:alpha val="99000"/>
                            </a:srgbClr>
                          </a:solidFill>
                          <a:latin typeface="Inter" pitchFamily="34" charset="0"/>
                          <a:ea typeface="Inter" pitchFamily="34" charset="-122"/>
                          <a:cs typeface="Inter" pitchFamily="34" charset="-120"/>
                        </a:rPr>
                        <a:t>간질환</a:t>
                      </a:r>
                      <a:endParaRPr lang="en-US" sz="1200" dirty="0"/>
                    </a:p>
                  </a:txBody>
                  <a:tcPr marL="91440" marR="91440" marT="45720" marB="45720">
                    <a:lnL w="12700" cap="flat" cmpd="sng" algn="ctr">
                      <a:solidFill>
                        <a:srgbClr val="737373"/>
                      </a:solidFill>
                      <a:prstDash val="solid"/>
                      <a:round/>
                      <a:headEnd type="none" w="med" len="med"/>
                      <a:tailEnd type="none" w="med" len="med"/>
                    </a:lnL>
                    <a:lnR w="12700" cap="flat" cmpd="sng" algn="ctr">
                      <a:solidFill>
                        <a:srgbClr val="737373"/>
                      </a:solidFill>
                      <a:prstDash val="solid"/>
                      <a:round/>
                      <a:headEnd type="none" w="med" len="med"/>
                      <a:tailEnd type="none" w="med" len="med"/>
                    </a:lnR>
                    <a:lnT w="12700" cap="flat" cmpd="sng" algn="ctr">
                      <a:solidFill>
                        <a:srgbClr val="737373"/>
                      </a:solidFill>
                      <a:prstDash val="solid"/>
                      <a:round/>
                      <a:headEnd type="none" w="med" len="med"/>
                      <a:tailEnd type="none" w="med" len="med"/>
                    </a:lnT>
                    <a:lnB w="12700" cap="flat" cmpd="sng" algn="ctr">
                      <a:solidFill>
                        <a:srgbClr val="737373"/>
                      </a:solidFill>
                      <a:prstDash val="solid"/>
                      <a:round/>
                      <a:headEnd type="none" w="med" len="med"/>
                      <a:tailEnd type="none" w="med" len="med"/>
                    </a:lnB>
                    <a:solidFill>
                      <a:srgbClr val="FFFFFF"/>
                    </a:solidFill>
                  </a:tcPr>
                </a:tc>
                <a:tc>
                  <a:txBody>
                    <a:bodyPr/>
                    <a:lstStyle/>
                    <a:p>
                      <a:pPr algn="l" indent="0" marL="0">
                        <a:lnSpc>
                          <a:spcPts val="1782"/>
                        </a:lnSpc>
                        <a:buNone/>
                      </a:pPr>
                      <a:r>
                        <a:rPr lang="en-US" sz="1350" b="1" spc="-27" kern="0" dirty="0">
                          <a:solidFill>
                            <a:srgbClr val="000000">
                              <a:alpha val="99000"/>
                            </a:srgbClr>
                          </a:solidFill>
                          <a:latin typeface="Inter" pitchFamily="34" charset="0"/>
                          <a:ea typeface="Inter" pitchFamily="34" charset="-122"/>
                          <a:cs typeface="Inter" pitchFamily="34" charset="-120"/>
                        </a:rPr>
                        <a:t>12.7%</a:t>
                      </a:r>
                      <a:endParaRPr lang="en-US" sz="1200" dirty="0"/>
                    </a:p>
                  </a:txBody>
                  <a:tcPr marL="91440" marR="91440" marT="45720" marB="45720">
                    <a:lnL w="12700" cap="flat" cmpd="sng" algn="ctr">
                      <a:solidFill>
                        <a:srgbClr val="737373"/>
                      </a:solidFill>
                      <a:prstDash val="solid"/>
                      <a:round/>
                      <a:headEnd type="none" w="med" len="med"/>
                      <a:tailEnd type="none" w="med" len="med"/>
                    </a:lnL>
                    <a:lnR w="12700" cap="flat" cmpd="sng" algn="ctr">
                      <a:solidFill>
                        <a:srgbClr val="737373"/>
                      </a:solidFill>
                      <a:prstDash val="solid"/>
                      <a:round/>
                      <a:headEnd type="none" w="med" len="med"/>
                      <a:tailEnd type="none" w="med" len="med"/>
                    </a:lnR>
                    <a:lnT w="12700" cap="flat" cmpd="sng" algn="ctr">
                      <a:solidFill>
                        <a:srgbClr val="737373"/>
                      </a:solidFill>
                      <a:prstDash val="solid"/>
                      <a:round/>
                      <a:headEnd type="none" w="med" len="med"/>
                      <a:tailEnd type="none" w="med" len="med"/>
                    </a:lnT>
                    <a:lnB w="12700" cap="flat" cmpd="sng" algn="ctr">
                      <a:solidFill>
                        <a:srgbClr val="737373"/>
                      </a:solidFill>
                      <a:prstDash val="solid"/>
                      <a:round/>
                      <a:headEnd type="none" w="med" len="med"/>
                      <a:tailEnd type="none" w="med" len="med"/>
                    </a:lnB>
                    <a:solidFill>
                      <a:srgbClr val="FFFFFF"/>
                    </a:solidFill>
                  </a:tcPr>
                </a:tc>
                <a:tc>
                  <a:txBody>
                    <a:bodyPr/>
                    <a:lstStyle/>
                    <a:p>
                      <a:pPr algn="l" indent="0" marL="0">
                        <a:lnSpc>
                          <a:spcPts val="1782"/>
                        </a:lnSpc>
                        <a:buNone/>
                      </a:pPr>
                      <a:r>
                        <a:rPr lang="en-US" sz="1350" b="1" spc="-27" kern="0" dirty="0">
                          <a:solidFill>
                            <a:srgbClr val="000000">
                              <a:alpha val="99000"/>
                            </a:srgbClr>
                          </a:solidFill>
                          <a:latin typeface="Inter" pitchFamily="34" charset="0"/>
                          <a:ea typeface="Inter" pitchFamily="34" charset="-122"/>
                          <a:cs typeface="Inter" pitchFamily="34" charset="-120"/>
                        </a:rPr>
                        <a:t>44.1%</a:t>
                      </a:r>
                      <a:endParaRPr lang="en-US" sz="1200" dirty="0"/>
                    </a:p>
                  </a:txBody>
                  <a:tcPr marL="91440" marR="91440" marT="45720" marB="45720">
                    <a:lnL w="12700" cap="flat" cmpd="sng" algn="ctr">
                      <a:solidFill>
                        <a:srgbClr val="737373"/>
                      </a:solidFill>
                      <a:prstDash val="solid"/>
                      <a:round/>
                      <a:headEnd type="none" w="med" len="med"/>
                      <a:tailEnd type="none" w="med" len="med"/>
                    </a:lnL>
                    <a:lnR w="12700" cap="flat" cmpd="sng" algn="ctr">
                      <a:solidFill>
                        <a:srgbClr val="737373"/>
                      </a:solidFill>
                      <a:prstDash val="solid"/>
                      <a:round/>
                      <a:headEnd type="none" w="med" len="med"/>
                      <a:tailEnd type="none" w="med" len="med"/>
                    </a:lnR>
                    <a:lnT w="12700" cap="flat" cmpd="sng" algn="ctr">
                      <a:solidFill>
                        <a:srgbClr val="737373"/>
                      </a:solidFill>
                      <a:prstDash val="solid"/>
                      <a:round/>
                      <a:headEnd type="none" w="med" len="med"/>
                      <a:tailEnd type="none" w="med" len="med"/>
                    </a:lnT>
                    <a:lnB w="12700" cap="flat" cmpd="sng" algn="ctr">
                      <a:solidFill>
                        <a:srgbClr val="737373"/>
                      </a:solidFill>
                      <a:prstDash val="solid"/>
                      <a:round/>
                      <a:headEnd type="none" w="med" len="med"/>
                      <a:tailEnd type="none" w="med" len="med"/>
                    </a:lnB>
                    <a:solidFill>
                      <a:srgbClr val="FFFFFF"/>
                    </a:solidFill>
                  </a:tcPr>
                </a:tc>
              </a:tr>
            </a:tbl>
          </a:graphicData>
        </a:graphic>
      </p:graphicFrame>
      <p:sp>
        <p:nvSpPr>
          <p:cNvPr id="3" name="Text 0"/>
          <p:cNvSpPr/>
          <p:nvPr/>
        </p:nvSpPr>
        <p:spPr>
          <a:xfrm>
            <a:off x="3705225" y="1747838"/>
            <a:ext cx="1962150" cy="228600"/>
          </a:xfrm>
          <a:prstGeom prst="rect">
            <a:avLst/>
          </a:prstGeom>
          <a:noFill/>
          <a:ln/>
        </p:spPr>
        <p:txBody>
          <a:bodyPr wrap="square" rtlCol="0" anchor="ctr"/>
          <a:lstStyle/>
          <a:p>
            <a:pPr algn="l" indent="0" marL="0">
              <a:lnSpc>
                <a:spcPts val="1782"/>
              </a:lnSpc>
              <a:buNone/>
            </a:pPr>
            <a:r>
              <a:rPr lang="en-US" sz="1350" b="1" spc="-27" kern="0" dirty="0">
                <a:solidFill>
                  <a:srgbClr val="000000">
                    <a:alpha val="99000"/>
                  </a:srgbClr>
                </a:solidFill>
                <a:latin typeface="Inter" pitchFamily="34" charset="0"/>
                <a:ea typeface="Inter" pitchFamily="34" charset="-122"/>
                <a:cs typeface="Inter" pitchFamily="34" charset="-120"/>
              </a:rPr>
              <a:t>군집별 질병 발병 비율</a:t>
            </a:r>
            <a:endParaRPr lang="en-US" sz="1350" dirty="0"/>
          </a:p>
        </p:txBody>
      </p:sp>
      <p:sp>
        <p:nvSpPr>
          <p:cNvPr id="4" name="Text 1"/>
          <p:cNvSpPr/>
          <p:nvPr/>
        </p:nvSpPr>
        <p:spPr>
          <a:xfrm>
            <a:off x="504825" y="500063"/>
            <a:ext cx="5224463" cy="733425"/>
          </a:xfrm>
          <a:prstGeom prst="rect">
            <a:avLst/>
          </a:prstGeom>
          <a:noFill/>
          <a:ln/>
        </p:spPr>
        <p:txBody>
          <a:bodyPr wrap="square" rtlCol="0" anchor="ctr"/>
          <a:lstStyle/>
          <a:p>
            <a:pPr algn="l" marL="342900" indent="-342900">
              <a:lnSpc>
                <a:spcPts val="2160"/>
              </a:lnSpc>
              <a:buSzPct val="100000"/>
              <a:buChar char="•"/>
            </a:pPr>
            <a:r>
              <a:rPr lang="en-US" sz="1800" b="1" spc="-36" kern="0" dirty="0">
                <a:solidFill>
                  <a:srgbClr val="000000">
                    <a:alpha val="99000"/>
                  </a:srgbClr>
                </a:solidFill>
                <a:latin typeface="Inter" pitchFamily="34" charset="0"/>
                <a:ea typeface="Inter" pitchFamily="34" charset="-122"/>
                <a:cs typeface="Inter" pitchFamily="34" charset="-120"/>
              </a:rPr>
              <a:t>군집별 보험 전략 제안</a:t>
            </a:r>
            <a:endParaRPr lang="en-US" sz="1800" dirty="0"/>
          </a:p>
          <a:p>
            <a:pPr algn="l" lvl="1" marL="685800" indent="-342900">
              <a:lnSpc>
                <a:spcPts val="1782"/>
              </a:lnSpc>
              <a:buSzPct val="100000"/>
              <a:buChar char="•"/>
            </a:pPr>
            <a:r>
              <a:rPr lang="en-US" sz="1350" b="1" spc="-27" kern="0" dirty="0">
                <a:solidFill>
                  <a:srgbClr val="000000">
                    <a:alpha val="99000"/>
                  </a:srgbClr>
                </a:solidFill>
                <a:latin typeface="Inter" pitchFamily="34" charset="0"/>
                <a:ea typeface="Inter" pitchFamily="34" charset="-122"/>
                <a:cs typeface="Inter" pitchFamily="34" charset="-120"/>
              </a:rPr>
              <a:t>군집0(고혈압군)→ 고혈압 관련 보험 우선 추천 </a:t>
            </a:r>
            <a:endParaRPr lang="en-US" sz="1800" dirty="0"/>
          </a:p>
          <a:p>
            <a:pPr algn="l" lvl="1" marL="685800" indent="-342900">
              <a:lnSpc>
                <a:spcPts val="1782"/>
              </a:lnSpc>
              <a:buSzPct val="100000"/>
              <a:buChar char="•"/>
            </a:pPr>
            <a:r>
              <a:rPr lang="en-US" sz="1350" b="1" spc="-27" kern="0" dirty="0">
                <a:solidFill>
                  <a:srgbClr val="000000">
                    <a:alpha val="99000"/>
                  </a:srgbClr>
                </a:solidFill>
                <a:latin typeface="Inter" pitchFamily="34" charset="0"/>
                <a:ea typeface="Inter" pitchFamily="34" charset="-122"/>
                <a:cs typeface="Inter" pitchFamily="34" charset="-120"/>
              </a:rPr>
              <a:t>군집1(당뇨엔 간질환군) → 당뇨 및 간질환 결합 보험 우선 추천</a:t>
            </a:r>
            <a:endParaRPr lang="en-US" sz="18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solidFill>
          <a:srgbClr val="FFFFFF"/>
        </a:solidFill>
      </p:bgPr>
    </p:bg>
    <p:spTree>
      <p:nvGrpSpPr>
        <p:cNvPr id="1" name=""/>
        <p:cNvGrpSpPr/>
        <p:nvPr/>
      </p:nvGrpSpPr>
      <p:grpSpPr>
        <a:xfrm>
          <a:off x="0" y="0"/>
          <a:ext cx="0" cy="0"/>
          <a:chOff x="0" y="0"/>
          <a:chExt cx="0" cy="0"/>
        </a:xfrm>
      </p:grpSpPr>
      <p:sp>
        <p:nvSpPr>
          <p:cNvPr id="2" name="Shape 0"/>
          <p:cNvSpPr/>
          <p:nvPr/>
        </p:nvSpPr>
        <p:spPr>
          <a:xfrm>
            <a:off x="2814638" y="385763"/>
            <a:ext cx="3638550" cy="276225"/>
          </a:xfrm>
          <a:prstGeom prst="rect">
            <a:avLst/>
          </a:prstGeom>
          <a:noFill/>
          <a:ln/>
        </p:spPr>
      </p:sp>
      <p:pic>
        <p:nvPicPr>
          <p:cNvPr id="3" name="Image 0" descr="preencoded.png">    </p:cNvPr>
          <p:cNvPicPr>
            <a:picLocks noChangeAspect="1"/>
          </p:cNvPicPr>
          <p:nvPr/>
        </p:nvPicPr>
        <p:blipFill>
          <a:blip r:embed="rId1"/>
          <a:stretch>
            <a:fillRect/>
          </a:stretch>
        </p:blipFill>
        <p:spPr>
          <a:xfrm>
            <a:off x="342900" y="1504950"/>
            <a:ext cx="4371975" cy="2876550"/>
          </a:xfrm>
          <a:prstGeom prst="rect">
            <a:avLst/>
          </a:prstGeom>
        </p:spPr>
      </p:pic>
      <p:sp>
        <p:nvSpPr>
          <p:cNvPr id="4" name="Text 1"/>
          <p:cNvSpPr/>
          <p:nvPr/>
        </p:nvSpPr>
        <p:spPr>
          <a:xfrm>
            <a:off x="119063" y="109538"/>
            <a:ext cx="4972050" cy="342900"/>
          </a:xfrm>
          <a:prstGeom prst="rect">
            <a:avLst/>
          </a:prstGeom>
          <a:noFill/>
          <a:ln/>
        </p:spPr>
        <p:txBody>
          <a:bodyPr wrap="square" rtlCol="0" anchor="ctr"/>
          <a:lstStyle/>
          <a:p>
            <a:pPr algn="l" indent="0" marL="0">
              <a:lnSpc>
                <a:spcPts val="2700"/>
              </a:lnSpc>
              <a:buNone/>
            </a:pPr>
            <a:r>
              <a:rPr lang="en-US" sz="2250" b="1" spc="-50" kern="0" dirty="0">
                <a:solidFill>
                  <a:srgbClr val="000000">
                    <a:alpha val="99000"/>
                  </a:srgbClr>
                </a:solidFill>
                <a:latin typeface="Inter" pitchFamily="34" charset="0"/>
                <a:ea typeface="Inter" pitchFamily="34" charset="-122"/>
                <a:cs typeface="Inter" pitchFamily="34" charset="-120"/>
              </a:rPr>
              <a:t>기획 배경</a:t>
            </a:r>
            <a:endParaRPr lang="en-US" sz="2250" dirty="0"/>
          </a:p>
        </p:txBody>
      </p:sp>
      <p:sp>
        <p:nvSpPr>
          <p:cNvPr id="5" name="Text 2"/>
          <p:cNvSpPr/>
          <p:nvPr/>
        </p:nvSpPr>
        <p:spPr>
          <a:xfrm>
            <a:off x="685800" y="4381500"/>
            <a:ext cx="5600700" cy="152400"/>
          </a:xfrm>
          <a:prstGeom prst="rect">
            <a:avLst/>
          </a:prstGeom>
          <a:noFill/>
          <a:ln/>
        </p:spPr>
        <p:txBody>
          <a:bodyPr wrap="square" rtlCol="0" anchor="ctr"/>
          <a:lstStyle/>
          <a:p>
            <a:pPr algn="l" marL="342900" indent="-342900">
              <a:lnSpc>
                <a:spcPts val="1206"/>
              </a:lnSpc>
              <a:buSzPct val="100000"/>
              <a:buChar char="•"/>
            </a:pPr>
            <a:r>
              <a:rPr lang="en-US" sz="900" spc="-5" kern="0" dirty="0">
                <a:solidFill>
                  <a:srgbClr val="000000">
                    <a:alpha val="99000"/>
                  </a:srgbClr>
                </a:solidFill>
                <a:latin typeface="Inter" pitchFamily="34" charset="0"/>
                <a:ea typeface="Inter" pitchFamily="34" charset="-122"/>
                <a:cs typeface="Inter" pitchFamily="34" charset="-120"/>
              </a:rPr>
              <a:t>국민건강보험공단 보도자료 - 질병과 건강보험 빅데이터 연결로 국민건강 향상된다!</a:t>
            </a:r>
            <a:endParaRPr lang="en-US" sz="900" dirty="0"/>
          </a:p>
        </p:txBody>
      </p:sp>
      <p:sp>
        <p:nvSpPr>
          <p:cNvPr id="6" name="Text 3"/>
          <p:cNvSpPr/>
          <p:nvPr/>
        </p:nvSpPr>
        <p:spPr>
          <a:xfrm>
            <a:off x="5172075" y="2109788"/>
            <a:ext cx="3986213" cy="1190625"/>
          </a:xfrm>
          <a:prstGeom prst="rect">
            <a:avLst/>
          </a:prstGeom>
          <a:noFill/>
          <a:ln/>
        </p:spPr>
        <p:txBody>
          <a:bodyPr wrap="square" rtlCol="0" anchor="ctr"/>
          <a:lstStyle/>
          <a:p>
            <a:pPr algn="l" indent="0" marL="0">
              <a:lnSpc>
                <a:spcPts val="1890"/>
              </a:lnSpc>
              <a:buNone/>
            </a:pPr>
            <a:r>
              <a:rPr lang="en-US" sz="1350" spc="-13" kern="0" dirty="0">
                <a:solidFill>
                  <a:srgbClr val="000000">
                    <a:alpha val="99000"/>
                  </a:srgbClr>
                </a:solidFill>
                <a:latin typeface="Inter" pitchFamily="34" charset="0"/>
                <a:ea typeface="Inter" pitchFamily="34" charset="-122"/>
                <a:cs typeface="Inter" pitchFamily="34" charset="-120"/>
              </a:rPr>
              <a:t>국민건강보험공단과 질병관리청의 공동 연구 등</a:t>
            </a:r>
            <a:endParaRPr lang="en-US" sz="1350" dirty="0"/>
          </a:p>
          <a:p>
            <a:pPr algn="l" indent="0" marL="0">
              <a:lnSpc>
                <a:spcPts val="1890"/>
              </a:lnSpc>
              <a:buNone/>
            </a:pPr>
            <a:r>
              <a:rPr lang="en-US" sz="1350" spc="-13" kern="0" dirty="0">
                <a:solidFill>
                  <a:srgbClr val="000000">
                    <a:alpha val="99000"/>
                  </a:srgbClr>
                </a:solidFill>
                <a:latin typeface="Inter" pitchFamily="34" charset="0"/>
                <a:ea typeface="Inter" pitchFamily="34" charset="-122"/>
                <a:cs typeface="Inter" pitchFamily="34" charset="-120"/>
              </a:rPr>
              <a:t>빅데이터를 통해 질병에 대응하려는 연구가</a:t>
            </a:r>
            <a:endParaRPr lang="en-US" sz="1350" dirty="0"/>
          </a:p>
          <a:p>
            <a:pPr algn="l" indent="0" marL="0">
              <a:lnSpc>
                <a:spcPts val="1890"/>
              </a:lnSpc>
              <a:buNone/>
            </a:pPr>
            <a:r>
              <a:rPr lang="en-US" sz="1350" spc="-13" kern="0" dirty="0">
                <a:solidFill>
                  <a:srgbClr val="000000">
                    <a:alpha val="99000"/>
                  </a:srgbClr>
                </a:solidFill>
                <a:latin typeface="Inter" pitchFamily="34" charset="0"/>
                <a:ea typeface="Inter" pitchFamily="34" charset="-122"/>
                <a:cs typeface="Inter" pitchFamily="34" charset="-120"/>
              </a:rPr>
              <a:t>지속적으로 논의됨</a:t>
            </a:r>
            <a:endParaRPr lang="en-US" sz="1350" dirty="0"/>
          </a:p>
          <a:p>
            <a:pPr algn="l" indent="0" marL="0">
              <a:lnSpc>
                <a:spcPts val="1890"/>
              </a:lnSpc>
              <a:buNone/>
            </a:pPr>
            <a:r>
              <a:rPr lang="en-US" sz="1350" spc="-13" kern="0" dirty="0">
                <a:solidFill>
                  <a:srgbClr val="000000">
                    <a:alpha val="99000"/>
                  </a:srgbClr>
                </a:solidFill>
                <a:latin typeface="Inter" pitchFamily="34" charset="0"/>
                <a:ea typeface="Inter" pitchFamily="34" charset="-122"/>
                <a:cs typeface="Inter" pitchFamily="34" charset="-120"/>
              </a:rPr>
              <a:t>→</a:t>
            </a:r>
            <a:endParaRPr lang="en-US" sz="1350" dirty="0"/>
          </a:p>
        </p:txBody>
      </p:sp>
      <p:sp>
        <p:nvSpPr>
          <p:cNvPr id="7" name="Text 4"/>
          <p:cNvSpPr/>
          <p:nvPr/>
        </p:nvSpPr>
        <p:spPr>
          <a:xfrm>
            <a:off x="5391150" y="3062288"/>
            <a:ext cx="3986213" cy="714375"/>
          </a:xfrm>
          <a:prstGeom prst="rect">
            <a:avLst/>
          </a:prstGeom>
          <a:noFill/>
          <a:ln/>
        </p:spPr>
        <p:txBody>
          <a:bodyPr wrap="square" rtlCol="0" anchor="ctr"/>
          <a:lstStyle/>
          <a:p>
            <a:pPr algn="l" indent="0" marL="0">
              <a:lnSpc>
                <a:spcPts val="1890"/>
              </a:lnSpc>
              <a:buNone/>
            </a:pPr>
            <a:r>
              <a:rPr lang="en-US" sz="1350" spc="-13" kern="0" dirty="0">
                <a:solidFill>
                  <a:srgbClr val="000000">
                    <a:alpha val="99000"/>
                  </a:srgbClr>
                </a:solidFill>
                <a:latin typeface="Inter" pitchFamily="34" charset="0"/>
                <a:ea typeface="Inter" pitchFamily="34" charset="-122"/>
                <a:cs typeface="Inter" pitchFamily="34" charset="-120"/>
              </a:rPr>
              <a:t>국가건강검진 제도 개선을 위한 빅데이터 분석,</a:t>
            </a:r>
            <a:endParaRPr lang="en-US" sz="1350" dirty="0"/>
          </a:p>
          <a:p>
            <a:pPr algn="l" indent="0" marL="0">
              <a:lnSpc>
                <a:spcPts val="1890"/>
              </a:lnSpc>
              <a:buNone/>
            </a:pPr>
            <a:r>
              <a:rPr lang="en-US" sz="1350" spc="-13" kern="0" dirty="0">
                <a:solidFill>
                  <a:srgbClr val="000000">
                    <a:alpha val="99000"/>
                  </a:srgbClr>
                </a:solidFill>
                <a:latin typeface="Inter" pitchFamily="34" charset="0"/>
                <a:ea typeface="Inter" pitchFamily="34" charset="-122"/>
                <a:cs typeface="Inter" pitchFamily="34" charset="-120"/>
              </a:rPr>
              <a:t>만성질환 데이터 통합 분석 등을 포함하여 다양한 분야에서의 연구가 진행</a:t>
            </a:r>
            <a:endParaRPr lang="en-US" sz="1350" dirty="0"/>
          </a:p>
        </p:txBody>
      </p:sp>
      <p:sp>
        <p:nvSpPr>
          <p:cNvPr id="8" name="Text 5"/>
          <p:cNvSpPr/>
          <p:nvPr/>
        </p:nvSpPr>
        <p:spPr>
          <a:xfrm>
            <a:off x="428625" y="752475"/>
            <a:ext cx="7943850" cy="685800"/>
          </a:xfrm>
          <a:prstGeom prst="rect">
            <a:avLst/>
          </a:prstGeom>
          <a:noFill/>
          <a:ln/>
        </p:spPr>
        <p:txBody>
          <a:bodyPr wrap="square" rtlCol="0" anchor="ctr"/>
          <a:lstStyle/>
          <a:p>
            <a:pPr algn="l" marL="342900" indent="-342900">
              <a:lnSpc>
                <a:spcPts val="1782"/>
              </a:lnSpc>
              <a:buSzPct val="100000"/>
              <a:buChar char="•"/>
            </a:pPr>
            <a:r>
              <a:rPr lang="en-US" sz="1350" b="1" spc="-27" kern="0" dirty="0">
                <a:solidFill>
                  <a:srgbClr val="000000">
                    <a:alpha val="99000"/>
                  </a:srgbClr>
                </a:solidFill>
                <a:latin typeface="Inter" pitchFamily="34" charset="0"/>
                <a:ea typeface="Inter" pitchFamily="34" charset="-122"/>
                <a:cs typeface="Inter" pitchFamily="34" charset="-120"/>
              </a:rPr>
              <a:t>목표 </a:t>
            </a:r>
            <a:endParaRPr lang="en-US" sz="1350" dirty="0"/>
          </a:p>
          <a:p>
            <a:pPr algn="l" indent="0" marL="0">
              <a:lnSpc>
                <a:spcPts val="1782"/>
              </a:lnSpc>
              <a:buNone/>
            </a:pPr>
            <a:r>
              <a:rPr lang="en-US" sz="1350" b="1" spc="-27" kern="0" dirty="0">
                <a:solidFill>
                  <a:srgbClr val="000000">
                    <a:alpha val="99000"/>
                  </a:srgbClr>
                </a:solidFill>
                <a:latin typeface="Inter" pitchFamily="34" charset="0"/>
                <a:ea typeface="Inter" pitchFamily="34" charset="-122"/>
                <a:cs typeface="Inter" pitchFamily="34" charset="-120"/>
              </a:rPr>
              <a:t>     → 건강검진 데이터를 군집분석하여 MBTI처럼 건강검진 데이터를 즐길 수 있도록 서비스 제공</a:t>
            </a:r>
            <a:endParaRPr lang="en-US" sz="1350" dirty="0"/>
          </a:p>
          <a:p>
            <a:pPr algn="l" indent="0" marL="0">
              <a:lnSpc>
                <a:spcPts val="1782"/>
              </a:lnSpc>
              <a:buNone/>
            </a:pPr>
            <a:r>
              <a:rPr lang="en-US" sz="1350" b="1" spc="-27" kern="0" dirty="0">
                <a:solidFill>
                  <a:srgbClr val="000000">
                    <a:alpha val="99000"/>
                  </a:srgbClr>
                </a:solidFill>
                <a:latin typeface="Inter" pitchFamily="34" charset="0"/>
                <a:ea typeface="Inter" pitchFamily="34" charset="-122"/>
                <a:cs typeface="Inter" pitchFamily="34" charset="-120"/>
              </a:rPr>
              <a:t>     → 카드 데이터 기반으로 생활패턴&amp;소비패턴과 서비스 연결</a:t>
            </a:r>
            <a:endParaRPr lang="en-US" sz="1350" dirty="0"/>
          </a:p>
        </p:txBody>
      </p:sp>
      <p:sp>
        <p:nvSpPr>
          <p:cNvPr id="9" name="Text 6"/>
          <p:cNvSpPr/>
          <p:nvPr/>
        </p:nvSpPr>
        <p:spPr>
          <a:xfrm>
            <a:off x="2814638" y="385763"/>
            <a:ext cx="4095750" cy="276225"/>
          </a:xfrm>
          <a:prstGeom prst="rect">
            <a:avLst/>
          </a:prstGeom>
          <a:noFill/>
          <a:ln/>
        </p:spPr>
        <p:txBody>
          <a:bodyPr wrap="square" rtlCol="0" anchor="ctr"/>
          <a:lstStyle/>
          <a:p>
            <a:pPr algn="ctr" indent="0" marL="0">
              <a:lnSpc>
                <a:spcPts val="2160"/>
              </a:lnSpc>
              <a:buNone/>
            </a:pPr>
            <a:r>
              <a:rPr lang="en-US" sz="1800" b="1" spc="-36" kern="0" dirty="0">
                <a:solidFill>
                  <a:srgbClr val="000000">
                    <a:alpha val="99000"/>
                  </a:srgbClr>
                </a:solidFill>
                <a:latin typeface="Inter" pitchFamily="34" charset="0"/>
                <a:ea typeface="Inter" pitchFamily="34" charset="-122"/>
                <a:cs typeface="Inter" pitchFamily="34" charset="-120"/>
              </a:rPr>
              <a:t>질병과 빅데이터의 연결</a:t>
            </a:r>
            <a:endParaRPr lang="en-US" sz="1800"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name="Slide 50">
    <p:bg>
      <p:bgPr>
        <a:solidFill>
          <a:srgbClr val="FFFFFF"/>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547688" y="838200"/>
            <a:ext cx="1885950" cy="3857625"/>
          </a:xfrm>
          <a:prstGeom prst="rect">
            <a:avLst/>
          </a:prstGeom>
        </p:spPr>
      </p:pic>
      <p:pic>
        <p:nvPicPr>
          <p:cNvPr id="3" name="Image 1" descr="preencoded.png">    </p:cNvPr>
          <p:cNvPicPr>
            <a:picLocks noChangeAspect="1"/>
          </p:cNvPicPr>
          <p:nvPr/>
        </p:nvPicPr>
        <p:blipFill>
          <a:blip r:embed="rId2"/>
          <a:stretch>
            <a:fillRect/>
          </a:stretch>
        </p:blipFill>
        <p:spPr>
          <a:xfrm>
            <a:off x="2605088" y="838200"/>
            <a:ext cx="1885950" cy="3857625"/>
          </a:xfrm>
          <a:prstGeom prst="rect">
            <a:avLst/>
          </a:prstGeom>
        </p:spPr>
      </p:pic>
      <p:pic>
        <p:nvPicPr>
          <p:cNvPr id="4" name="Image 2" descr="preencoded.png">    </p:cNvPr>
          <p:cNvPicPr>
            <a:picLocks noChangeAspect="1"/>
          </p:cNvPicPr>
          <p:nvPr/>
        </p:nvPicPr>
        <p:blipFill>
          <a:blip r:embed="rId3"/>
          <a:stretch>
            <a:fillRect/>
          </a:stretch>
        </p:blipFill>
        <p:spPr>
          <a:xfrm>
            <a:off x="4652963" y="838200"/>
            <a:ext cx="1885950" cy="3857625"/>
          </a:xfrm>
          <a:prstGeom prst="rect">
            <a:avLst/>
          </a:prstGeom>
        </p:spPr>
      </p:pic>
      <p:pic>
        <p:nvPicPr>
          <p:cNvPr id="5" name="Image 3" descr="preencoded.png">    </p:cNvPr>
          <p:cNvPicPr>
            <a:picLocks noChangeAspect="1"/>
          </p:cNvPicPr>
          <p:nvPr/>
        </p:nvPicPr>
        <p:blipFill>
          <a:blip r:embed="rId4"/>
          <a:stretch>
            <a:fillRect/>
          </a:stretch>
        </p:blipFill>
        <p:spPr>
          <a:xfrm>
            <a:off x="6710363" y="838200"/>
            <a:ext cx="1885950" cy="3857625"/>
          </a:xfrm>
          <a:prstGeom prst="rect">
            <a:avLst/>
          </a:prstGeom>
        </p:spPr>
      </p:pic>
      <p:sp>
        <p:nvSpPr>
          <p:cNvPr id="6" name="Text 0"/>
          <p:cNvSpPr/>
          <p:nvPr/>
        </p:nvSpPr>
        <p:spPr>
          <a:xfrm>
            <a:off x="328613" y="333375"/>
            <a:ext cx="2952750" cy="342900"/>
          </a:xfrm>
          <a:prstGeom prst="rect">
            <a:avLst/>
          </a:prstGeom>
          <a:noFill/>
          <a:ln/>
        </p:spPr>
        <p:txBody>
          <a:bodyPr wrap="square" rtlCol="0" anchor="ctr"/>
          <a:lstStyle/>
          <a:p>
            <a:pPr algn="l" indent="0" marL="0">
              <a:lnSpc>
                <a:spcPts val="2700"/>
              </a:lnSpc>
              <a:buNone/>
            </a:pPr>
            <a:r>
              <a:rPr lang="en-US" sz="2250" b="1" spc="-50" kern="0" dirty="0">
                <a:solidFill>
                  <a:srgbClr val="000000">
                    <a:alpha val="99000"/>
                  </a:srgbClr>
                </a:solidFill>
                <a:latin typeface="Inter" pitchFamily="34" charset="0"/>
                <a:ea typeface="Inter" pitchFamily="34" charset="-122"/>
                <a:cs typeface="Inter" pitchFamily="34" charset="-120"/>
              </a:rPr>
              <a:t>카드 소비 분석 리포트</a:t>
            </a:r>
            <a:endParaRPr lang="en-US" sz="2250"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name="Slide 51">
    <p:bg>
      <p:bgPr>
        <a:solidFill>
          <a:srgbClr val="FFFFFF"/>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2600325" y="952500"/>
            <a:ext cx="3941359" cy="3924300"/>
          </a:xfrm>
          <a:prstGeom prst="rect">
            <a:avLst/>
          </a:prstGeom>
        </p:spPr>
      </p:pic>
      <p:sp>
        <p:nvSpPr>
          <p:cNvPr id="3" name="Text 0"/>
          <p:cNvSpPr/>
          <p:nvPr/>
        </p:nvSpPr>
        <p:spPr>
          <a:xfrm>
            <a:off x="304800" y="333375"/>
            <a:ext cx="3529013" cy="342900"/>
          </a:xfrm>
          <a:prstGeom prst="rect">
            <a:avLst/>
          </a:prstGeom>
          <a:noFill/>
          <a:ln/>
        </p:spPr>
        <p:txBody>
          <a:bodyPr wrap="square" rtlCol="0" anchor="ctr"/>
          <a:lstStyle/>
          <a:p>
            <a:pPr algn="l" indent="0" marL="0">
              <a:lnSpc>
                <a:spcPts val="2700"/>
              </a:lnSpc>
              <a:buNone/>
            </a:pPr>
            <a:r>
              <a:rPr lang="en-US" sz="2250" b="1" spc="-50" kern="0" dirty="0">
                <a:solidFill>
                  <a:srgbClr val="000000">
                    <a:alpha val="99000"/>
                  </a:srgbClr>
                </a:solidFill>
                <a:latin typeface="Inter" pitchFamily="34" charset="0"/>
                <a:ea typeface="Inter" pitchFamily="34" charset="-122"/>
                <a:cs typeface="Inter" pitchFamily="34" charset="-120"/>
              </a:rPr>
              <a:t>건강 데이터 기반 보험 찾기</a:t>
            </a:r>
            <a:endParaRPr lang="en-US" sz="2250"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name="Slide 52">
    <p:bg>
      <p:bgPr>
        <a:solidFill>
          <a:srgbClr val="FFFFFF"/>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628650" y="609600"/>
            <a:ext cx="3941359" cy="3924300"/>
          </a:xfrm>
          <a:prstGeom prst="rect">
            <a:avLst/>
          </a:prstGeom>
        </p:spPr>
      </p:pic>
      <p:pic>
        <p:nvPicPr>
          <p:cNvPr id="3" name="Image 1" descr="preencoded.png">    </p:cNvPr>
          <p:cNvPicPr>
            <a:picLocks noChangeAspect="1"/>
          </p:cNvPicPr>
          <p:nvPr/>
        </p:nvPicPr>
        <p:blipFill>
          <a:blip r:embed="rId2"/>
          <a:stretch>
            <a:fillRect/>
          </a:stretch>
        </p:blipFill>
        <p:spPr>
          <a:xfrm>
            <a:off x="633413" y="609600"/>
            <a:ext cx="3932830" cy="3924300"/>
          </a:xfrm>
          <a:prstGeom prst="rect">
            <a:avLst/>
          </a:prstGeom>
        </p:spPr>
      </p:pic>
      <p:pic>
        <p:nvPicPr>
          <p:cNvPr id="4" name="Image 2" descr="preencoded.png">    </p:cNvPr>
          <p:cNvPicPr>
            <a:picLocks noChangeAspect="1"/>
          </p:cNvPicPr>
          <p:nvPr/>
        </p:nvPicPr>
        <p:blipFill>
          <a:blip r:embed="rId3"/>
          <a:stretch>
            <a:fillRect/>
          </a:stretch>
        </p:blipFill>
        <p:spPr>
          <a:xfrm>
            <a:off x="628650" y="609600"/>
            <a:ext cx="3932830" cy="3924300"/>
          </a:xfrm>
          <a:prstGeom prst="rect">
            <a:avLst/>
          </a:prstGeom>
        </p:spPr>
      </p:pic>
      <p:pic>
        <p:nvPicPr>
          <p:cNvPr id="5" name="Image 3" descr="preencoded.png">    </p:cNvPr>
          <p:cNvPicPr>
            <a:picLocks noChangeAspect="1"/>
          </p:cNvPicPr>
          <p:nvPr/>
        </p:nvPicPr>
        <p:blipFill>
          <a:blip r:embed="rId4"/>
          <a:stretch>
            <a:fillRect/>
          </a:stretch>
        </p:blipFill>
        <p:spPr>
          <a:xfrm>
            <a:off x="4786313" y="609600"/>
            <a:ext cx="3941359" cy="3924300"/>
          </a:xfrm>
          <a:prstGeom prst="rect">
            <a:avLst/>
          </a:prstGeom>
        </p:spPr>
      </p:pic>
      <p:sp>
        <p:nvSpPr>
          <p:cNvPr id="6" name="Text 0"/>
          <p:cNvSpPr/>
          <p:nvPr/>
        </p:nvSpPr>
        <p:spPr>
          <a:xfrm>
            <a:off x="1881187" y="4595813"/>
            <a:ext cx="1885950" cy="238125"/>
          </a:xfrm>
          <a:prstGeom prst="rect">
            <a:avLst/>
          </a:prstGeom>
          <a:noFill/>
          <a:ln/>
        </p:spPr>
        <p:txBody>
          <a:bodyPr wrap="square" rtlCol="0" anchor="ctr"/>
          <a:lstStyle/>
          <a:p>
            <a:pPr algn="l" indent="0" marL="0">
              <a:lnSpc>
                <a:spcPts val="1890"/>
              </a:lnSpc>
              <a:buNone/>
            </a:pPr>
            <a:r>
              <a:rPr lang="en-US" sz="1350" spc="-13" kern="0" dirty="0">
                <a:solidFill>
                  <a:srgbClr val="000000">
                    <a:alpha val="99000"/>
                  </a:srgbClr>
                </a:solidFill>
                <a:latin typeface="Inter" pitchFamily="34" charset="0"/>
                <a:ea typeface="Inter" pitchFamily="34" charset="-122"/>
                <a:cs typeface="Inter" pitchFamily="34" charset="-120"/>
              </a:rPr>
              <a:t>클러스터0-0 당뇨 0</a:t>
            </a:r>
            <a:endParaRPr lang="en-US" sz="1350" dirty="0"/>
          </a:p>
        </p:txBody>
      </p:sp>
      <p:sp>
        <p:nvSpPr>
          <p:cNvPr id="7" name="Text 1"/>
          <p:cNvSpPr/>
          <p:nvPr/>
        </p:nvSpPr>
        <p:spPr>
          <a:xfrm>
            <a:off x="6057900" y="4595813"/>
            <a:ext cx="1857375" cy="238125"/>
          </a:xfrm>
          <a:prstGeom prst="rect">
            <a:avLst/>
          </a:prstGeom>
          <a:noFill/>
          <a:ln/>
        </p:spPr>
        <p:txBody>
          <a:bodyPr wrap="square" rtlCol="0" anchor="ctr"/>
          <a:lstStyle/>
          <a:p>
            <a:pPr algn="l" indent="0" marL="0">
              <a:lnSpc>
                <a:spcPts val="1890"/>
              </a:lnSpc>
              <a:buNone/>
            </a:pPr>
            <a:r>
              <a:rPr lang="en-US" sz="1350" spc="-13" kern="0" dirty="0">
                <a:solidFill>
                  <a:srgbClr val="000000">
                    <a:alpha val="99000"/>
                  </a:srgbClr>
                </a:solidFill>
                <a:latin typeface="Inter" pitchFamily="34" charset="0"/>
                <a:ea typeface="Inter" pitchFamily="34" charset="-122"/>
                <a:cs typeface="Inter" pitchFamily="34" charset="-120"/>
              </a:rPr>
              <a:t>클러스터0-0 당뇨 1</a:t>
            </a:r>
            <a:endParaRPr lang="en-US" sz="1350" dirty="0"/>
          </a:p>
        </p:txBody>
      </p:sp>
      <p:sp>
        <p:nvSpPr>
          <p:cNvPr id="8" name="Text 2"/>
          <p:cNvSpPr/>
          <p:nvPr/>
        </p:nvSpPr>
        <p:spPr>
          <a:xfrm>
            <a:off x="142875" y="204788"/>
            <a:ext cx="4410075" cy="342900"/>
          </a:xfrm>
          <a:prstGeom prst="rect">
            <a:avLst/>
          </a:prstGeom>
          <a:noFill/>
          <a:ln/>
        </p:spPr>
        <p:txBody>
          <a:bodyPr wrap="square" rtlCol="0" anchor="ctr"/>
          <a:lstStyle/>
          <a:p>
            <a:pPr algn="l" indent="0" marL="0">
              <a:lnSpc>
                <a:spcPts val="2700"/>
              </a:lnSpc>
              <a:buNone/>
            </a:pPr>
            <a:r>
              <a:rPr lang="en-US" sz="2250" b="1" spc="-50" kern="0" dirty="0">
                <a:solidFill>
                  <a:srgbClr val="000000">
                    <a:alpha val="99000"/>
                  </a:srgbClr>
                </a:solidFill>
                <a:latin typeface="Inter" pitchFamily="34" charset="0"/>
                <a:ea typeface="Inter" pitchFamily="34" charset="-122"/>
                <a:cs typeface="Inter" pitchFamily="34" charset="-120"/>
              </a:rPr>
              <a:t>건강검진 분류기 0번</a:t>
            </a:r>
            <a:endParaRPr lang="en-US" sz="2250" dirty="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name="Slide 53">
    <p:bg>
      <p:bgPr>
        <a:solidFill>
          <a:srgbClr val="FFFFFF"/>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628650" y="609600"/>
            <a:ext cx="3941359" cy="3924300"/>
          </a:xfrm>
          <a:prstGeom prst="rect">
            <a:avLst/>
          </a:prstGeom>
        </p:spPr>
      </p:pic>
      <p:pic>
        <p:nvPicPr>
          <p:cNvPr id="3" name="Image 1" descr="preencoded.png">    </p:cNvPr>
          <p:cNvPicPr>
            <a:picLocks noChangeAspect="1"/>
          </p:cNvPicPr>
          <p:nvPr/>
        </p:nvPicPr>
        <p:blipFill>
          <a:blip r:embed="rId2"/>
          <a:stretch>
            <a:fillRect/>
          </a:stretch>
        </p:blipFill>
        <p:spPr>
          <a:xfrm>
            <a:off x="628650" y="609600"/>
            <a:ext cx="3932830" cy="3924300"/>
          </a:xfrm>
          <a:prstGeom prst="rect">
            <a:avLst/>
          </a:prstGeom>
        </p:spPr>
      </p:pic>
      <p:pic>
        <p:nvPicPr>
          <p:cNvPr id="4" name="Image 2" descr="preencoded.png">    </p:cNvPr>
          <p:cNvPicPr>
            <a:picLocks noChangeAspect="1"/>
          </p:cNvPicPr>
          <p:nvPr/>
        </p:nvPicPr>
        <p:blipFill>
          <a:blip r:embed="rId3"/>
          <a:stretch>
            <a:fillRect/>
          </a:stretch>
        </p:blipFill>
        <p:spPr>
          <a:xfrm>
            <a:off x="4767263" y="609600"/>
            <a:ext cx="3932830" cy="3924300"/>
          </a:xfrm>
          <a:prstGeom prst="rect">
            <a:avLst/>
          </a:prstGeom>
        </p:spPr>
      </p:pic>
      <p:sp>
        <p:nvSpPr>
          <p:cNvPr id="5" name="Text 0"/>
          <p:cNvSpPr/>
          <p:nvPr/>
        </p:nvSpPr>
        <p:spPr>
          <a:xfrm>
            <a:off x="1900238" y="4595813"/>
            <a:ext cx="1857375" cy="238125"/>
          </a:xfrm>
          <a:prstGeom prst="rect">
            <a:avLst/>
          </a:prstGeom>
          <a:noFill/>
          <a:ln/>
        </p:spPr>
        <p:txBody>
          <a:bodyPr wrap="square" rtlCol="0" anchor="ctr"/>
          <a:lstStyle/>
          <a:p>
            <a:pPr algn="l" indent="0" marL="0">
              <a:lnSpc>
                <a:spcPts val="1890"/>
              </a:lnSpc>
              <a:buNone/>
            </a:pPr>
            <a:r>
              <a:rPr lang="en-US" sz="1350" spc="-13" kern="0" dirty="0">
                <a:solidFill>
                  <a:srgbClr val="000000">
                    <a:alpha val="99000"/>
                  </a:srgbClr>
                </a:solidFill>
                <a:latin typeface="Inter" pitchFamily="34" charset="0"/>
                <a:ea typeface="Inter" pitchFamily="34" charset="-122"/>
                <a:cs typeface="Inter" pitchFamily="34" charset="-120"/>
              </a:rPr>
              <a:t>클러스터0-1 당뇨 0</a:t>
            </a:r>
            <a:endParaRPr lang="en-US" sz="1350" dirty="0"/>
          </a:p>
        </p:txBody>
      </p:sp>
      <p:sp>
        <p:nvSpPr>
          <p:cNvPr id="6" name="Text 1"/>
          <p:cNvSpPr/>
          <p:nvPr/>
        </p:nvSpPr>
        <p:spPr>
          <a:xfrm>
            <a:off x="6048375" y="4595813"/>
            <a:ext cx="1828800" cy="238125"/>
          </a:xfrm>
          <a:prstGeom prst="rect">
            <a:avLst/>
          </a:prstGeom>
          <a:noFill/>
          <a:ln/>
        </p:spPr>
        <p:txBody>
          <a:bodyPr wrap="square" rtlCol="0" anchor="ctr"/>
          <a:lstStyle/>
          <a:p>
            <a:pPr algn="l" indent="0" marL="0">
              <a:lnSpc>
                <a:spcPts val="1890"/>
              </a:lnSpc>
              <a:buNone/>
            </a:pPr>
            <a:r>
              <a:rPr lang="en-US" sz="1350" spc="-13" kern="0" dirty="0">
                <a:solidFill>
                  <a:srgbClr val="000000">
                    <a:alpha val="99000"/>
                  </a:srgbClr>
                </a:solidFill>
                <a:latin typeface="Inter" pitchFamily="34" charset="0"/>
                <a:ea typeface="Inter" pitchFamily="34" charset="-122"/>
                <a:cs typeface="Inter" pitchFamily="34" charset="-120"/>
              </a:rPr>
              <a:t>클러스터0-1 당뇨 1</a:t>
            </a:r>
            <a:endParaRPr lang="en-US" sz="1350" dirty="0"/>
          </a:p>
        </p:txBody>
      </p:sp>
      <p:sp>
        <p:nvSpPr>
          <p:cNvPr id="7" name="Text 2"/>
          <p:cNvSpPr/>
          <p:nvPr/>
        </p:nvSpPr>
        <p:spPr>
          <a:xfrm>
            <a:off x="142875" y="204788"/>
            <a:ext cx="4410075" cy="342900"/>
          </a:xfrm>
          <a:prstGeom prst="rect">
            <a:avLst/>
          </a:prstGeom>
          <a:noFill/>
          <a:ln/>
        </p:spPr>
        <p:txBody>
          <a:bodyPr wrap="square" rtlCol="0" anchor="ctr"/>
          <a:lstStyle/>
          <a:p>
            <a:pPr algn="l" indent="0" marL="0">
              <a:lnSpc>
                <a:spcPts val="2700"/>
              </a:lnSpc>
              <a:buNone/>
            </a:pPr>
            <a:r>
              <a:rPr lang="en-US" sz="2250" b="1" spc="-50" kern="0" dirty="0">
                <a:solidFill>
                  <a:srgbClr val="000000">
                    <a:alpha val="99000"/>
                  </a:srgbClr>
                </a:solidFill>
                <a:latin typeface="Inter" pitchFamily="34" charset="0"/>
                <a:ea typeface="Inter" pitchFamily="34" charset="-122"/>
                <a:cs typeface="Inter" pitchFamily="34" charset="-120"/>
              </a:rPr>
              <a:t>건강검진 분류기 1번</a:t>
            </a:r>
            <a:endParaRPr lang="en-US" sz="2250" dirty="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name="Slide 54">
    <p:bg>
      <p:bgPr>
        <a:solidFill>
          <a:srgbClr val="FFFFFF"/>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290513" y="609600"/>
            <a:ext cx="3971218" cy="3924300"/>
          </a:xfrm>
          <a:prstGeom prst="rect">
            <a:avLst/>
          </a:prstGeom>
        </p:spPr>
      </p:pic>
      <p:pic>
        <p:nvPicPr>
          <p:cNvPr id="3" name="Image 1" descr="preencoded.png">    </p:cNvPr>
          <p:cNvPicPr>
            <a:picLocks noChangeAspect="1"/>
          </p:cNvPicPr>
          <p:nvPr/>
        </p:nvPicPr>
        <p:blipFill>
          <a:blip r:embed="rId2"/>
          <a:stretch>
            <a:fillRect/>
          </a:stretch>
        </p:blipFill>
        <p:spPr>
          <a:xfrm>
            <a:off x="4729163" y="509587"/>
            <a:ext cx="3971218" cy="3924300"/>
          </a:xfrm>
          <a:prstGeom prst="rect">
            <a:avLst/>
          </a:prstGeom>
        </p:spPr>
      </p:pic>
      <p:sp>
        <p:nvSpPr>
          <p:cNvPr id="4" name="Text 0"/>
          <p:cNvSpPr/>
          <p:nvPr/>
        </p:nvSpPr>
        <p:spPr>
          <a:xfrm>
            <a:off x="1576388" y="4595813"/>
            <a:ext cx="1857375" cy="238125"/>
          </a:xfrm>
          <a:prstGeom prst="rect">
            <a:avLst/>
          </a:prstGeom>
          <a:noFill/>
          <a:ln/>
        </p:spPr>
        <p:txBody>
          <a:bodyPr wrap="square" rtlCol="0" anchor="ctr"/>
          <a:lstStyle/>
          <a:p>
            <a:pPr algn="l" indent="0" marL="0">
              <a:lnSpc>
                <a:spcPts val="1890"/>
              </a:lnSpc>
              <a:buNone/>
            </a:pPr>
            <a:r>
              <a:rPr lang="en-US" sz="1350" spc="-13" kern="0" dirty="0">
                <a:solidFill>
                  <a:srgbClr val="000000">
                    <a:alpha val="99000"/>
                  </a:srgbClr>
                </a:solidFill>
                <a:latin typeface="Inter" pitchFamily="34" charset="0"/>
                <a:ea typeface="Inter" pitchFamily="34" charset="-122"/>
                <a:cs typeface="Inter" pitchFamily="34" charset="-120"/>
              </a:rPr>
              <a:t>클러스터1-0 당뇨 0</a:t>
            </a:r>
            <a:endParaRPr lang="en-US" sz="1350" dirty="0"/>
          </a:p>
        </p:txBody>
      </p:sp>
      <p:sp>
        <p:nvSpPr>
          <p:cNvPr id="5" name="Text 1"/>
          <p:cNvSpPr/>
          <p:nvPr/>
        </p:nvSpPr>
        <p:spPr>
          <a:xfrm>
            <a:off x="6029325" y="4595813"/>
            <a:ext cx="1828800" cy="238125"/>
          </a:xfrm>
          <a:prstGeom prst="rect">
            <a:avLst/>
          </a:prstGeom>
          <a:noFill/>
          <a:ln/>
        </p:spPr>
        <p:txBody>
          <a:bodyPr wrap="square" rtlCol="0" anchor="ctr"/>
          <a:lstStyle/>
          <a:p>
            <a:pPr algn="l" indent="0" marL="0">
              <a:lnSpc>
                <a:spcPts val="1890"/>
              </a:lnSpc>
              <a:buNone/>
            </a:pPr>
            <a:r>
              <a:rPr lang="en-US" sz="1350" spc="-13" kern="0" dirty="0">
                <a:solidFill>
                  <a:srgbClr val="000000">
                    <a:alpha val="99000"/>
                  </a:srgbClr>
                </a:solidFill>
                <a:latin typeface="Inter" pitchFamily="34" charset="0"/>
                <a:ea typeface="Inter" pitchFamily="34" charset="-122"/>
                <a:cs typeface="Inter" pitchFamily="34" charset="-120"/>
              </a:rPr>
              <a:t>클러스터1-0 당뇨 1</a:t>
            </a:r>
            <a:endParaRPr lang="en-US" sz="1350" dirty="0"/>
          </a:p>
        </p:txBody>
      </p:sp>
      <p:sp>
        <p:nvSpPr>
          <p:cNvPr id="6" name="Text 2"/>
          <p:cNvSpPr/>
          <p:nvPr/>
        </p:nvSpPr>
        <p:spPr>
          <a:xfrm>
            <a:off x="142875" y="204788"/>
            <a:ext cx="4410075" cy="342900"/>
          </a:xfrm>
          <a:prstGeom prst="rect">
            <a:avLst/>
          </a:prstGeom>
          <a:noFill/>
          <a:ln/>
        </p:spPr>
        <p:txBody>
          <a:bodyPr wrap="square" rtlCol="0" anchor="ctr"/>
          <a:lstStyle/>
          <a:p>
            <a:pPr algn="l" indent="0" marL="0">
              <a:lnSpc>
                <a:spcPts val="2700"/>
              </a:lnSpc>
              <a:buNone/>
            </a:pPr>
            <a:r>
              <a:rPr lang="en-US" sz="2250" b="1" spc="-50" kern="0" dirty="0">
                <a:solidFill>
                  <a:srgbClr val="000000">
                    <a:alpha val="99000"/>
                  </a:srgbClr>
                </a:solidFill>
                <a:latin typeface="Inter" pitchFamily="34" charset="0"/>
                <a:ea typeface="Inter" pitchFamily="34" charset="-122"/>
                <a:cs typeface="Inter" pitchFamily="34" charset="-120"/>
              </a:rPr>
              <a:t>건강검진 분류기 2번</a:t>
            </a:r>
            <a:endParaRPr lang="en-US" sz="2250" dirty="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name="Slide 55">
    <p:bg>
      <p:bgPr>
        <a:solidFill>
          <a:srgbClr val="FFFFFF"/>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628650" y="609600"/>
            <a:ext cx="3941359" cy="3924300"/>
          </a:xfrm>
          <a:prstGeom prst="rect">
            <a:avLst/>
          </a:prstGeom>
        </p:spPr>
      </p:pic>
      <p:pic>
        <p:nvPicPr>
          <p:cNvPr id="3" name="Image 1" descr="preencoded.png">    </p:cNvPr>
          <p:cNvPicPr>
            <a:picLocks noChangeAspect="1"/>
          </p:cNvPicPr>
          <p:nvPr/>
        </p:nvPicPr>
        <p:blipFill>
          <a:blip r:embed="rId2"/>
          <a:stretch>
            <a:fillRect/>
          </a:stretch>
        </p:blipFill>
        <p:spPr>
          <a:xfrm>
            <a:off x="633413" y="609600"/>
            <a:ext cx="3932830" cy="3924300"/>
          </a:xfrm>
          <a:prstGeom prst="rect">
            <a:avLst/>
          </a:prstGeom>
        </p:spPr>
      </p:pic>
      <p:pic>
        <p:nvPicPr>
          <p:cNvPr id="4" name="Image 2" descr="preencoded.png">    </p:cNvPr>
          <p:cNvPicPr>
            <a:picLocks noChangeAspect="1"/>
          </p:cNvPicPr>
          <p:nvPr/>
        </p:nvPicPr>
        <p:blipFill>
          <a:blip r:embed="rId3"/>
          <a:stretch>
            <a:fillRect/>
          </a:stretch>
        </p:blipFill>
        <p:spPr>
          <a:xfrm>
            <a:off x="4819650" y="609600"/>
            <a:ext cx="3928542" cy="3924300"/>
          </a:xfrm>
          <a:prstGeom prst="rect">
            <a:avLst/>
          </a:prstGeom>
        </p:spPr>
      </p:pic>
      <p:sp>
        <p:nvSpPr>
          <p:cNvPr id="5" name="Text 0"/>
          <p:cNvSpPr/>
          <p:nvPr/>
        </p:nvSpPr>
        <p:spPr>
          <a:xfrm>
            <a:off x="1914525" y="4595813"/>
            <a:ext cx="1828800" cy="238125"/>
          </a:xfrm>
          <a:prstGeom prst="rect">
            <a:avLst/>
          </a:prstGeom>
          <a:noFill/>
          <a:ln/>
        </p:spPr>
        <p:txBody>
          <a:bodyPr wrap="square" rtlCol="0" anchor="ctr"/>
          <a:lstStyle/>
          <a:p>
            <a:pPr algn="l" indent="0" marL="0">
              <a:lnSpc>
                <a:spcPts val="1890"/>
              </a:lnSpc>
              <a:buNone/>
            </a:pPr>
            <a:r>
              <a:rPr lang="en-US" sz="1350" spc="-13" kern="0" dirty="0">
                <a:solidFill>
                  <a:srgbClr val="000000">
                    <a:alpha val="99000"/>
                  </a:srgbClr>
                </a:solidFill>
                <a:latin typeface="Inter" pitchFamily="34" charset="0"/>
                <a:ea typeface="Inter" pitchFamily="34" charset="-122"/>
                <a:cs typeface="Inter" pitchFamily="34" charset="-120"/>
              </a:rPr>
              <a:t>클러스터1-1 당뇨 0</a:t>
            </a:r>
            <a:endParaRPr lang="en-US" sz="1350" dirty="0"/>
          </a:p>
        </p:txBody>
      </p:sp>
      <p:sp>
        <p:nvSpPr>
          <p:cNvPr id="6" name="Text 1"/>
          <p:cNvSpPr/>
          <p:nvPr/>
        </p:nvSpPr>
        <p:spPr>
          <a:xfrm>
            <a:off x="6110288" y="4595813"/>
            <a:ext cx="1800225" cy="238125"/>
          </a:xfrm>
          <a:prstGeom prst="rect">
            <a:avLst/>
          </a:prstGeom>
          <a:noFill/>
          <a:ln/>
        </p:spPr>
        <p:txBody>
          <a:bodyPr wrap="square" rtlCol="0" anchor="ctr"/>
          <a:lstStyle/>
          <a:p>
            <a:pPr algn="l" indent="0" marL="0">
              <a:lnSpc>
                <a:spcPts val="1890"/>
              </a:lnSpc>
              <a:buNone/>
            </a:pPr>
            <a:r>
              <a:rPr lang="en-US" sz="1350" spc="-13" kern="0" dirty="0">
                <a:solidFill>
                  <a:srgbClr val="000000">
                    <a:alpha val="99000"/>
                  </a:srgbClr>
                </a:solidFill>
                <a:latin typeface="Inter" pitchFamily="34" charset="0"/>
                <a:ea typeface="Inter" pitchFamily="34" charset="-122"/>
                <a:cs typeface="Inter" pitchFamily="34" charset="-120"/>
              </a:rPr>
              <a:t>클러스터1-1 당뇨 1</a:t>
            </a:r>
            <a:endParaRPr lang="en-US" sz="1350" dirty="0"/>
          </a:p>
        </p:txBody>
      </p:sp>
      <p:sp>
        <p:nvSpPr>
          <p:cNvPr id="7" name="Text 2"/>
          <p:cNvSpPr/>
          <p:nvPr/>
        </p:nvSpPr>
        <p:spPr>
          <a:xfrm>
            <a:off x="142875" y="204788"/>
            <a:ext cx="4410075" cy="342900"/>
          </a:xfrm>
          <a:prstGeom prst="rect">
            <a:avLst/>
          </a:prstGeom>
          <a:noFill/>
          <a:ln/>
        </p:spPr>
        <p:txBody>
          <a:bodyPr wrap="square" rtlCol="0" anchor="ctr"/>
          <a:lstStyle/>
          <a:p>
            <a:pPr algn="l" indent="0" marL="0">
              <a:lnSpc>
                <a:spcPts val="2700"/>
              </a:lnSpc>
              <a:buNone/>
            </a:pPr>
            <a:r>
              <a:rPr lang="en-US" sz="2250" b="1" spc="-50" kern="0" dirty="0">
                <a:solidFill>
                  <a:srgbClr val="000000">
                    <a:alpha val="99000"/>
                  </a:srgbClr>
                </a:solidFill>
                <a:latin typeface="Inter" pitchFamily="34" charset="0"/>
                <a:ea typeface="Inter" pitchFamily="34" charset="-122"/>
                <a:cs typeface="Inter" pitchFamily="34" charset="-120"/>
              </a:rPr>
              <a:t>건강검진 분류기 3번</a:t>
            </a:r>
            <a:endParaRPr lang="en-US" sz="2250" dirty="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name="Slide 56">
    <p:bg>
      <p:bgPr>
        <a:solidFill>
          <a:srgbClr val="FFFFFF"/>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619125" y="609600"/>
            <a:ext cx="3958382" cy="3924300"/>
          </a:xfrm>
          <a:prstGeom prst="rect">
            <a:avLst/>
          </a:prstGeom>
        </p:spPr>
      </p:pic>
      <p:pic>
        <p:nvPicPr>
          <p:cNvPr id="3" name="Image 1" descr="preencoded.png">    </p:cNvPr>
          <p:cNvPicPr>
            <a:picLocks noChangeAspect="1"/>
          </p:cNvPicPr>
          <p:nvPr/>
        </p:nvPicPr>
        <p:blipFill>
          <a:blip r:embed="rId2"/>
          <a:stretch>
            <a:fillRect/>
          </a:stretch>
        </p:blipFill>
        <p:spPr>
          <a:xfrm>
            <a:off x="5000625" y="609600"/>
            <a:ext cx="3937099" cy="3924300"/>
          </a:xfrm>
          <a:prstGeom prst="rect">
            <a:avLst/>
          </a:prstGeom>
        </p:spPr>
      </p:pic>
      <p:sp>
        <p:nvSpPr>
          <p:cNvPr id="4" name="Text 0"/>
          <p:cNvSpPr/>
          <p:nvPr/>
        </p:nvSpPr>
        <p:spPr>
          <a:xfrm>
            <a:off x="142875" y="204788"/>
            <a:ext cx="4410075" cy="342900"/>
          </a:xfrm>
          <a:prstGeom prst="rect">
            <a:avLst/>
          </a:prstGeom>
          <a:noFill/>
          <a:ln/>
        </p:spPr>
        <p:txBody>
          <a:bodyPr wrap="square" rtlCol="0" anchor="ctr"/>
          <a:lstStyle/>
          <a:p>
            <a:pPr algn="l" indent="0" marL="0">
              <a:lnSpc>
                <a:spcPts val="2700"/>
              </a:lnSpc>
              <a:buNone/>
            </a:pPr>
            <a:r>
              <a:rPr lang="en-US" sz="2250" b="1" spc="-50" kern="0" dirty="0">
                <a:solidFill>
                  <a:srgbClr val="000000">
                    <a:alpha val="99000"/>
                  </a:srgbClr>
                </a:solidFill>
                <a:latin typeface="Inter" pitchFamily="34" charset="0"/>
                <a:ea typeface="Inter" pitchFamily="34" charset="-122"/>
                <a:cs typeface="Inter" pitchFamily="34" charset="-120"/>
              </a:rPr>
              <a:t>건강검진 분류기 4번</a:t>
            </a:r>
            <a:endParaRPr lang="en-US" sz="2250" dirty="0"/>
          </a:p>
        </p:txBody>
      </p:sp>
      <p:sp>
        <p:nvSpPr>
          <p:cNvPr id="5" name="Text 1"/>
          <p:cNvSpPr/>
          <p:nvPr/>
        </p:nvSpPr>
        <p:spPr>
          <a:xfrm>
            <a:off x="1914525" y="4595813"/>
            <a:ext cx="1847850" cy="238125"/>
          </a:xfrm>
          <a:prstGeom prst="rect">
            <a:avLst/>
          </a:prstGeom>
          <a:noFill/>
          <a:ln/>
        </p:spPr>
        <p:txBody>
          <a:bodyPr wrap="square" rtlCol="0" anchor="ctr"/>
          <a:lstStyle/>
          <a:p>
            <a:pPr algn="l" indent="0" marL="0">
              <a:lnSpc>
                <a:spcPts val="1890"/>
              </a:lnSpc>
              <a:buNone/>
            </a:pPr>
            <a:r>
              <a:rPr lang="en-US" sz="1350" spc="-13" kern="0" dirty="0">
                <a:solidFill>
                  <a:srgbClr val="000000">
                    <a:alpha val="99000"/>
                  </a:srgbClr>
                </a:solidFill>
                <a:latin typeface="Inter" pitchFamily="34" charset="0"/>
                <a:ea typeface="Inter" pitchFamily="34" charset="-122"/>
                <a:cs typeface="Inter" pitchFamily="34" charset="-120"/>
              </a:rPr>
              <a:t>클러스터1-2 당뇨 0</a:t>
            </a:r>
            <a:endParaRPr lang="en-US" sz="1350" dirty="0"/>
          </a:p>
        </p:txBody>
      </p:sp>
      <p:sp>
        <p:nvSpPr>
          <p:cNvPr id="6" name="Text 2"/>
          <p:cNvSpPr/>
          <p:nvPr/>
        </p:nvSpPr>
        <p:spPr>
          <a:xfrm>
            <a:off x="6110288" y="4595813"/>
            <a:ext cx="1819275" cy="238125"/>
          </a:xfrm>
          <a:prstGeom prst="rect">
            <a:avLst/>
          </a:prstGeom>
          <a:noFill/>
          <a:ln/>
        </p:spPr>
        <p:txBody>
          <a:bodyPr wrap="square" rtlCol="0" anchor="ctr"/>
          <a:lstStyle/>
          <a:p>
            <a:pPr algn="l" indent="0" marL="0">
              <a:lnSpc>
                <a:spcPts val="1890"/>
              </a:lnSpc>
              <a:buNone/>
            </a:pPr>
            <a:r>
              <a:rPr lang="en-US" sz="1350" spc="-13" kern="0" dirty="0">
                <a:solidFill>
                  <a:srgbClr val="000000">
                    <a:alpha val="99000"/>
                  </a:srgbClr>
                </a:solidFill>
                <a:latin typeface="Inter" pitchFamily="34" charset="0"/>
                <a:ea typeface="Inter" pitchFamily="34" charset="-122"/>
                <a:cs typeface="Inter" pitchFamily="34" charset="-120"/>
              </a:rPr>
              <a:t>클러스터1-2 당뇨 1</a:t>
            </a:r>
            <a:endParaRPr lang="en-US" sz="1350" dirty="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name="Slide 57">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371475" y="338138"/>
            <a:ext cx="9129713" cy="342900"/>
          </a:xfrm>
          <a:prstGeom prst="rect">
            <a:avLst/>
          </a:prstGeom>
          <a:noFill/>
          <a:ln/>
        </p:spPr>
        <p:txBody>
          <a:bodyPr wrap="square" rtlCol="0" anchor="ctr"/>
          <a:lstStyle/>
          <a:p>
            <a:pPr algn="l" marL="342900" indent="-342900">
              <a:lnSpc>
                <a:spcPts val="2700"/>
              </a:lnSpc>
              <a:buSzPct val="100000"/>
              <a:buFont typeface="+mj-lt"/>
              <a:buAutoNum type="arabicPeriod" startAt="1"/>
            </a:pPr>
            <a:r>
              <a:rPr lang="en-US" sz="2250" b="1" spc="-50" kern="0" dirty="0">
                <a:solidFill>
                  <a:srgbClr val="000000">
                    <a:alpha val="99000"/>
                  </a:srgbClr>
                </a:solidFill>
                <a:latin typeface="Inter" pitchFamily="34" charset="0"/>
                <a:ea typeface="Inter" pitchFamily="34" charset="-122"/>
                <a:cs typeface="Inter" pitchFamily="34" charset="-120"/>
              </a:rPr>
              <a:t>2030여성의 건강군집 분석</a:t>
            </a:r>
            <a:endParaRPr lang="en-US" sz="2250" dirty="0"/>
          </a:p>
        </p:txBody>
      </p:sp>
      <p:sp>
        <p:nvSpPr>
          <p:cNvPr id="3" name="Text 1"/>
          <p:cNvSpPr/>
          <p:nvPr/>
        </p:nvSpPr>
        <p:spPr>
          <a:xfrm>
            <a:off x="528638" y="1057275"/>
            <a:ext cx="8991600" cy="3062288"/>
          </a:xfrm>
          <a:prstGeom prst="rect">
            <a:avLst/>
          </a:prstGeom>
          <a:noFill/>
          <a:ln/>
        </p:spPr>
        <p:txBody>
          <a:bodyPr wrap="square" rtlCol="0" anchor="ctr"/>
          <a:lstStyle/>
          <a:p>
            <a:pPr algn="l" indent="0" marL="0">
              <a:lnSpc>
                <a:spcPts val="2160"/>
              </a:lnSpc>
              <a:buNone/>
            </a:pPr>
            <a:r>
              <a:rPr lang="en-US" sz="1800" b="1" spc="-36" kern="0" dirty="0">
                <a:solidFill>
                  <a:srgbClr val="000000">
                    <a:alpha val="99000"/>
                  </a:srgbClr>
                </a:solidFill>
                <a:latin typeface="Inter" pitchFamily="34" charset="0"/>
                <a:ea typeface="Inter" pitchFamily="34" charset="-122"/>
                <a:cs typeface="Inter" pitchFamily="34" charset="-120"/>
              </a:rPr>
              <a:t>✅ 최종 선택 모델 – KMeans</a:t>
            </a:r>
            <a:endParaRPr lang="en-US" sz="1800" dirty="0"/>
          </a:p>
          <a:p>
            <a:pPr algn="l" marL="342900" indent="-342900">
              <a:lnSpc>
                <a:spcPts val="2160"/>
              </a:lnSpc>
              <a:buSzPct val="100000"/>
              <a:buChar char="•"/>
            </a:pPr>
            <a:r>
              <a:rPr lang="en-US" sz="1350" b="1" spc="-27" kern="0" dirty="0">
                <a:solidFill>
                  <a:srgbClr val="000000">
                    <a:alpha val="99000"/>
                  </a:srgbClr>
                </a:solidFill>
                <a:latin typeface="Inter" pitchFamily="34" charset="0"/>
                <a:ea typeface="Inter" pitchFamily="34" charset="-122"/>
                <a:cs typeface="Inter" pitchFamily="34" charset="-120"/>
              </a:rPr>
              <a:t>데이터 구성:</a:t>
            </a:r>
            <a:endParaRPr lang="en-US" sz="1800" dirty="0"/>
          </a:p>
          <a:p>
            <a:pPr algn="l" lvl="1" marL="685800" indent="-342900">
              <a:lnSpc>
                <a:spcPts val="2160"/>
              </a:lnSpc>
              <a:buSzPct val="100000"/>
              <a:buChar char="•"/>
            </a:pPr>
            <a:r>
              <a:rPr lang="en-US" sz="1350" b="1" spc="-27" kern="0" dirty="0">
                <a:solidFill>
                  <a:srgbClr val="000000">
                    <a:alpha val="99000"/>
                  </a:srgbClr>
                </a:solidFill>
                <a:latin typeface="Inter" pitchFamily="34" charset="0"/>
                <a:ea typeface="Inter" pitchFamily="34" charset="-122"/>
                <a:cs typeface="Inter" pitchFamily="34" charset="-120"/>
              </a:rPr>
              <a:t>33만 건</a:t>
            </a:r>
            <a:endParaRPr lang="en-US" sz="1800" dirty="0"/>
          </a:p>
          <a:p>
            <a:pPr algn="l" lvl="1" marL="685800" indent="-342900">
              <a:lnSpc>
                <a:spcPts val="2160"/>
              </a:lnSpc>
              <a:buSzPct val="100000"/>
              <a:buChar char="•"/>
            </a:pPr>
            <a:r>
              <a:rPr lang="en-US" sz="1350" b="1" spc="-27" kern="0" dirty="0">
                <a:solidFill>
                  <a:srgbClr val="000000">
                    <a:alpha val="99000"/>
                  </a:srgbClr>
                </a:solidFill>
                <a:latin typeface="Inter" pitchFamily="34" charset="0"/>
                <a:ea typeface="Inter" pitchFamily="34" charset="-122"/>
                <a:cs typeface="Inter" pitchFamily="34" charset="-120"/>
              </a:rPr>
              <a:t>주요변수 : </a:t>
            </a:r>
            <a:endParaRPr lang="en-US" sz="1800" dirty="0"/>
          </a:p>
          <a:p>
            <a:pPr algn="l" indent="0" marL="0">
              <a:lnSpc>
                <a:spcPts val="2160"/>
              </a:lnSpc>
              <a:buNone/>
            </a:pPr>
            <a:r>
              <a:rPr lang="en-US" sz="1350" b="1" spc="-27" kern="0" dirty="0">
                <a:solidFill>
                  <a:srgbClr val="000000">
                    <a:alpha val="99000"/>
                  </a:srgbClr>
                </a:solidFill>
                <a:latin typeface="Inter" pitchFamily="34" charset="0"/>
                <a:ea typeface="Inter" pitchFamily="34" charset="-122"/>
                <a:cs typeface="Inter" pitchFamily="34" charset="-120"/>
              </a:rPr>
              <a:t>‘연령대', '허리둘레', '수축기혈압','공복혈당', '혈청크레아티닌', '혈청지오티(AST)', '혈청지피티(ALT)', '감마지티피',</a:t>
            </a:r>
            <a:endParaRPr lang="en-US" sz="1800" dirty="0"/>
          </a:p>
          <a:p>
            <a:pPr algn="l" indent="0" marL="0">
              <a:lnSpc>
                <a:spcPts val="2160"/>
              </a:lnSpc>
              <a:buNone/>
            </a:pPr>
            <a:r>
              <a:rPr lang="en-US" sz="1350" b="1" spc="-27" kern="0" dirty="0">
                <a:solidFill>
                  <a:srgbClr val="000000">
                    <a:alpha val="99000"/>
                  </a:srgbClr>
                </a:solidFill>
                <a:latin typeface="Inter" pitchFamily="34" charset="0"/>
                <a:ea typeface="Inter" pitchFamily="34" charset="-122"/>
                <a:cs typeface="Inter" pitchFamily="34" charset="-120"/>
              </a:rPr>
              <a:t> '흡연상태', '음주여부', 'BMI' , '사구체여과율'</a:t>
            </a:r>
            <a:endParaRPr lang="en-US" sz="1800" dirty="0"/>
          </a:p>
          <a:p>
            <a:pPr algn="l" marL="342900" indent="-342900">
              <a:lnSpc>
                <a:spcPts val="2160"/>
              </a:lnSpc>
              <a:buSzPct val="100000"/>
              <a:buChar char="•"/>
            </a:pPr>
            <a:r>
              <a:rPr lang="en-US" sz="1350" b="1" spc="-27" kern="0" dirty="0">
                <a:solidFill>
                  <a:srgbClr val="000000">
                    <a:alpha val="99000"/>
                  </a:srgbClr>
                </a:solidFill>
                <a:latin typeface="Inter" pitchFamily="34" charset="0"/>
                <a:ea typeface="Inter" pitchFamily="34" charset="-122"/>
                <a:cs typeface="Inter" pitchFamily="34" charset="-120"/>
              </a:rPr>
              <a:t>전처리 :</a:t>
            </a:r>
            <a:endParaRPr lang="en-US" sz="1800" dirty="0"/>
          </a:p>
          <a:p>
            <a:pPr algn="l" marL="342900" indent="-342900">
              <a:lnSpc>
                <a:spcPts val="2160"/>
              </a:lnSpc>
              <a:buSzPct val="100000"/>
              <a:buChar char="•"/>
            </a:pPr>
            <a:r>
              <a:rPr lang="en-US" sz="1350" b="1" spc="-27" kern="0" dirty="0">
                <a:solidFill>
                  <a:srgbClr val="000000">
                    <a:alpha val="99000"/>
                  </a:srgbClr>
                </a:solidFill>
                <a:latin typeface="Inter" pitchFamily="34" charset="0"/>
                <a:ea typeface="Inter" pitchFamily="34" charset="-122"/>
                <a:cs typeface="Inter" pitchFamily="34" charset="-120"/>
              </a:rPr>
              <a:t>범주형: OrdinalEncoder</a:t>
            </a:r>
            <a:endParaRPr lang="en-US" sz="1800" dirty="0"/>
          </a:p>
          <a:p>
            <a:pPr algn="l" marL="342900" indent="-342900">
              <a:lnSpc>
                <a:spcPts val="2160"/>
              </a:lnSpc>
              <a:buSzPct val="100000"/>
              <a:buChar char="•"/>
            </a:pPr>
            <a:r>
              <a:rPr lang="en-US" sz="1350" b="1" spc="-27" kern="0" dirty="0">
                <a:solidFill>
                  <a:srgbClr val="000000">
                    <a:alpha val="99000"/>
                  </a:srgbClr>
                </a:solidFill>
                <a:latin typeface="Inter" pitchFamily="34" charset="0"/>
                <a:ea typeface="Inter" pitchFamily="34" charset="-122"/>
                <a:cs typeface="Inter" pitchFamily="34" charset="-120"/>
              </a:rPr>
              <a:t>수치형: StandardScaler</a:t>
            </a:r>
            <a:endParaRPr lang="en-US" sz="1800" dirty="0"/>
          </a:p>
          <a:p>
            <a:pPr algn="l" marL="342900" indent="-342900">
              <a:lnSpc>
                <a:spcPts val="2160"/>
              </a:lnSpc>
              <a:buSzPct val="100000"/>
              <a:buChar char="•"/>
            </a:pPr>
            <a:r>
              <a:rPr lang="en-US" sz="1350" b="1" spc="-27" kern="0" dirty="0">
                <a:solidFill>
                  <a:srgbClr val="000000">
                    <a:alpha val="99000"/>
                  </a:srgbClr>
                </a:solidFill>
                <a:latin typeface="Inter" pitchFamily="34" charset="0"/>
                <a:ea typeface="Inter" pitchFamily="34" charset="-122"/>
                <a:cs typeface="Inter" pitchFamily="34" charset="-120"/>
              </a:rPr>
              <a:t>차원 축소: PCA(2D)</a:t>
            </a:r>
            <a:endParaRPr lang="en-US" sz="1800" dirty="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name="Slide 58">
    <p:bg>
      <p:bgPr>
        <a:solidFill>
          <a:srgbClr val="FFFFFF"/>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561975" y="2743200"/>
            <a:ext cx="2586038" cy="2152650"/>
          </a:xfrm>
          <a:prstGeom prst="rect">
            <a:avLst/>
          </a:prstGeom>
        </p:spPr>
      </p:pic>
      <p:pic>
        <p:nvPicPr>
          <p:cNvPr id="3" name="Image 1" descr="preencoded.png">    </p:cNvPr>
          <p:cNvPicPr>
            <a:picLocks noChangeAspect="1"/>
          </p:cNvPicPr>
          <p:nvPr/>
        </p:nvPicPr>
        <p:blipFill>
          <a:blip r:embed="rId2"/>
          <a:stretch>
            <a:fillRect/>
          </a:stretch>
        </p:blipFill>
        <p:spPr>
          <a:xfrm>
            <a:off x="3395663" y="2738438"/>
            <a:ext cx="2624138" cy="2152650"/>
          </a:xfrm>
          <a:prstGeom prst="rect">
            <a:avLst/>
          </a:prstGeom>
        </p:spPr>
      </p:pic>
      <p:pic>
        <p:nvPicPr>
          <p:cNvPr id="4" name="Image 2" descr="preencoded.png">    </p:cNvPr>
          <p:cNvPicPr>
            <a:picLocks noChangeAspect="1"/>
          </p:cNvPicPr>
          <p:nvPr/>
        </p:nvPicPr>
        <p:blipFill>
          <a:blip r:embed="rId3"/>
          <a:stretch>
            <a:fillRect/>
          </a:stretch>
        </p:blipFill>
        <p:spPr>
          <a:xfrm>
            <a:off x="6191250" y="2738438"/>
            <a:ext cx="2586038" cy="2162175"/>
          </a:xfrm>
          <a:prstGeom prst="rect">
            <a:avLst/>
          </a:prstGeom>
        </p:spPr>
      </p:pic>
      <p:pic>
        <p:nvPicPr>
          <p:cNvPr id="5" name="Image 3" descr="preencoded.png">    </p:cNvPr>
          <p:cNvPicPr>
            <a:picLocks noChangeAspect="1"/>
          </p:cNvPicPr>
          <p:nvPr/>
        </p:nvPicPr>
        <p:blipFill>
          <a:blip r:embed="rId4"/>
          <a:stretch>
            <a:fillRect/>
          </a:stretch>
        </p:blipFill>
        <p:spPr>
          <a:xfrm>
            <a:off x="7767637" y="3495675"/>
            <a:ext cx="881063" cy="323850"/>
          </a:xfrm>
          <a:prstGeom prst="rect">
            <a:avLst/>
          </a:prstGeom>
        </p:spPr>
      </p:pic>
      <p:pic>
        <p:nvPicPr>
          <p:cNvPr id="6" name="Image 4" descr="preencoded.png">    </p:cNvPr>
          <p:cNvPicPr>
            <a:picLocks noChangeAspect="1"/>
          </p:cNvPicPr>
          <p:nvPr/>
        </p:nvPicPr>
        <p:blipFill>
          <a:blip r:embed="rId5"/>
          <a:stretch>
            <a:fillRect/>
          </a:stretch>
        </p:blipFill>
        <p:spPr>
          <a:xfrm>
            <a:off x="2347913" y="3043238"/>
            <a:ext cx="800100" cy="176213"/>
          </a:xfrm>
          <a:prstGeom prst="rect">
            <a:avLst/>
          </a:prstGeom>
        </p:spPr>
      </p:pic>
      <p:sp>
        <p:nvSpPr>
          <p:cNvPr id="7" name="Text 0"/>
          <p:cNvSpPr/>
          <p:nvPr/>
        </p:nvSpPr>
        <p:spPr>
          <a:xfrm>
            <a:off x="7296150" y="2967038"/>
            <a:ext cx="1809750" cy="457200"/>
          </a:xfrm>
          <a:prstGeom prst="rect">
            <a:avLst/>
          </a:prstGeom>
          <a:noFill/>
          <a:ln/>
        </p:spPr>
        <p:txBody>
          <a:bodyPr wrap="square" rtlCol="0" anchor="ctr"/>
          <a:lstStyle/>
          <a:p>
            <a:pPr algn="l" indent="0" marL="0">
              <a:lnSpc>
                <a:spcPts val="1782"/>
              </a:lnSpc>
              <a:buNone/>
            </a:pPr>
            <a:r>
              <a:rPr lang="en-US" sz="1350" b="1" spc="-27" kern="0" dirty="0">
                <a:solidFill>
                  <a:srgbClr val="000000">
                    <a:alpha val="99000"/>
                  </a:srgbClr>
                </a:solidFill>
                <a:latin typeface="Inter" pitchFamily="34" charset="0"/>
                <a:ea typeface="Inter" pitchFamily="34" charset="-122"/>
                <a:cs typeface="Inter" pitchFamily="34" charset="-120"/>
              </a:rPr>
              <a:t>K=3 </a:t>
            </a:r>
            <a:endParaRPr lang="en-US" sz="1350" dirty="0"/>
          </a:p>
          <a:p>
            <a:pPr algn="l" indent="0" marL="0">
              <a:lnSpc>
                <a:spcPts val="1782"/>
              </a:lnSpc>
              <a:buNone/>
            </a:pPr>
            <a:r>
              <a:rPr lang="en-US" sz="1350" b="1" spc="-27" kern="0" dirty="0">
                <a:solidFill>
                  <a:srgbClr val="000000">
                    <a:alpha val="99000"/>
                  </a:srgbClr>
                </a:solidFill>
                <a:latin typeface="Inter" pitchFamily="34" charset="0"/>
                <a:ea typeface="Inter" pitchFamily="34" charset="-122"/>
                <a:cs typeface="Inter" pitchFamily="34" charset="-120"/>
              </a:rPr>
              <a:t>실루엣계수 :0.439</a:t>
            </a:r>
            <a:endParaRPr lang="en-US" sz="1350" dirty="0"/>
          </a:p>
        </p:txBody>
      </p:sp>
      <p:sp>
        <p:nvSpPr>
          <p:cNvPr id="8" name="Text 1"/>
          <p:cNvSpPr/>
          <p:nvPr/>
        </p:nvSpPr>
        <p:spPr>
          <a:xfrm>
            <a:off x="561975" y="842963"/>
            <a:ext cx="8863013" cy="1728788"/>
          </a:xfrm>
          <a:prstGeom prst="rect">
            <a:avLst/>
          </a:prstGeom>
          <a:noFill/>
          <a:ln/>
        </p:spPr>
        <p:txBody>
          <a:bodyPr wrap="square" rtlCol="0" anchor="ctr"/>
          <a:lstStyle/>
          <a:p>
            <a:pPr algn="l" marL="342900" indent="-342900">
              <a:lnSpc>
                <a:spcPts val="1782"/>
              </a:lnSpc>
              <a:buSzPct val="100000"/>
              <a:buChar char="•"/>
            </a:pPr>
            <a:r>
              <a:rPr lang="en-US" sz="1350" b="1" spc="-27" kern="0" dirty="0">
                <a:solidFill>
                  <a:srgbClr val="000000">
                    <a:alpha val="99000"/>
                  </a:srgbClr>
                </a:solidFill>
                <a:latin typeface="Inter" pitchFamily="34" charset="0"/>
                <a:ea typeface="Inter" pitchFamily="34" charset="-122"/>
                <a:cs typeface="Inter" pitchFamily="34" charset="-120"/>
              </a:rPr>
              <a:t>1차 : </a:t>
            </a:r>
            <a:pPr algn="l" indent="0" marL="0">
              <a:lnSpc>
                <a:spcPts val="1530"/>
              </a:lnSpc>
              <a:buNone/>
            </a:pPr>
            <a:r>
              <a:rPr lang="en-US" sz="1125" b="1" spc="-11" kern="0" dirty="0">
                <a:solidFill>
                  <a:srgbClr val="000000">
                    <a:alpha val="99000"/>
                  </a:srgbClr>
                </a:solidFill>
                <a:latin typeface="Inter" pitchFamily="34" charset="0"/>
                <a:ea typeface="Inter" pitchFamily="34" charset="-122"/>
                <a:cs typeface="Inter" pitchFamily="34" charset="-120"/>
              </a:rPr>
              <a:t>전체 변수 다 넣었을 때</a:t>
            </a:r>
            <a:endParaRPr lang="en-US" sz="1350" dirty="0"/>
          </a:p>
          <a:p>
            <a:pPr algn="l" marL="342900" indent="-342900">
              <a:lnSpc>
                <a:spcPts val="1782"/>
              </a:lnSpc>
              <a:buSzPct val="100000"/>
              <a:buChar char="•"/>
            </a:pPr>
            <a:r>
              <a:rPr lang="en-US" sz="1350" b="1" spc="-27" kern="0" dirty="0">
                <a:solidFill>
                  <a:srgbClr val="000000">
                    <a:alpha val="99000"/>
                  </a:srgbClr>
                </a:solidFill>
                <a:latin typeface="Inter" pitchFamily="34" charset="0"/>
                <a:ea typeface="Inter" pitchFamily="34" charset="-122"/>
                <a:cs typeface="Inter" pitchFamily="34" charset="-120"/>
              </a:rPr>
              <a:t>사용 피처 :</a:t>
            </a:r>
            <a:pPr algn="l" indent="0" marL="0">
              <a:lnSpc>
                <a:spcPts val="1050"/>
              </a:lnSpc>
              <a:buNone/>
            </a:pPr>
            <a:r>
              <a:rPr lang="en-US" sz="750" spc="-27" kern="0" dirty="0">
                <a:solidFill>
                  <a:srgbClr val="000000">
                    <a:alpha val="99000"/>
                  </a:srgbClr>
                </a:solidFill>
                <a:latin typeface="Inter" pitchFamily="34" charset="0"/>
                <a:ea typeface="Inter" pitchFamily="34" charset="-122"/>
                <a:cs typeface="Inter" pitchFamily="34" charset="-120"/>
              </a:rPr>
              <a:t> '성별', '연령대', '허리둘레', '수축기혈압', '이완기혈압', '식전혈당(공복혈당)', '총콜레스테롤',        '트리글리세라이드', 'HDL콜레스테롤', 'LDL콜레스테롤', '혈색소', '혈청크레아티닌', '혈청지오티(AST)',        '혈청지피티(ALT)', '감마지티피', '흡연상태', '음주여부', '치아우식증유무', '치석', '청력', '평균시력',        '사구체여과율'</a:t>
            </a:r>
            <a:endParaRPr lang="en-US" sz="1350" dirty="0"/>
          </a:p>
          <a:p>
            <a:pPr algn="l" marL="342900" indent="-342900">
              <a:lnSpc>
                <a:spcPts val="1782"/>
              </a:lnSpc>
              <a:buSzPct val="100000"/>
              <a:buChar char="•"/>
            </a:pPr>
            <a:r>
              <a:rPr lang="en-US" sz="1350" b="1" spc="-27" kern="0" dirty="0">
                <a:solidFill>
                  <a:srgbClr val="000000">
                    <a:alpha val="99000"/>
                  </a:srgbClr>
                </a:solidFill>
                <a:latin typeface="Inter" pitchFamily="34" charset="0"/>
                <a:ea typeface="Inter" pitchFamily="34" charset="-122"/>
                <a:cs typeface="Inter" pitchFamily="34" charset="-120"/>
              </a:rPr>
              <a:t>2차 : </a:t>
            </a:r>
            <a:pPr algn="l" indent="0" marL="0">
              <a:lnSpc>
                <a:spcPts val="1530"/>
              </a:lnSpc>
              <a:buNone/>
            </a:pPr>
            <a:r>
              <a:rPr lang="en-US" sz="1125" b="1" spc="-11" kern="0" dirty="0">
                <a:solidFill>
                  <a:srgbClr val="000000">
                    <a:alpha val="99000"/>
                  </a:srgbClr>
                </a:solidFill>
                <a:latin typeface="Inter" pitchFamily="34" charset="0"/>
                <a:ea typeface="Inter" pitchFamily="34" charset="-122"/>
                <a:cs typeface="Inter" pitchFamily="34" charset="-120"/>
              </a:rPr>
              <a:t>다른 변수와 상관계수 0.7 이상인 피처 제거</a:t>
            </a:r>
            <a:endParaRPr lang="en-US" sz="1350" dirty="0"/>
          </a:p>
          <a:p>
            <a:pPr algn="l" lvl="1" marL="685800" indent="-342900">
              <a:lnSpc>
                <a:spcPts val="1050"/>
              </a:lnSpc>
              <a:buSzPct val="100000"/>
              <a:buChar char="•"/>
            </a:pPr>
            <a:r>
              <a:rPr lang="en-US" sz="750" spc="-27" kern="0" dirty="0">
                <a:solidFill>
                  <a:srgbClr val="000000">
                    <a:alpha val="99000"/>
                  </a:srgbClr>
                </a:solidFill>
                <a:latin typeface="Inter" pitchFamily="34" charset="0"/>
                <a:ea typeface="Inter" pitchFamily="34" charset="-122"/>
                <a:cs typeface="Inter" pitchFamily="34" charset="-120"/>
              </a:rPr>
              <a:t>사용 피처 :  → ex) </a:t>
            </a:r>
            <a:pPr algn="l" indent="0" marL="0">
              <a:lnSpc>
                <a:spcPts val="1050"/>
              </a:lnSpc>
              <a:buNone/>
            </a:pPr>
            <a:r>
              <a:rPr lang="en-US" sz="750" spc="-27" kern="0" dirty="0">
                <a:solidFill>
                  <a:srgbClr val="E03E1A">
                    <a:alpha val="99000"/>
                  </a:srgbClr>
                </a:solidFill>
                <a:latin typeface="Inter" pitchFamily="34" charset="0"/>
                <a:ea typeface="Inter" pitchFamily="34" charset="-122"/>
                <a:cs typeface="Inter" pitchFamily="34" charset="-120"/>
              </a:rPr>
              <a:t>고혈압을 측정하는 지표 중 1개만 남김</a:t>
            </a:r>
            <a:pPr algn="l" indent="0" marL="0">
              <a:lnSpc>
                <a:spcPts val="1050"/>
              </a:lnSpc>
              <a:buNone/>
            </a:pPr>
            <a:r>
              <a:rPr lang="en-US" sz="750" spc="-27" kern="0" dirty="0">
                <a:solidFill>
                  <a:srgbClr val="000000">
                    <a:alpha val="99000"/>
                  </a:srgbClr>
                </a:solidFill>
                <a:latin typeface="Inter" pitchFamily="34" charset="0"/>
                <a:ea typeface="Inter" pitchFamily="34" charset="-122"/>
                <a:cs typeface="Inter" pitchFamily="34" charset="-120"/>
              </a:rPr>
              <a:t> (이완기혈압, 수축기혈압 중 수축기혈압만 채택)</a:t>
            </a:r>
            <a:endParaRPr lang="en-US" sz="1350" dirty="0"/>
          </a:p>
          <a:p>
            <a:pPr algn="l" indent="0" marL="0">
              <a:lnSpc>
                <a:spcPts val="1050"/>
              </a:lnSpc>
              <a:buNone/>
            </a:pPr>
            <a:r>
              <a:rPr lang="en-US" sz="750" spc="-27" kern="0" dirty="0">
                <a:solidFill>
                  <a:srgbClr val="000000">
                    <a:alpha val="99000"/>
                  </a:srgbClr>
                </a:solidFill>
                <a:latin typeface="Inter" pitchFamily="34" charset="0"/>
                <a:ea typeface="Inter" pitchFamily="34" charset="-122"/>
                <a:cs typeface="Inter" pitchFamily="34" charset="-120"/>
              </a:rPr>
              <a:t>           '연령대', '허리둘레', '수축기혈압','공복혈당', '혈청크레아티닌', '혈청지오티(AST)', '혈청지피티(ALT)', '감마지티피', '흡연상태', '음주여부', 'BMI' , '사구체여과율'</a:t>
            </a:r>
            <a:endParaRPr lang="en-US" sz="1350" dirty="0"/>
          </a:p>
          <a:p>
            <a:pPr algn="l" lvl="1" marL="685800" indent="-342900">
              <a:lnSpc>
                <a:spcPts val="1050"/>
              </a:lnSpc>
              <a:buSzPct val="100000"/>
              <a:buChar char="•"/>
            </a:pPr>
            <a:r>
              <a:rPr lang="en-US" sz="750" spc="-27" kern="0" dirty="0">
                <a:solidFill>
                  <a:srgbClr val="000000">
                    <a:alpha val="99000"/>
                  </a:srgbClr>
                </a:solidFill>
                <a:latin typeface="Inter" pitchFamily="34" charset="0"/>
                <a:ea typeface="Inter" pitchFamily="34" charset="-122"/>
                <a:cs typeface="Inter" pitchFamily="34" charset="-120"/>
              </a:rPr>
              <a:t>제거 피처 : 요단백(전날 먹은 음식 영향 큼),  이완기혈압(수축기혈압으로 설명가능), 체중&amp;키(BMI로 설명 가능),  혈색소(빈혈측정도구라 제거)</a:t>
            </a:r>
            <a:endParaRPr lang="en-US" sz="1350" dirty="0"/>
          </a:p>
          <a:p>
            <a:pPr algn="l" marL="342900" indent="-342900">
              <a:lnSpc>
                <a:spcPts val="1890"/>
              </a:lnSpc>
              <a:buSzPct val="100000"/>
              <a:buChar char="•"/>
            </a:pPr>
            <a:r>
              <a:rPr lang="en-US" sz="1350" b="1" spc="-13" kern="0" dirty="0">
                <a:solidFill>
                  <a:srgbClr val="000000">
                    <a:alpha val="99000"/>
                  </a:srgbClr>
                </a:solidFill>
                <a:latin typeface="Inter" pitchFamily="34" charset="0"/>
                <a:ea typeface="Inter" pitchFamily="34" charset="-122"/>
                <a:cs typeface="Inter" pitchFamily="34" charset="-120"/>
              </a:rPr>
              <a:t>3차 : PCA 차원 축소 (2차원)</a:t>
            </a:r>
            <a:endParaRPr lang="en-US" sz="1350" dirty="0"/>
          </a:p>
        </p:txBody>
      </p:sp>
      <p:sp>
        <p:nvSpPr>
          <p:cNvPr id="9" name="Text 2"/>
          <p:cNvSpPr/>
          <p:nvPr/>
        </p:nvSpPr>
        <p:spPr>
          <a:xfrm>
            <a:off x="371475" y="338138"/>
            <a:ext cx="9129713" cy="342900"/>
          </a:xfrm>
          <a:prstGeom prst="rect">
            <a:avLst/>
          </a:prstGeom>
          <a:noFill/>
          <a:ln/>
        </p:spPr>
        <p:txBody>
          <a:bodyPr wrap="square" rtlCol="0" anchor="ctr"/>
          <a:lstStyle/>
          <a:p>
            <a:pPr algn="l" marL="342900" indent="-342900">
              <a:lnSpc>
                <a:spcPts val="2700"/>
              </a:lnSpc>
              <a:buSzPct val="100000"/>
              <a:buFont typeface="+mj-lt"/>
              <a:buAutoNum type="arabicPeriod" startAt="1"/>
            </a:pPr>
            <a:r>
              <a:rPr lang="en-US" sz="2250" b="1" spc="-50" kern="0" dirty="0">
                <a:solidFill>
                  <a:srgbClr val="000000">
                    <a:alpha val="99000"/>
                  </a:srgbClr>
                </a:solidFill>
                <a:latin typeface="Inter" pitchFamily="34" charset="0"/>
                <a:ea typeface="Inter" pitchFamily="34" charset="-122"/>
                <a:cs typeface="Inter" pitchFamily="34" charset="-120"/>
              </a:rPr>
              <a:t>2030여성의 건강군집 분석</a:t>
            </a:r>
            <a:endParaRPr lang="en-US" sz="2250" dirty="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name="Slide 59">
    <p:bg>
      <p:bgPr>
        <a:solidFill>
          <a:srgbClr val="FFFFFF"/>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1481138"/>
            <a:ext cx="2809875" cy="2809875"/>
          </a:xfrm>
          <a:prstGeom prst="rect">
            <a:avLst/>
          </a:prstGeom>
        </p:spPr>
      </p:pic>
      <p:pic>
        <p:nvPicPr>
          <p:cNvPr id="3" name="Image 1" descr="preencoded.png">    </p:cNvPr>
          <p:cNvPicPr>
            <a:picLocks noChangeAspect="1"/>
          </p:cNvPicPr>
          <p:nvPr/>
        </p:nvPicPr>
        <p:blipFill>
          <a:blip r:embed="rId2"/>
          <a:stretch>
            <a:fillRect/>
          </a:stretch>
        </p:blipFill>
        <p:spPr>
          <a:xfrm>
            <a:off x="2809875" y="1481138"/>
            <a:ext cx="2809875" cy="2809875"/>
          </a:xfrm>
          <a:prstGeom prst="rect">
            <a:avLst/>
          </a:prstGeom>
        </p:spPr>
      </p:pic>
      <p:pic>
        <p:nvPicPr>
          <p:cNvPr id="4" name="Image 2" descr="preencoded.png">    </p:cNvPr>
          <p:cNvPicPr>
            <a:picLocks noChangeAspect="1"/>
          </p:cNvPicPr>
          <p:nvPr/>
        </p:nvPicPr>
        <p:blipFill>
          <a:blip r:embed="rId3"/>
          <a:stretch>
            <a:fillRect/>
          </a:stretch>
        </p:blipFill>
        <p:spPr>
          <a:xfrm>
            <a:off x="5381625" y="1481138"/>
            <a:ext cx="3762375" cy="2809875"/>
          </a:xfrm>
          <a:prstGeom prst="rect">
            <a:avLst/>
          </a:prstGeom>
        </p:spPr>
      </p:pic>
      <p:sp>
        <p:nvSpPr>
          <p:cNvPr id="5" name="Text 0"/>
          <p:cNvSpPr/>
          <p:nvPr/>
        </p:nvSpPr>
        <p:spPr>
          <a:xfrm>
            <a:off x="381000" y="266700"/>
            <a:ext cx="4633913" cy="342900"/>
          </a:xfrm>
          <a:prstGeom prst="rect">
            <a:avLst/>
          </a:prstGeom>
          <a:noFill/>
          <a:ln/>
        </p:spPr>
        <p:txBody>
          <a:bodyPr wrap="square" rtlCol="0" anchor="ctr"/>
          <a:lstStyle/>
          <a:p>
            <a:pPr algn="l" marL="342900" indent="-342900">
              <a:lnSpc>
                <a:spcPts val="2700"/>
              </a:lnSpc>
              <a:buSzPct val="100000"/>
              <a:buFont typeface="+mj-lt"/>
              <a:buAutoNum type="arabicPeriod" startAt="1"/>
            </a:pPr>
            <a:r>
              <a:rPr lang="en-US" sz="2250" b="1" spc="-50" kern="0" dirty="0">
                <a:solidFill>
                  <a:srgbClr val="000000">
                    <a:alpha val="99000"/>
                  </a:srgbClr>
                </a:solidFill>
                <a:latin typeface="Inter" pitchFamily="34" charset="0"/>
                <a:ea typeface="Inter" pitchFamily="34" charset="-122"/>
                <a:cs typeface="Inter" pitchFamily="34" charset="-120"/>
              </a:rPr>
              <a:t>2030여성의 건강군집 분석 과정</a:t>
            </a:r>
            <a:endParaRPr lang="en-US" sz="2250" dirty="0"/>
          </a:p>
        </p:txBody>
      </p:sp>
      <p:sp>
        <p:nvSpPr>
          <p:cNvPr id="6" name="Text 1"/>
          <p:cNvSpPr/>
          <p:nvPr/>
        </p:nvSpPr>
        <p:spPr>
          <a:xfrm>
            <a:off x="800100" y="4176712"/>
            <a:ext cx="8639175" cy="685800"/>
          </a:xfrm>
          <a:prstGeom prst="rect">
            <a:avLst/>
          </a:prstGeom>
          <a:noFill/>
          <a:ln/>
        </p:spPr>
        <p:txBody>
          <a:bodyPr wrap="square" rtlCol="0" anchor="ctr"/>
          <a:lstStyle/>
          <a:p>
            <a:pPr algn="l" indent="0" marL="0">
              <a:lnSpc>
                <a:spcPts val="1782"/>
              </a:lnSpc>
              <a:buNone/>
            </a:pPr>
            <a:r>
              <a:rPr lang="en-US" sz="1350" b="1" spc="-27" kern="0" dirty="0">
                <a:solidFill>
                  <a:srgbClr val="000000">
                    <a:alpha val="99000"/>
                  </a:srgbClr>
                </a:solidFill>
                <a:latin typeface="Inter" pitchFamily="34" charset="0"/>
                <a:ea typeface="Inter" pitchFamily="34" charset="-122"/>
                <a:cs typeface="Inter" pitchFamily="34" charset="-120"/>
              </a:rPr>
              <a:t>→ K=3일 때, cluster 1은 건강, cluster1은 신장질환, cluster2는 다방면의 건강질환</a:t>
            </a:r>
            <a:endParaRPr lang="en-US" sz="1350" dirty="0"/>
          </a:p>
          <a:p>
            <a:pPr algn="l" indent="0" marL="0">
              <a:lnSpc>
                <a:spcPts val="1782"/>
              </a:lnSpc>
              <a:buNone/>
            </a:pPr>
            <a:r>
              <a:rPr lang="en-US" sz="1350" b="1" spc="-27" kern="0" dirty="0">
                <a:solidFill>
                  <a:srgbClr val="000000">
                    <a:alpha val="99000"/>
                  </a:srgbClr>
                </a:solidFill>
                <a:latin typeface="Inter" pitchFamily="34" charset="0"/>
                <a:ea typeface="Inter" pitchFamily="34" charset="-122"/>
                <a:cs typeface="Inter" pitchFamily="34" charset="-120"/>
              </a:rPr>
              <a:t>→ 군집의 해석이 차이가 있었고, 2030여성을 세분화하여 더 잘 설명하므로 K=3으로 확정</a:t>
            </a:r>
            <a:endParaRPr lang="en-US" sz="1350" dirty="0"/>
          </a:p>
        </p:txBody>
      </p:sp>
      <p:sp>
        <p:nvSpPr>
          <p:cNvPr id="7" name="Text 2"/>
          <p:cNvSpPr/>
          <p:nvPr/>
        </p:nvSpPr>
        <p:spPr>
          <a:xfrm>
            <a:off x="638175" y="709613"/>
            <a:ext cx="5434013" cy="457200"/>
          </a:xfrm>
          <a:prstGeom prst="rect">
            <a:avLst/>
          </a:prstGeom>
          <a:noFill/>
          <a:ln/>
        </p:spPr>
        <p:txBody>
          <a:bodyPr wrap="square" rtlCol="0" anchor="ctr"/>
          <a:lstStyle/>
          <a:p>
            <a:pPr algn="l" indent="0" marL="0">
              <a:lnSpc>
                <a:spcPts val="1782"/>
              </a:lnSpc>
              <a:buNone/>
            </a:pPr>
            <a:r>
              <a:rPr lang="en-US" sz="1350" b="1" spc="-27" kern="0" dirty="0">
                <a:solidFill>
                  <a:srgbClr val="000000">
                    <a:alpha val="99000"/>
                  </a:srgbClr>
                </a:solidFill>
                <a:latin typeface="Inter" pitchFamily="34" charset="0"/>
                <a:ea typeface="Inter" pitchFamily="34" charset="-122"/>
                <a:cs typeface="Inter" pitchFamily="34" charset="-120"/>
              </a:rPr>
              <a:t>→k=2보다 k=3일 때 평균 실루엣 계수가 약간 더 높음 (0.47 → 0.484)</a:t>
            </a:r>
            <a:endParaRPr lang="en-US" sz="1350" dirty="0"/>
          </a:p>
          <a:p>
            <a:pPr algn="l" indent="0" marL="0">
              <a:lnSpc>
                <a:spcPts val="1782"/>
              </a:lnSpc>
              <a:buNone/>
            </a:pPr>
            <a:r>
              <a:rPr lang="en-US" sz="1350" b="1" spc="-27" kern="0" dirty="0">
                <a:solidFill>
                  <a:srgbClr val="000000">
                    <a:alpha val="99000"/>
                  </a:srgbClr>
                </a:solidFill>
                <a:latin typeface="Inter" pitchFamily="34" charset="0"/>
                <a:ea typeface="Inter" pitchFamily="34" charset="-122"/>
                <a:cs typeface="Inter" pitchFamily="34" charset="-120"/>
              </a:rPr>
              <a:t>→ 다만, 실루엣 계수 차이가 크지 않음으로 해석과 병행</a:t>
            </a:r>
            <a:endParaRPr lang="en-US" sz="1350" dirty="0"/>
          </a:p>
        </p:txBody>
      </p:sp>
      <p:sp>
        <p:nvSpPr>
          <p:cNvPr id="8" name="Text 3"/>
          <p:cNvSpPr/>
          <p:nvPr/>
        </p:nvSpPr>
        <p:spPr>
          <a:xfrm>
            <a:off x="5748338" y="1438275"/>
            <a:ext cx="1262063" cy="152400"/>
          </a:xfrm>
          <a:prstGeom prst="rect">
            <a:avLst/>
          </a:prstGeom>
          <a:noFill/>
          <a:ln/>
        </p:spPr>
        <p:txBody>
          <a:bodyPr wrap="square" rtlCol="0" anchor="ctr"/>
          <a:lstStyle/>
          <a:p>
            <a:pPr algn="l" indent="0" marL="0">
              <a:lnSpc>
                <a:spcPts val="1206"/>
              </a:lnSpc>
              <a:buNone/>
            </a:pPr>
            <a:r>
              <a:rPr lang="en-US" sz="900" b="1" spc="-5" kern="0" dirty="0">
                <a:solidFill>
                  <a:srgbClr val="000000">
                    <a:alpha val="99000"/>
                  </a:srgbClr>
                </a:solidFill>
                <a:latin typeface="Inter" pitchFamily="34" charset="0"/>
                <a:ea typeface="Inter" pitchFamily="34" charset="-122"/>
                <a:cs typeface="Inter" pitchFamily="34" charset="-120"/>
              </a:rPr>
              <a:t>K=3 군집 시각화</a:t>
            </a:r>
            <a:endParaRPr lang="en-US" sz="900" dirty="0"/>
          </a:p>
        </p:txBody>
      </p:sp>
      <p:sp>
        <p:nvSpPr>
          <p:cNvPr id="9" name="Text 4"/>
          <p:cNvSpPr/>
          <p:nvPr/>
        </p:nvSpPr>
        <p:spPr>
          <a:xfrm>
            <a:off x="100013" y="1495425"/>
            <a:ext cx="1519238" cy="152400"/>
          </a:xfrm>
          <a:prstGeom prst="rect">
            <a:avLst/>
          </a:prstGeom>
          <a:noFill/>
          <a:ln/>
        </p:spPr>
        <p:txBody>
          <a:bodyPr wrap="square" rtlCol="0" anchor="ctr"/>
          <a:lstStyle/>
          <a:p>
            <a:pPr algn="l" indent="0" marL="0">
              <a:lnSpc>
                <a:spcPts val="1206"/>
              </a:lnSpc>
              <a:buNone/>
            </a:pPr>
            <a:r>
              <a:rPr lang="en-US" sz="900" b="1" spc="-5" kern="0" dirty="0">
                <a:solidFill>
                  <a:srgbClr val="000000">
                    <a:alpha val="99000"/>
                  </a:srgbClr>
                </a:solidFill>
                <a:latin typeface="Inter" pitchFamily="34" charset="0"/>
                <a:ea typeface="Inter" pitchFamily="34" charset="-122"/>
                <a:cs typeface="Inter" pitchFamily="34" charset="-120"/>
              </a:rPr>
              <a:t> K=2 실루엣 분석 결과</a:t>
            </a:r>
            <a:endParaRPr lang="en-US" sz="900" dirty="0"/>
          </a:p>
        </p:txBody>
      </p:sp>
      <p:sp>
        <p:nvSpPr>
          <p:cNvPr id="10" name="Text 5"/>
          <p:cNvSpPr/>
          <p:nvPr/>
        </p:nvSpPr>
        <p:spPr>
          <a:xfrm>
            <a:off x="2809875" y="1481138"/>
            <a:ext cx="1524000" cy="152400"/>
          </a:xfrm>
          <a:prstGeom prst="rect">
            <a:avLst/>
          </a:prstGeom>
          <a:noFill/>
          <a:ln/>
        </p:spPr>
        <p:txBody>
          <a:bodyPr wrap="square" rtlCol="0" anchor="ctr"/>
          <a:lstStyle/>
          <a:p>
            <a:pPr algn="l" indent="0" marL="0">
              <a:lnSpc>
                <a:spcPts val="1206"/>
              </a:lnSpc>
              <a:buNone/>
            </a:pPr>
            <a:r>
              <a:rPr lang="en-US" sz="900" b="1" spc="-5" kern="0" dirty="0">
                <a:solidFill>
                  <a:srgbClr val="000000">
                    <a:alpha val="99000"/>
                  </a:srgbClr>
                </a:solidFill>
                <a:latin typeface="Inter" pitchFamily="34" charset="0"/>
                <a:ea typeface="Inter" pitchFamily="34" charset="-122"/>
                <a:cs typeface="Inter" pitchFamily="34" charset="-120"/>
              </a:rPr>
              <a:t> K=3 실루엣 분석 결과</a:t>
            </a:r>
            <a:endParaRPr lang="en-US" sz="9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solidFill>
          <a:srgbClr val="FFFFFF"/>
        </a:solidFill>
      </p:bgPr>
    </p:bg>
    <p:spTree>
      <p:nvGrpSpPr>
        <p:cNvPr id="1" name=""/>
        <p:cNvGrpSpPr/>
        <p:nvPr/>
      </p:nvGrpSpPr>
      <p:grpSpPr>
        <a:xfrm>
          <a:off x="0" y="0"/>
          <a:ext cx="0" cy="0"/>
          <a:chOff x="0" y="0"/>
          <a:chExt cx="0" cy="0"/>
        </a:xfrm>
      </p:grpSpPr>
      <p:sp>
        <p:nvSpPr>
          <p:cNvPr id="2" name="Shape 0"/>
          <p:cNvSpPr/>
          <p:nvPr/>
        </p:nvSpPr>
        <p:spPr>
          <a:xfrm>
            <a:off x="2814638" y="385763"/>
            <a:ext cx="3638550" cy="276225"/>
          </a:xfrm>
          <a:prstGeom prst="rect">
            <a:avLst/>
          </a:prstGeom>
          <a:noFill/>
          <a:ln/>
        </p:spPr>
      </p:sp>
      <p:pic>
        <p:nvPicPr>
          <p:cNvPr id="3" name="Image 0" descr="preencoded.png">    </p:cNvPr>
          <p:cNvPicPr>
            <a:picLocks noChangeAspect="1"/>
          </p:cNvPicPr>
          <p:nvPr/>
        </p:nvPicPr>
        <p:blipFill>
          <a:blip r:embed="rId1"/>
          <a:stretch>
            <a:fillRect/>
          </a:stretch>
        </p:blipFill>
        <p:spPr>
          <a:xfrm>
            <a:off x="471488" y="1300163"/>
            <a:ext cx="3967163" cy="2233613"/>
          </a:xfrm>
          <a:prstGeom prst="rect">
            <a:avLst/>
          </a:prstGeom>
        </p:spPr>
      </p:pic>
      <p:pic>
        <p:nvPicPr>
          <p:cNvPr id="4" name="Image 1" descr="preencoded.png">    </p:cNvPr>
          <p:cNvPicPr>
            <a:picLocks noChangeAspect="1"/>
          </p:cNvPicPr>
          <p:nvPr/>
        </p:nvPicPr>
        <p:blipFill>
          <a:blip r:embed="rId2"/>
          <a:stretch>
            <a:fillRect/>
          </a:stretch>
        </p:blipFill>
        <p:spPr>
          <a:xfrm>
            <a:off x="5124450" y="1300163"/>
            <a:ext cx="3548063" cy="2233613"/>
          </a:xfrm>
          <a:prstGeom prst="rect">
            <a:avLst/>
          </a:prstGeom>
        </p:spPr>
      </p:pic>
      <p:sp>
        <p:nvSpPr>
          <p:cNvPr id="5" name="Text 1"/>
          <p:cNvSpPr/>
          <p:nvPr/>
        </p:nvSpPr>
        <p:spPr>
          <a:xfrm>
            <a:off x="119063" y="109538"/>
            <a:ext cx="4972050" cy="342900"/>
          </a:xfrm>
          <a:prstGeom prst="rect">
            <a:avLst/>
          </a:prstGeom>
          <a:noFill/>
          <a:ln/>
        </p:spPr>
        <p:txBody>
          <a:bodyPr wrap="square" rtlCol="0" anchor="ctr"/>
          <a:lstStyle/>
          <a:p>
            <a:pPr algn="l" indent="0" marL="0">
              <a:lnSpc>
                <a:spcPts val="2700"/>
              </a:lnSpc>
              <a:buNone/>
            </a:pPr>
            <a:r>
              <a:rPr lang="en-US" sz="2250" b="1" spc="-50" kern="0" dirty="0">
                <a:solidFill>
                  <a:srgbClr val="000000">
                    <a:alpha val="99000"/>
                  </a:srgbClr>
                </a:solidFill>
                <a:latin typeface="Inter" pitchFamily="34" charset="0"/>
                <a:ea typeface="Inter" pitchFamily="34" charset="-122"/>
                <a:cs typeface="Inter" pitchFamily="34" charset="-120"/>
              </a:rPr>
              <a:t>기획 배경</a:t>
            </a:r>
            <a:endParaRPr lang="en-US" sz="2250" dirty="0"/>
          </a:p>
        </p:txBody>
      </p:sp>
      <p:sp>
        <p:nvSpPr>
          <p:cNvPr id="6" name="Text 2"/>
          <p:cNvSpPr/>
          <p:nvPr/>
        </p:nvSpPr>
        <p:spPr>
          <a:xfrm>
            <a:off x="428625" y="752475"/>
            <a:ext cx="7943850" cy="457200"/>
          </a:xfrm>
          <a:prstGeom prst="rect">
            <a:avLst/>
          </a:prstGeom>
          <a:noFill/>
          <a:ln/>
        </p:spPr>
        <p:txBody>
          <a:bodyPr wrap="square" rtlCol="0" anchor="ctr"/>
          <a:lstStyle/>
          <a:p>
            <a:pPr algn="l" marL="342900" indent="-342900">
              <a:lnSpc>
                <a:spcPts val="1782"/>
              </a:lnSpc>
              <a:buSzPct val="100000"/>
              <a:buChar char="•"/>
            </a:pPr>
            <a:r>
              <a:rPr lang="en-US" sz="1350" b="1" spc="-27" kern="0" dirty="0">
                <a:solidFill>
                  <a:srgbClr val="000000">
                    <a:alpha val="99000"/>
                  </a:srgbClr>
                </a:solidFill>
                <a:latin typeface="Inter" pitchFamily="34" charset="0"/>
                <a:ea typeface="Inter" pitchFamily="34" charset="-122"/>
                <a:cs typeface="Inter" pitchFamily="34" charset="-120"/>
              </a:rPr>
              <a:t>최근 금융앱은 자산 관리를 넘어, 고객 데이터를 분석하여 헬스케어 서비스를 제공</a:t>
            </a:r>
            <a:endParaRPr lang="en-US" sz="1350" dirty="0"/>
          </a:p>
          <a:p>
            <a:pPr algn="l" indent="0" marL="0">
              <a:lnSpc>
                <a:spcPts val="1782"/>
              </a:lnSpc>
              <a:buNone/>
            </a:pPr>
            <a:r>
              <a:rPr lang="en-US" sz="1350" b="1" spc="-27" kern="0" dirty="0">
                <a:solidFill>
                  <a:srgbClr val="000000">
                    <a:alpha val="99000"/>
                  </a:srgbClr>
                </a:solidFill>
                <a:latin typeface="Inter" pitchFamily="34" charset="0"/>
                <a:ea typeface="Inter" pitchFamily="34" charset="-122"/>
                <a:cs typeface="Inter" pitchFamily="34" charset="-120"/>
              </a:rPr>
              <a:t>       → 장기적 고객 유치 및 리스크 관리 수단</a:t>
            </a:r>
            <a:endParaRPr lang="en-US" sz="1350" dirty="0"/>
          </a:p>
        </p:txBody>
      </p:sp>
      <p:sp>
        <p:nvSpPr>
          <p:cNvPr id="7" name="Text 3"/>
          <p:cNvSpPr/>
          <p:nvPr/>
        </p:nvSpPr>
        <p:spPr>
          <a:xfrm>
            <a:off x="690563" y="3624263"/>
            <a:ext cx="3986213" cy="1190625"/>
          </a:xfrm>
          <a:prstGeom prst="rect">
            <a:avLst/>
          </a:prstGeom>
          <a:noFill/>
          <a:ln/>
        </p:spPr>
        <p:txBody>
          <a:bodyPr wrap="square" rtlCol="0" anchor="ctr"/>
          <a:lstStyle/>
          <a:p>
            <a:pPr algn="l" indent="0" marL="0">
              <a:lnSpc>
                <a:spcPts val="1890"/>
              </a:lnSpc>
              <a:buNone/>
            </a:pPr>
            <a:r>
              <a:rPr lang="en-US" sz="1350" b="1" spc="-13" kern="0" dirty="0">
                <a:solidFill>
                  <a:srgbClr val="000000">
                    <a:alpha val="99000"/>
                  </a:srgbClr>
                </a:solidFill>
                <a:latin typeface="Inter" pitchFamily="34" charset="0"/>
                <a:ea typeface="Inter" pitchFamily="34" charset="-122"/>
                <a:cs typeface="Inter" pitchFamily="34" charset="-120"/>
              </a:rPr>
              <a:t>[KB라이프]</a:t>
            </a:r>
            <a:endParaRPr lang="en-US" sz="1350" dirty="0"/>
          </a:p>
          <a:p>
            <a:pPr algn="l" indent="0" marL="0">
              <a:lnSpc>
                <a:spcPts val="1890"/>
              </a:lnSpc>
              <a:buNone/>
            </a:pPr>
            <a:r>
              <a:rPr lang="en-US" sz="1350" spc="-13" kern="0" dirty="0">
                <a:solidFill>
                  <a:srgbClr val="000000">
                    <a:alpha val="99000"/>
                  </a:srgbClr>
                </a:solidFill>
                <a:latin typeface="Inter" pitchFamily="34" charset="0"/>
                <a:ea typeface="Inter" pitchFamily="34" charset="-122"/>
                <a:cs typeface="Inter" pitchFamily="34" charset="-120"/>
              </a:rPr>
              <a:t>기존의 건강정보 분석 서비스에 더해</a:t>
            </a:r>
            <a:endParaRPr lang="en-US" sz="1350" dirty="0"/>
          </a:p>
          <a:p>
            <a:pPr algn="l" indent="0" marL="0">
              <a:lnSpc>
                <a:spcPts val="1890"/>
              </a:lnSpc>
              <a:buNone/>
            </a:pPr>
            <a:r>
              <a:rPr lang="en-US" sz="1350" spc="-13" kern="0" dirty="0">
                <a:solidFill>
                  <a:srgbClr val="000000">
                    <a:alpha val="99000"/>
                  </a:srgbClr>
                </a:solidFill>
                <a:latin typeface="Inter" pitchFamily="34" charset="0"/>
                <a:ea typeface="Inter" pitchFamily="34" charset="-122"/>
                <a:cs typeface="Inter" pitchFamily="34" charset="-120"/>
              </a:rPr>
              <a:t>영양제 분석 서비스, 비급여 병원비 비교 서비스를</a:t>
            </a:r>
            <a:endParaRPr lang="en-US" sz="1350" dirty="0"/>
          </a:p>
          <a:p>
            <a:pPr algn="l" indent="0" marL="0">
              <a:lnSpc>
                <a:spcPts val="1890"/>
              </a:lnSpc>
              <a:buNone/>
            </a:pPr>
            <a:r>
              <a:rPr lang="en-US" sz="1350" spc="-13" kern="0" dirty="0">
                <a:solidFill>
                  <a:srgbClr val="000000">
                    <a:alpha val="99000"/>
                  </a:srgbClr>
                </a:solidFill>
                <a:latin typeface="Inter" pitchFamily="34" charset="0"/>
                <a:ea typeface="Inter" pitchFamily="34" charset="-122"/>
                <a:cs typeface="Inter" pitchFamily="34" charset="-120"/>
              </a:rPr>
              <a:t>새롭게 도입</a:t>
            </a:r>
            <a:endParaRPr lang="en-US" sz="1350" dirty="0"/>
          </a:p>
          <a:p>
            <a:pPr algn="l" indent="0" marL="0">
              <a:lnSpc>
                <a:spcPts val="1890"/>
              </a:lnSpc>
              <a:buNone/>
            </a:pPr>
            <a:r>
              <a:rPr lang="en-US" sz="1350" spc="-13" kern="0" dirty="0">
                <a:solidFill>
                  <a:srgbClr val="000000">
                    <a:alpha val="99000"/>
                  </a:srgbClr>
                </a:solidFill>
                <a:latin typeface="Inter" pitchFamily="34" charset="0"/>
                <a:ea typeface="Inter" pitchFamily="34" charset="-122"/>
                <a:cs typeface="Inter" pitchFamily="34" charset="-120"/>
              </a:rPr>
              <a:t>→ 비급여 진료 항목과 전문의 정보 비교 가능</a:t>
            </a:r>
            <a:endParaRPr lang="en-US" sz="1350" dirty="0"/>
          </a:p>
        </p:txBody>
      </p:sp>
      <p:sp>
        <p:nvSpPr>
          <p:cNvPr id="8" name="Text 4"/>
          <p:cNvSpPr/>
          <p:nvPr/>
        </p:nvSpPr>
        <p:spPr>
          <a:xfrm>
            <a:off x="5143500" y="3624263"/>
            <a:ext cx="3986213" cy="1190625"/>
          </a:xfrm>
          <a:prstGeom prst="rect">
            <a:avLst/>
          </a:prstGeom>
          <a:noFill/>
          <a:ln/>
        </p:spPr>
        <p:txBody>
          <a:bodyPr wrap="square" rtlCol="0" anchor="ctr"/>
          <a:lstStyle/>
          <a:p>
            <a:pPr algn="l" indent="0" marL="0">
              <a:lnSpc>
                <a:spcPts val="1890"/>
              </a:lnSpc>
              <a:buNone/>
            </a:pPr>
            <a:r>
              <a:rPr lang="en-US" sz="1350" b="1" spc="-13" kern="0" dirty="0">
                <a:solidFill>
                  <a:srgbClr val="000000">
                    <a:alpha val="99000"/>
                  </a:srgbClr>
                </a:solidFill>
                <a:latin typeface="Inter" pitchFamily="34" charset="0"/>
                <a:ea typeface="Inter" pitchFamily="34" charset="-122"/>
                <a:cs typeface="Inter" pitchFamily="34" charset="-120"/>
              </a:rPr>
              <a:t>[우리은행 - GC케어]</a:t>
            </a:r>
            <a:endParaRPr lang="en-US" sz="1350" dirty="0"/>
          </a:p>
          <a:p>
            <a:pPr algn="l" indent="0" marL="0">
              <a:lnSpc>
                <a:spcPts val="1890"/>
              </a:lnSpc>
              <a:buNone/>
            </a:pPr>
            <a:r>
              <a:rPr lang="en-US" sz="1350" spc="-13" kern="0" dirty="0">
                <a:solidFill>
                  <a:srgbClr val="000000">
                    <a:alpha val="99000"/>
                  </a:srgbClr>
                </a:solidFill>
                <a:latin typeface="Inter" pitchFamily="34" charset="0"/>
                <a:ea typeface="Inter" pitchFamily="34" charset="-122"/>
                <a:cs typeface="Inter" pitchFamily="34" charset="-120"/>
              </a:rPr>
              <a:t>우리은행와 GC케어의 전략적 업무 협약</a:t>
            </a:r>
            <a:endParaRPr lang="en-US" sz="1350" dirty="0"/>
          </a:p>
          <a:p>
            <a:pPr algn="l" indent="0" marL="0">
              <a:lnSpc>
                <a:spcPts val="1890"/>
              </a:lnSpc>
              <a:buNone/>
            </a:pPr>
            <a:r>
              <a:rPr lang="en-US" sz="1350" spc="-13" kern="0" dirty="0">
                <a:solidFill>
                  <a:srgbClr val="000000">
                    <a:alpha val="99000"/>
                  </a:srgbClr>
                </a:solidFill>
                <a:latin typeface="Inter" pitchFamily="34" charset="0"/>
                <a:ea typeface="Inter" pitchFamily="34" charset="-122"/>
                <a:cs typeface="Inter" pitchFamily="34" charset="-120"/>
              </a:rPr>
              <a:t>간단한 문진만으로도 고객의 질병 위험도,</a:t>
            </a:r>
            <a:endParaRPr lang="en-US" sz="1350" dirty="0"/>
          </a:p>
          <a:p>
            <a:pPr algn="l" indent="0" marL="0">
              <a:lnSpc>
                <a:spcPts val="1890"/>
              </a:lnSpc>
              <a:buNone/>
            </a:pPr>
            <a:r>
              <a:rPr lang="en-US" sz="1350" spc="-13" kern="0" dirty="0">
                <a:solidFill>
                  <a:srgbClr val="000000">
                    <a:alpha val="99000"/>
                  </a:srgbClr>
                </a:solidFill>
                <a:latin typeface="Inter" pitchFamily="34" charset="0"/>
                <a:ea typeface="Inter" pitchFamily="34" charset="-122"/>
                <a:cs typeface="Inter" pitchFamily="34" charset="-120"/>
              </a:rPr>
              <a:t>건강 나이, 피부 나이 등을 확인 가능</a:t>
            </a:r>
            <a:endParaRPr lang="en-US" sz="1350" dirty="0"/>
          </a:p>
          <a:p>
            <a:pPr algn="l" indent="0" marL="0">
              <a:lnSpc>
                <a:spcPts val="1890"/>
              </a:lnSpc>
              <a:buNone/>
            </a:pPr>
            <a:r>
              <a:rPr lang="en-US" sz="1350" spc="-13" kern="0" dirty="0">
                <a:solidFill>
                  <a:srgbClr val="000000">
                    <a:alpha val="99000"/>
                  </a:srgbClr>
                </a:solidFill>
                <a:latin typeface="Inter" pitchFamily="34" charset="0"/>
                <a:ea typeface="Inter" pitchFamily="34" charset="-122"/>
                <a:cs typeface="Inter" pitchFamily="34" charset="-120"/>
              </a:rPr>
              <a:t>→ 개인별 건강관리 가이드 제공</a:t>
            </a:r>
            <a:endParaRPr lang="en-US" sz="1350" dirty="0"/>
          </a:p>
        </p:txBody>
      </p:sp>
      <p:sp>
        <p:nvSpPr>
          <p:cNvPr id="9" name="Text 5"/>
          <p:cNvSpPr/>
          <p:nvPr/>
        </p:nvSpPr>
        <p:spPr>
          <a:xfrm>
            <a:off x="2814638" y="385763"/>
            <a:ext cx="4095750" cy="276225"/>
          </a:xfrm>
          <a:prstGeom prst="rect">
            <a:avLst/>
          </a:prstGeom>
          <a:noFill/>
          <a:ln/>
        </p:spPr>
        <p:txBody>
          <a:bodyPr wrap="square" rtlCol="0" anchor="ctr"/>
          <a:lstStyle/>
          <a:p>
            <a:pPr algn="ctr" indent="0" marL="0">
              <a:lnSpc>
                <a:spcPts val="2160"/>
              </a:lnSpc>
              <a:buNone/>
            </a:pPr>
            <a:r>
              <a:rPr lang="en-US" sz="1800" b="1" spc="-36" kern="0" dirty="0">
                <a:solidFill>
                  <a:srgbClr val="000000">
                    <a:alpha val="99000"/>
                  </a:srgbClr>
                </a:solidFill>
                <a:latin typeface="Inter" pitchFamily="34" charset="0"/>
                <a:ea typeface="Inter" pitchFamily="34" charset="-122"/>
                <a:cs typeface="Inter" pitchFamily="34" charset="-120"/>
              </a:rPr>
              <a:t>금융 X 헬스케어 서비스 현황</a:t>
            </a:r>
            <a:endParaRPr lang="en-US" sz="1800" dirty="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name="Slide 60">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5062538" y="3824288"/>
            <a:ext cx="461963" cy="228600"/>
          </a:xfrm>
          <a:prstGeom prst="rect">
            <a:avLst/>
          </a:prstGeom>
          <a:noFill/>
          <a:ln/>
        </p:spPr>
        <p:txBody>
          <a:bodyPr wrap="square" rtlCol="0" anchor="ctr"/>
          <a:lstStyle/>
          <a:p>
            <a:pPr indent="0" marL="0">
              <a:buNone/>
            </a:pPr>
            <a:endParaRPr lang="en-US" dirty="0"/>
          </a:p>
        </p:txBody>
      </p:sp>
      <p:sp>
        <p:nvSpPr>
          <p:cNvPr id="3" name="Text 1"/>
          <p:cNvSpPr/>
          <p:nvPr/>
        </p:nvSpPr>
        <p:spPr>
          <a:xfrm>
            <a:off x="371475" y="333375"/>
            <a:ext cx="9129713" cy="342900"/>
          </a:xfrm>
          <a:prstGeom prst="rect">
            <a:avLst/>
          </a:prstGeom>
          <a:noFill/>
          <a:ln/>
        </p:spPr>
        <p:txBody>
          <a:bodyPr wrap="square" rtlCol="0" anchor="ctr"/>
          <a:lstStyle/>
          <a:p>
            <a:pPr algn="l" marL="342900" indent="-342900">
              <a:lnSpc>
                <a:spcPts val="2700"/>
              </a:lnSpc>
              <a:buSzPct val="100000"/>
              <a:buFont typeface="+mj-lt"/>
              <a:buAutoNum type="arabicPeriod" startAt="1"/>
            </a:pPr>
            <a:r>
              <a:rPr lang="en-US" sz="2250" b="1" spc="-50" kern="0" dirty="0">
                <a:solidFill>
                  <a:srgbClr val="000000">
                    <a:alpha val="99000"/>
                  </a:srgbClr>
                </a:solidFill>
                <a:latin typeface="Inter" pitchFamily="34" charset="0"/>
                <a:ea typeface="Inter" pitchFamily="34" charset="-122"/>
                <a:cs typeface="Inter" pitchFamily="34" charset="-120"/>
              </a:rPr>
              <a:t>2030여성의 건강군집 해석</a:t>
            </a:r>
            <a:endParaRPr lang="en-US" sz="2250" dirty="0"/>
          </a:p>
        </p:txBody>
      </p:sp>
      <p:sp>
        <p:nvSpPr>
          <p:cNvPr id="4" name="Text 2"/>
          <p:cNvSpPr/>
          <p:nvPr/>
        </p:nvSpPr>
        <p:spPr>
          <a:xfrm>
            <a:off x="647700" y="814388"/>
            <a:ext cx="7005638" cy="4143375"/>
          </a:xfrm>
          <a:prstGeom prst="rect">
            <a:avLst/>
          </a:prstGeom>
          <a:noFill/>
          <a:ln/>
        </p:spPr>
        <p:txBody>
          <a:bodyPr wrap="square" rtlCol="0" anchor="ctr"/>
          <a:lstStyle/>
          <a:p>
            <a:pPr algn="l" indent="0" marL="0">
              <a:lnSpc>
                <a:spcPts val="2160"/>
              </a:lnSpc>
              <a:buNone/>
            </a:pPr>
            <a:r>
              <a:rPr lang="en-US" sz="1350" b="1" spc="-27" kern="0" dirty="0">
                <a:solidFill>
                  <a:srgbClr val="000000">
                    <a:alpha val="99000"/>
                  </a:srgbClr>
                </a:solidFill>
                <a:latin typeface="Inter" pitchFamily="34" charset="0"/>
                <a:ea typeface="Inter" pitchFamily="34" charset="-122"/>
                <a:cs typeface="Inter" pitchFamily="34" charset="-120"/>
              </a:rPr>
              <a:t>🟦 Cluster 0 — 건강우수형 (20대 여성) 👉 기본 보험, 운동·식습관 유지 교육 중</a:t>
            </a:r>
            <a:pPr algn="l" indent="0" marL="0">
              <a:lnSpc>
                <a:spcPts val="2160"/>
              </a:lnSpc>
              <a:buNone/>
            </a:pPr>
            <a:r>
              <a:rPr lang="en-US" sz="1350" spc="-27" kern="0" dirty="0">
                <a:solidFill>
                  <a:srgbClr val="000000">
                    <a:alpha val="99000"/>
                  </a:srgbClr>
                </a:solidFill>
                <a:latin typeface="Inter" pitchFamily="34" charset="0"/>
                <a:ea typeface="Inter" pitchFamily="34" charset="-122"/>
                <a:cs typeface="Inter" pitchFamily="34" charset="-120"/>
              </a:rPr>
              <a:t>심</a:t>
            </a:r>
            <a:endParaRPr lang="en-US" sz="1350" dirty="0"/>
          </a:p>
          <a:p>
            <a:pPr algn="l" marL="342900" indent="-342900">
              <a:lnSpc>
                <a:spcPts val="2160"/>
              </a:lnSpc>
              <a:buSzPct val="100000"/>
              <a:buChar char="•"/>
            </a:pPr>
            <a:r>
              <a:rPr lang="en-US" sz="1350" spc="-27" kern="0" dirty="0">
                <a:solidFill>
                  <a:srgbClr val="000000">
                    <a:alpha val="99000"/>
                  </a:srgbClr>
                </a:solidFill>
                <a:latin typeface="Inter" pitchFamily="34" charset="0"/>
                <a:ea typeface="Inter" pitchFamily="34" charset="-122"/>
                <a:cs typeface="Inter" pitchFamily="34" charset="-120"/>
              </a:rPr>
              <a:t>대부분 지표에서 건강 상태 매우 양</a:t>
            </a:r>
            <a:pPr algn="l" indent="0" marL="0">
              <a:lnSpc>
                <a:spcPts val="2160"/>
              </a:lnSpc>
              <a:buNone/>
            </a:pPr>
            <a:r>
              <a:rPr lang="en-US" sz="1350" b="1" spc="-27" kern="0" dirty="0">
                <a:solidFill>
                  <a:srgbClr val="000000">
                    <a:alpha val="99000"/>
                  </a:srgbClr>
                </a:solidFill>
                <a:latin typeface="Inter" pitchFamily="34" charset="0"/>
                <a:ea typeface="Inter" pitchFamily="34" charset="-122"/>
                <a:cs typeface="Inter" pitchFamily="34" charset="-120"/>
              </a:rPr>
              <a:t>호</a:t>
            </a:r>
            <a:endParaRPr lang="en-US" sz="1350" dirty="0"/>
          </a:p>
          <a:p>
            <a:pPr algn="l" indent="0" marL="0">
              <a:lnSpc>
                <a:spcPts val="2160"/>
              </a:lnSpc>
              <a:buNone/>
            </a:pPr>
            <a:r>
              <a:rPr lang="en-US" sz="1350" b="1" spc="-27" kern="0" dirty="0">
                <a:solidFill>
                  <a:srgbClr val="000000">
                    <a:alpha val="99000"/>
                  </a:srgbClr>
                </a:solidFill>
                <a:latin typeface="Inter" pitchFamily="34" charset="0"/>
                <a:ea typeface="Inter" pitchFamily="34" charset="-122"/>
                <a:cs typeface="Inter" pitchFamily="34" charset="-120"/>
              </a:rPr>
              <a:t>🟩 Cluster 1 — 잠재위험 증가형 (30대 여</a:t>
            </a:r>
            <a:pPr algn="l" indent="0" marL="0">
              <a:lnSpc>
                <a:spcPts val="2160"/>
              </a:lnSpc>
              <a:buNone/>
            </a:pPr>
            <a:r>
              <a:rPr lang="en-US" sz="1350" spc="-27" kern="0" dirty="0">
                <a:solidFill>
                  <a:srgbClr val="000000">
                    <a:alpha val="99000"/>
                  </a:srgbClr>
                </a:solidFill>
                <a:latin typeface="Inter" pitchFamily="34" charset="0"/>
                <a:ea typeface="Inter" pitchFamily="34" charset="-122"/>
                <a:cs typeface="Inter" pitchFamily="34" charset="-120"/>
              </a:rPr>
              <a:t>성)</a:t>
            </a:r>
            <a:endParaRPr lang="en-US" sz="1350" dirty="0"/>
          </a:p>
          <a:p>
            <a:pPr algn="l" indent="0" marL="0">
              <a:lnSpc>
                <a:spcPts val="2160"/>
              </a:lnSpc>
              <a:buNone/>
            </a:pPr>
            <a:r>
              <a:rPr lang="en-US" sz="1350" spc="-27" kern="0" dirty="0">
                <a:solidFill>
                  <a:srgbClr val="000000">
                    <a:alpha val="99000"/>
                  </a:srgbClr>
                </a:solidFill>
                <a:latin typeface="Inter" pitchFamily="34" charset="0"/>
                <a:ea typeface="Inter" pitchFamily="34" charset="-122"/>
                <a:cs typeface="Inter" pitchFamily="34" charset="-120"/>
              </a:rPr>
              <a:t>위험 신호가 서서히 증가 중인 안정형 30</a:t>
            </a:r>
            <a:pPr algn="l" indent="0" marL="0">
              <a:lnSpc>
                <a:spcPts val="2160"/>
              </a:lnSpc>
              <a:buNone/>
            </a:pPr>
            <a:r>
              <a:rPr lang="en-US" sz="1350" b="1" spc="-27" kern="0" dirty="0">
                <a:solidFill>
                  <a:srgbClr val="000000">
                    <a:alpha val="99000"/>
                  </a:srgbClr>
                </a:solidFill>
                <a:latin typeface="Inter" pitchFamily="34" charset="0"/>
                <a:ea typeface="Inter" pitchFamily="34" charset="-122"/>
                <a:cs typeface="Inter" pitchFamily="34" charset="-120"/>
              </a:rPr>
              <a:t>대 여성 👉 신장질환 보험, 대사증후군 예방형 보험</a:t>
            </a:r>
            <a:pPr algn="l" indent="0" marL="0">
              <a:lnSpc>
                <a:spcPts val="2160"/>
              </a:lnSpc>
              <a:buNone/>
            </a:pPr>
            <a:r>
              <a:rPr lang="en-US" sz="1350" spc="-27" kern="0" dirty="0">
                <a:solidFill>
                  <a:srgbClr val="000000">
                    <a:alpha val="99000"/>
                  </a:srgbClr>
                </a:solidFill>
                <a:latin typeface="Inter" pitchFamily="34" charset="0"/>
                <a:ea typeface="Inter" pitchFamily="34" charset="-122"/>
                <a:cs typeface="Inter" pitchFamily="34" charset="-120"/>
              </a:rPr>
              <a:t> 적합</a:t>
            </a:r>
            <a:endParaRPr lang="en-US" sz="1350" dirty="0"/>
          </a:p>
          <a:p>
            <a:pPr algn="l" marL="342900" indent="-342900">
              <a:lnSpc>
                <a:spcPts val="2160"/>
              </a:lnSpc>
              <a:buSzPct val="100000"/>
              <a:buChar char="•"/>
            </a:pPr>
            <a:r>
              <a:rPr lang="en-US" sz="1350" spc="-27" kern="0" dirty="0">
                <a:solidFill>
                  <a:srgbClr val="000000">
                    <a:alpha val="99000"/>
                  </a:srgbClr>
                </a:solidFill>
                <a:latin typeface="Inter" pitchFamily="34" charset="0"/>
                <a:ea typeface="Inter" pitchFamily="34" charset="-122"/>
                <a:cs typeface="Inter" pitchFamily="34" charset="-120"/>
              </a:rPr>
              <a:t>건강지표는 대체로 Cluster 0과 유</a:t>
            </a:r>
            <a:pPr algn="l" indent="0" marL="0">
              <a:lnSpc>
                <a:spcPts val="2160"/>
              </a:lnSpc>
              <a:buNone/>
            </a:pPr>
            <a:r>
              <a:rPr lang="en-US" sz="1350" b="1" spc="-27" kern="0" dirty="0">
                <a:solidFill>
                  <a:srgbClr val="000000">
                    <a:alpha val="99000"/>
                  </a:srgbClr>
                </a:solidFill>
                <a:latin typeface="Inter" pitchFamily="34" charset="0"/>
                <a:ea typeface="Inter" pitchFamily="34" charset="-122"/>
                <a:cs typeface="Inter" pitchFamily="34" charset="-120"/>
              </a:rPr>
              <a:t>사하</a:t>
            </a:r>
            <a:pPr algn="l" indent="0" marL="0">
              <a:lnSpc>
                <a:spcPts val="2160"/>
              </a:lnSpc>
              <a:buNone/>
            </a:pPr>
            <a:r>
              <a:rPr lang="en-US" sz="1350" b="1" spc="-27" kern="0" dirty="0">
                <a:solidFill>
                  <a:srgbClr val="E03E1A">
                    <a:alpha val="99000"/>
                  </a:srgbClr>
                </a:solidFill>
                <a:latin typeface="Inter" pitchFamily="34" charset="0"/>
                <a:ea typeface="Inter" pitchFamily="34" charset="-122"/>
                <a:cs typeface="Inter" pitchFamily="34" charset="-120"/>
              </a:rPr>
              <a:t>지만, 신장기능 저하 비</a:t>
            </a:r>
            <a:pPr algn="l" indent="0" marL="0">
              <a:lnSpc>
                <a:spcPts val="2160"/>
              </a:lnSpc>
              <a:buNone/>
            </a:pPr>
            <a:r>
              <a:rPr lang="en-US" sz="1350" b="1" spc="-27" kern="0" dirty="0">
                <a:solidFill>
                  <a:srgbClr val="000000">
                    <a:alpha val="99000"/>
                  </a:srgbClr>
                </a:solidFill>
                <a:latin typeface="Inter" pitchFamily="34" charset="0"/>
                <a:ea typeface="Inter" pitchFamily="34" charset="-122"/>
                <a:cs typeface="Inter" pitchFamily="34" charset="-120"/>
              </a:rPr>
              <a:t>율 증가 (정상 7</a:t>
            </a:r>
            <a:pPr algn="l" indent="0" marL="0">
              <a:lnSpc>
                <a:spcPts val="2160"/>
              </a:lnSpc>
              <a:buNone/>
            </a:pPr>
            <a:r>
              <a:rPr lang="en-US" sz="1350" spc="-27" kern="0" dirty="0">
                <a:solidFill>
                  <a:srgbClr val="000000">
                    <a:alpha val="99000"/>
                  </a:srgbClr>
                </a:solidFill>
                <a:latin typeface="Inter" pitchFamily="34" charset="0"/>
                <a:ea typeface="Inter" pitchFamily="34" charset="-122"/>
                <a:cs typeface="Inter" pitchFamily="34" charset="-120"/>
              </a:rPr>
              <a:t>0%)</a:t>
            </a:r>
            <a:endParaRPr lang="en-US" sz="1350" dirty="0"/>
          </a:p>
          <a:p>
            <a:pPr algn="l" lvl="1" marL="685800" indent="-342900">
              <a:lnSpc>
                <a:spcPts val="2160"/>
              </a:lnSpc>
              <a:buSzPct val="100000"/>
              <a:buChar char="•"/>
            </a:pPr>
            <a:r>
              <a:rPr lang="en-US" sz="1350" spc="-27" kern="0" dirty="0">
                <a:solidFill>
                  <a:srgbClr val="000000">
                    <a:alpha val="99000"/>
                  </a:srgbClr>
                </a:solidFill>
                <a:latin typeface="Inter" pitchFamily="34" charset="0"/>
                <a:ea typeface="Inter" pitchFamily="34" charset="-122"/>
                <a:cs typeface="Inter" pitchFamily="34" charset="-120"/>
              </a:rPr>
              <a:t>공복혈당장애 증가 (10.7%)</a:t>
            </a:r>
            <a:endParaRPr lang="en-US" sz="1350" dirty="0"/>
          </a:p>
          <a:p>
            <a:pPr algn="l" lvl="1" marL="685800" indent="-342900">
              <a:lnSpc>
                <a:spcPts val="2160"/>
              </a:lnSpc>
              <a:buSzPct val="100000"/>
              <a:buChar char="•"/>
            </a:pPr>
            <a:r>
              <a:rPr lang="en-US" sz="1350" spc="-27" kern="0" dirty="0">
                <a:solidFill>
                  <a:srgbClr val="000000">
                    <a:alpha val="99000"/>
                  </a:srgbClr>
                </a:solidFill>
                <a:latin typeface="Inter" pitchFamily="34" charset="0"/>
                <a:ea typeface="Inter" pitchFamily="34" charset="-122"/>
                <a:cs typeface="Inter" pitchFamily="34" charset="-120"/>
              </a:rPr>
              <a:t>간질환 보유율 약간</a:t>
            </a:r>
            <a:pPr algn="l" indent="0" marL="0">
              <a:lnSpc>
                <a:spcPts val="2160"/>
              </a:lnSpc>
              <a:buNone/>
            </a:pPr>
            <a:r>
              <a:rPr lang="en-US" sz="1350" b="1" spc="-27" kern="0" dirty="0">
                <a:solidFill>
                  <a:srgbClr val="000000">
                    <a:alpha val="99000"/>
                  </a:srgbClr>
                </a:solidFill>
                <a:latin typeface="Inter" pitchFamily="34" charset="0"/>
                <a:ea typeface="Inter" pitchFamily="34" charset="-122"/>
                <a:cs typeface="Inter" pitchFamily="34" charset="-120"/>
              </a:rPr>
              <a:t> 상승</a:t>
            </a:r>
            <a:endParaRPr lang="en-US" sz="1350" dirty="0"/>
          </a:p>
          <a:p>
            <a:pPr algn="l" indent="0" marL="0">
              <a:lnSpc>
                <a:spcPts val="2160"/>
              </a:lnSpc>
              <a:buNone/>
            </a:pPr>
            <a:r>
              <a:rPr lang="en-US" sz="1350" b="1" spc="-27" kern="0" dirty="0">
                <a:solidFill>
                  <a:srgbClr val="000000">
                    <a:alpha val="99000"/>
                  </a:srgbClr>
                </a:solidFill>
                <a:latin typeface="Inter" pitchFamily="34" charset="0"/>
                <a:ea typeface="Inter" pitchFamily="34" charset="-122"/>
                <a:cs typeface="Inter" pitchFamily="34" charset="-120"/>
              </a:rPr>
              <a:t>🟥 Cluster 2 — 대사위험군 (혼합연령 여성) 👉 간질환/당뇨/고혈압 특화 보험</a:t>
            </a:r>
            <a:endParaRPr lang="en-US" sz="1350" dirty="0"/>
          </a:p>
          <a:p>
            <a:pPr algn="l" indent="0" marL="0">
              <a:lnSpc>
                <a:spcPts val="2160"/>
              </a:lnSpc>
              <a:buNone/>
            </a:pPr>
            <a:r>
              <a:rPr lang="en-US" sz="1350" b="1" spc="-27" kern="0" dirty="0">
                <a:solidFill>
                  <a:srgbClr val="000000">
                    <a:alpha val="99000"/>
                  </a:srgbClr>
                </a:solidFill>
                <a:latin typeface="Inter" pitchFamily="34" charset="0"/>
                <a:ea typeface="Inter" pitchFamily="34" charset="-122"/>
                <a:cs typeface="Inter" pitchFamily="34" charset="-120"/>
              </a:rPr>
              <a:t>→ 대사증후군 및 만성질환 고위</a:t>
            </a:r>
            <a:pPr algn="l" indent="0" marL="0">
              <a:lnSpc>
                <a:spcPts val="2160"/>
              </a:lnSpc>
              <a:buNone/>
            </a:pPr>
            <a:r>
              <a:rPr lang="en-US" sz="1350" spc="-27" kern="0" dirty="0">
                <a:solidFill>
                  <a:srgbClr val="000000">
                    <a:alpha val="99000"/>
                  </a:srgbClr>
                </a:solidFill>
                <a:latin typeface="Inter" pitchFamily="34" charset="0"/>
                <a:ea typeface="Inter" pitchFamily="34" charset="-122"/>
                <a:cs typeface="Inter" pitchFamily="34" charset="-120"/>
              </a:rPr>
              <a:t>험군 여성</a:t>
            </a:r>
            <a:endParaRPr lang="en-US" sz="1350" dirty="0"/>
          </a:p>
          <a:p>
            <a:pPr algn="l" marL="342900" indent="-342900">
              <a:lnSpc>
                <a:spcPts val="2160"/>
              </a:lnSpc>
              <a:buSzPct val="100000"/>
              <a:buChar char="•"/>
            </a:pPr>
            <a:r>
              <a:rPr lang="en-US" sz="1350" spc="-27" kern="0" dirty="0">
                <a:solidFill>
                  <a:srgbClr val="000000">
                    <a:alpha val="99000"/>
                  </a:srgbClr>
                </a:solidFill>
                <a:latin typeface="Inter" pitchFamily="34" charset="0"/>
                <a:ea typeface="Inter" pitchFamily="34" charset="-122"/>
                <a:cs typeface="Inter" pitchFamily="34" charset="-120"/>
              </a:rPr>
              <a:t>30대 비율 70%, 20대 3</a:t>
            </a:r>
            <a:pPr algn="l" indent="0" marL="0">
              <a:lnSpc>
                <a:spcPts val="2160"/>
              </a:lnSpc>
              <a:buNone/>
            </a:pPr>
            <a:r>
              <a:rPr lang="en-US" sz="1350" b="1" spc="-27" kern="0" dirty="0">
                <a:solidFill>
                  <a:srgbClr val="000000">
                    <a:alpha val="99000"/>
                  </a:srgbClr>
                </a:solidFill>
                <a:latin typeface="Inter" pitchFamily="34" charset="0"/>
                <a:ea typeface="Inter" pitchFamily="34" charset="-122"/>
                <a:cs typeface="Inter" pitchFamily="34" charset="-120"/>
              </a:rPr>
              <a:t>0% 혼합</a:t>
            </a:r>
            <a:endParaRPr lang="en-US" sz="1350" dirty="0"/>
          </a:p>
          <a:p>
            <a:pPr algn="l" marL="342900" indent="-342900">
              <a:lnSpc>
                <a:spcPts val="2160"/>
              </a:lnSpc>
              <a:buSzPct val="100000"/>
              <a:buChar char="•"/>
            </a:pPr>
            <a:r>
              <a:rPr lang="en-US" sz="1350" b="1" spc="-27" kern="0" dirty="0">
                <a:solidFill>
                  <a:srgbClr val="000000">
                    <a:alpha val="99000"/>
                  </a:srgbClr>
                </a:solidFill>
                <a:latin typeface="Inter" pitchFamily="34" charset="0"/>
                <a:ea typeface="Inter" pitchFamily="34" charset="-122"/>
                <a:cs typeface="Inter" pitchFamily="34" charset="-120"/>
              </a:rPr>
              <a:t>전반적인 건강 지</a:t>
            </a:r>
            <a:pPr algn="l" indent="0" marL="0">
              <a:lnSpc>
                <a:spcPts val="2160"/>
              </a:lnSpc>
              <a:buNone/>
            </a:pPr>
            <a:r>
              <a:rPr lang="en-US" sz="1350" spc="-27" kern="0" dirty="0">
                <a:solidFill>
                  <a:srgbClr val="000000">
                    <a:alpha val="99000"/>
                  </a:srgbClr>
                </a:solidFill>
                <a:latin typeface="Inter" pitchFamily="34" charset="0"/>
                <a:ea typeface="Inter" pitchFamily="34" charset="-122"/>
                <a:cs typeface="Inter" pitchFamily="34" charset="-120"/>
              </a:rPr>
              <a:t>표 악화:</a:t>
            </a:r>
            <a:endParaRPr lang="en-US" sz="1350" dirty="0"/>
          </a:p>
          <a:p>
            <a:pPr algn="l" lvl="1" marL="685800" indent="-342900">
              <a:lnSpc>
                <a:spcPts val="2160"/>
              </a:lnSpc>
              <a:buSzPct val="100000"/>
              <a:buChar char="•"/>
            </a:pPr>
            <a:r>
              <a:rPr lang="en-US" sz="1350" spc="-27" kern="0" dirty="0">
                <a:solidFill>
                  <a:srgbClr val="000000">
                    <a:alpha val="99000"/>
                  </a:srgbClr>
                </a:solidFill>
                <a:latin typeface="Inter" pitchFamily="34" charset="0"/>
                <a:ea typeface="Inter" pitchFamily="34" charset="-122"/>
                <a:cs typeface="Inter" pitchFamily="34" charset="-120"/>
              </a:rPr>
              <a:t>고혈압 전단계 이상 75.6%</a:t>
            </a:r>
            <a:endParaRPr lang="en-US" sz="1350" dirty="0"/>
          </a:p>
          <a:p>
            <a:pPr algn="l" lvl="1" marL="685800" indent="-342900">
              <a:lnSpc>
                <a:spcPts val="2160"/>
              </a:lnSpc>
              <a:buSzPct val="100000"/>
              <a:buChar char="•"/>
            </a:pPr>
            <a:r>
              <a:rPr lang="en-US" sz="1350" spc="-27" kern="0" dirty="0">
                <a:solidFill>
                  <a:srgbClr val="000000">
                    <a:alpha val="99000"/>
                  </a:srgbClr>
                </a:solidFill>
                <a:latin typeface="Inter" pitchFamily="34" charset="0"/>
                <a:ea typeface="Inter" pitchFamily="34" charset="-122"/>
                <a:cs typeface="Inter" pitchFamily="34" charset="-120"/>
              </a:rPr>
              <a:t>정상혈당 비율 63.5%, 당뇨병 의심 6%</a:t>
            </a:r>
            <a:endParaRPr lang="en-US" sz="1350" dirty="0"/>
          </a:p>
          <a:p>
            <a:pPr algn="l" lvl="1" marL="685800" indent="-342900">
              <a:lnSpc>
                <a:spcPts val="2160"/>
              </a:lnSpc>
              <a:buSzPct val="100000"/>
              <a:buChar char="•"/>
            </a:pPr>
            <a:r>
              <a:rPr lang="en-US" sz="1350" spc="-27" kern="0" dirty="0">
                <a:solidFill>
                  <a:srgbClr val="000000">
                    <a:alpha val="99000"/>
                  </a:srgbClr>
                </a:solidFill>
                <a:latin typeface="Inter" pitchFamily="34" charset="0"/>
                <a:ea typeface="Inter" pitchFamily="34" charset="-122"/>
                <a:cs typeface="Inter" pitchFamily="34" charset="-120"/>
              </a:rPr>
              <a:t>BMI 4~6: 고도 비만이 84.6%</a:t>
            </a:r>
            <a:endParaRPr lang="en-US" sz="1350" dirty="0"/>
          </a:p>
          <a:p>
            <a:pPr algn="l" lvl="1" marL="685800" indent="-342900">
              <a:lnSpc>
                <a:spcPts val="2160"/>
              </a:lnSpc>
              <a:buSzPct val="100000"/>
              <a:buChar char="•"/>
            </a:pPr>
            <a:r>
              <a:rPr lang="en-US" sz="1350" spc="-27" kern="0" dirty="0">
                <a:solidFill>
                  <a:srgbClr val="000000">
                    <a:alpha val="99000"/>
                  </a:srgbClr>
                </a:solidFill>
                <a:latin typeface="Inter" pitchFamily="34" charset="0"/>
                <a:ea typeface="Inter" pitchFamily="34" charset="-122"/>
                <a:cs typeface="Inter" pitchFamily="34" charset="-120"/>
              </a:rPr>
              <a:t>간질환 비율 34.3</a:t>
            </a:r>
            <a:pPr algn="l" indent="0" marL="0">
              <a:lnSpc>
                <a:spcPts val="2160"/>
              </a:lnSpc>
              <a:buNone/>
            </a:pPr>
            <a:r>
              <a:rPr lang="en-US" sz="1350" b="1" spc="-27" kern="0" dirty="0">
                <a:solidFill>
                  <a:srgbClr val="000000">
                    <a:alpha val="99000"/>
                  </a:srgbClr>
                </a:solidFill>
                <a:latin typeface="Inter" pitchFamily="34" charset="0"/>
                <a:ea typeface="Inter" pitchFamily="34" charset="-122"/>
                <a:cs typeface="Inter" pitchFamily="34" charset="-120"/>
              </a:rPr>
              <a:t>% → 급증</a:t>
            </a:r>
            <a:endParaRPr lang="en-US" sz="1350" dirty="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name="Slide 61">
    <p:bg>
      <p:bgPr>
        <a:solidFill>
          <a:srgbClr val="FFFFFF"/>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3238500" y="0"/>
            <a:ext cx="5662613" cy="1857375"/>
          </a:xfrm>
          <a:prstGeom prst="rect">
            <a:avLst/>
          </a:prstGeom>
        </p:spPr>
      </p:pic>
      <p:pic>
        <p:nvPicPr>
          <p:cNvPr id="3" name="Image 1" descr="preencoded.png">    </p:cNvPr>
          <p:cNvPicPr>
            <a:picLocks noChangeAspect="1"/>
          </p:cNvPicPr>
          <p:nvPr/>
        </p:nvPicPr>
        <p:blipFill>
          <a:blip r:embed="rId2"/>
          <a:stretch>
            <a:fillRect/>
          </a:stretch>
        </p:blipFill>
        <p:spPr>
          <a:xfrm>
            <a:off x="3238500" y="1728788"/>
            <a:ext cx="5662613" cy="1857375"/>
          </a:xfrm>
          <a:prstGeom prst="rect">
            <a:avLst/>
          </a:prstGeom>
        </p:spPr>
      </p:pic>
      <p:pic>
        <p:nvPicPr>
          <p:cNvPr id="4" name="Image 2" descr="preencoded.png">    </p:cNvPr>
          <p:cNvPicPr>
            <a:picLocks noChangeAspect="1"/>
          </p:cNvPicPr>
          <p:nvPr/>
        </p:nvPicPr>
        <p:blipFill>
          <a:blip r:embed="rId3"/>
          <a:stretch>
            <a:fillRect/>
          </a:stretch>
        </p:blipFill>
        <p:spPr>
          <a:xfrm>
            <a:off x="3238500" y="3286125"/>
            <a:ext cx="5729288" cy="1866900"/>
          </a:xfrm>
          <a:prstGeom prst="rect">
            <a:avLst/>
          </a:prstGeom>
        </p:spPr>
      </p:pic>
      <p:sp>
        <p:nvSpPr>
          <p:cNvPr id="5" name="Text 0"/>
          <p:cNvSpPr/>
          <p:nvPr/>
        </p:nvSpPr>
        <p:spPr>
          <a:xfrm>
            <a:off x="633413" y="1638300"/>
            <a:ext cx="2352675" cy="276225"/>
          </a:xfrm>
          <a:prstGeom prst="rect">
            <a:avLst/>
          </a:prstGeom>
          <a:noFill/>
          <a:ln/>
        </p:spPr>
        <p:txBody>
          <a:bodyPr wrap="square" rtlCol="0" anchor="ctr"/>
          <a:lstStyle/>
          <a:p>
            <a:pPr algn="l" indent="0" marL="0">
              <a:lnSpc>
                <a:spcPts val="2160"/>
              </a:lnSpc>
              <a:buNone/>
            </a:pPr>
            <a:r>
              <a:rPr lang="en-US" sz="1800" b="1" spc="-36" kern="0" dirty="0">
                <a:solidFill>
                  <a:srgbClr val="000000">
                    <a:alpha val="99000"/>
                  </a:srgbClr>
                </a:solidFill>
                <a:latin typeface="Inter" pitchFamily="34" charset="0"/>
                <a:ea typeface="Inter" pitchFamily="34" charset="-122"/>
                <a:cs typeface="Inter" pitchFamily="34" charset="-120"/>
              </a:rPr>
              <a:t>   군집별 질병 발병률</a:t>
            </a:r>
            <a:endParaRPr lang="en-US" sz="1800" dirty="0"/>
          </a:p>
        </p:txBody>
      </p:sp>
      <p:sp>
        <p:nvSpPr>
          <p:cNvPr id="6" name="Text 1"/>
          <p:cNvSpPr/>
          <p:nvPr/>
        </p:nvSpPr>
        <p:spPr>
          <a:xfrm>
            <a:off x="95250" y="2314575"/>
            <a:ext cx="4414838" cy="685800"/>
          </a:xfrm>
          <a:prstGeom prst="rect">
            <a:avLst/>
          </a:prstGeom>
          <a:noFill/>
          <a:ln/>
        </p:spPr>
        <p:txBody>
          <a:bodyPr wrap="square" rtlCol="0" anchor="ctr"/>
          <a:lstStyle/>
          <a:p>
            <a:pPr algn="l" marL="342900" indent="-342900">
              <a:lnSpc>
                <a:spcPts val="1782"/>
              </a:lnSpc>
              <a:buSzPct val="100000"/>
              <a:buChar char="•"/>
            </a:pPr>
            <a:r>
              <a:rPr lang="en-US" sz="1350" b="1" spc="-27" kern="0" dirty="0">
                <a:solidFill>
                  <a:srgbClr val="000000">
                    <a:alpha val="99000"/>
                  </a:srgbClr>
                </a:solidFill>
                <a:latin typeface="Inter" pitchFamily="34" charset="0"/>
                <a:ea typeface="Inter" pitchFamily="34" charset="-122"/>
                <a:cs typeface="Inter" pitchFamily="34" charset="-120"/>
              </a:rPr>
              <a:t>군집 3은 고혈압, 당뇨, 간질환 위험이 있음</a:t>
            </a:r>
            <a:endParaRPr lang="en-US" sz="1350" dirty="0"/>
          </a:p>
          <a:p>
            <a:pPr algn="l" marL="342900" indent="-342900">
              <a:lnSpc>
                <a:spcPts val="1782"/>
              </a:lnSpc>
              <a:buSzPct val="100000"/>
              <a:buChar char="•"/>
            </a:pPr>
            <a:r>
              <a:rPr lang="en-US" sz="1350" b="1" spc="-27" kern="0" dirty="0">
                <a:solidFill>
                  <a:srgbClr val="000000">
                    <a:alpha val="99000"/>
                  </a:srgbClr>
                </a:solidFill>
                <a:latin typeface="Inter" pitchFamily="34" charset="0"/>
                <a:ea typeface="Inter" pitchFamily="34" charset="-122"/>
                <a:cs typeface="Inter" pitchFamily="34" charset="-120"/>
              </a:rPr>
              <a:t>군집 0, 군집 1은 고혈압, 당뇨, 간질환의 </a:t>
            </a:r>
            <a:endParaRPr lang="en-US" sz="1350" dirty="0"/>
          </a:p>
          <a:p>
            <a:pPr algn="l" indent="0" marL="0">
              <a:lnSpc>
                <a:spcPts val="1782"/>
              </a:lnSpc>
              <a:buNone/>
            </a:pPr>
            <a:r>
              <a:rPr lang="en-US" sz="1350" b="1" spc="-27" kern="0" dirty="0">
                <a:solidFill>
                  <a:srgbClr val="000000">
                    <a:alpha val="99000"/>
                  </a:srgbClr>
                </a:solidFill>
                <a:latin typeface="Inter" pitchFamily="34" charset="0"/>
                <a:ea typeface="Inter" pitchFamily="34" charset="-122"/>
                <a:cs typeface="Inter" pitchFamily="34" charset="-120"/>
              </a:rPr>
              <a:t>       지표가 거의 동일한 수준으로 건강함</a:t>
            </a:r>
            <a:endParaRPr lang="en-US" sz="1350" dirty="0"/>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name="Slide 62">
    <p:bg>
      <p:bgPr>
        <a:solidFill>
          <a:srgbClr val="FFFFFF"/>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2328863" y="1952625"/>
            <a:ext cx="4157663" cy="3105150"/>
          </a:xfrm>
          <a:prstGeom prst="rect">
            <a:avLst/>
          </a:prstGeom>
        </p:spPr>
      </p:pic>
      <p:sp>
        <p:nvSpPr>
          <p:cNvPr id="3" name="Text 0"/>
          <p:cNvSpPr/>
          <p:nvPr/>
        </p:nvSpPr>
        <p:spPr>
          <a:xfrm>
            <a:off x="471488" y="266700"/>
            <a:ext cx="8329613" cy="342900"/>
          </a:xfrm>
          <a:prstGeom prst="rect">
            <a:avLst/>
          </a:prstGeom>
          <a:noFill/>
          <a:ln/>
        </p:spPr>
        <p:txBody>
          <a:bodyPr wrap="square" rtlCol="0" anchor="ctr"/>
          <a:lstStyle/>
          <a:p>
            <a:pPr algn="l" marL="342900" indent="-342900">
              <a:lnSpc>
                <a:spcPts val="2700"/>
              </a:lnSpc>
              <a:buSzPct val="100000"/>
              <a:buFont typeface="+mj-lt"/>
              <a:buAutoNum type="arabicPeriod" startAt="1"/>
            </a:pPr>
            <a:r>
              <a:rPr lang="en-US" sz="2250" b="1" spc="-50" kern="0" dirty="0">
                <a:solidFill>
                  <a:srgbClr val="000000">
                    <a:alpha val="99000"/>
                  </a:srgbClr>
                </a:solidFill>
                <a:latin typeface="Inter" pitchFamily="34" charset="0"/>
                <a:ea typeface="Inter" pitchFamily="34" charset="-122"/>
                <a:cs typeface="Inter" pitchFamily="34" charset="-120"/>
              </a:rPr>
              <a:t>2030여성의 건강군집 해석</a:t>
            </a:r>
            <a:endParaRPr lang="en-US" sz="2250" dirty="0"/>
          </a:p>
        </p:txBody>
      </p:sp>
      <p:sp>
        <p:nvSpPr>
          <p:cNvPr id="4" name="Text 1"/>
          <p:cNvSpPr/>
          <p:nvPr/>
        </p:nvSpPr>
        <p:spPr>
          <a:xfrm>
            <a:off x="481012" y="733425"/>
            <a:ext cx="7239000" cy="914400"/>
          </a:xfrm>
          <a:prstGeom prst="rect">
            <a:avLst/>
          </a:prstGeom>
          <a:noFill/>
          <a:ln/>
        </p:spPr>
        <p:txBody>
          <a:bodyPr wrap="square" rtlCol="0" anchor="ctr"/>
          <a:lstStyle/>
          <a:p>
            <a:pPr algn="l" marL="342900" indent="-342900">
              <a:lnSpc>
                <a:spcPts val="1782"/>
              </a:lnSpc>
              <a:buSzPct val="100000"/>
              <a:buChar char="•"/>
            </a:pPr>
            <a:r>
              <a:rPr lang="en-US" sz="1350" b="1" spc="-27" kern="0" dirty="0">
                <a:solidFill>
                  <a:srgbClr val="000000">
                    <a:alpha val="99000"/>
                  </a:srgbClr>
                </a:solidFill>
                <a:latin typeface="Inter" pitchFamily="34" charset="0"/>
                <a:ea typeface="Inter" pitchFamily="34" charset="-122"/>
                <a:cs typeface="Inter" pitchFamily="34" charset="-120"/>
              </a:rPr>
              <a:t>건강(군집0)과 비교적건강(군집X)의 차이 </a:t>
            </a:r>
            <a:endParaRPr lang="en-US" sz="1350" dirty="0"/>
          </a:p>
          <a:p>
            <a:pPr algn="l" lvl="1" marL="685800" indent="-342900">
              <a:lnSpc>
                <a:spcPts val="1782"/>
              </a:lnSpc>
              <a:buSzPct val="100000"/>
              <a:buChar char="•"/>
            </a:pPr>
            <a:r>
              <a:rPr lang="en-US" sz="1350" b="1" spc="-27" kern="0" dirty="0">
                <a:solidFill>
                  <a:srgbClr val="000000">
                    <a:alpha val="99000"/>
                  </a:srgbClr>
                </a:solidFill>
                <a:latin typeface="Inter" pitchFamily="34" charset="0"/>
                <a:ea typeface="Inter" pitchFamily="34" charset="-122"/>
                <a:cs typeface="Inter" pitchFamily="34" charset="-120"/>
              </a:rPr>
              <a:t>신장질환에서 차이가 있었음</a:t>
            </a:r>
            <a:endParaRPr lang="en-US" sz="1350" dirty="0"/>
          </a:p>
          <a:p>
            <a:pPr algn="l" lvl="1" marL="685800" indent="-342900">
              <a:lnSpc>
                <a:spcPts val="1782"/>
              </a:lnSpc>
              <a:buSzPct val="100000"/>
              <a:buChar char="•"/>
            </a:pPr>
            <a:r>
              <a:rPr lang="en-US" sz="1350" b="1" spc="-27" kern="0" dirty="0">
                <a:solidFill>
                  <a:srgbClr val="000000">
                    <a:alpha val="99000"/>
                  </a:srgbClr>
                </a:solidFill>
                <a:latin typeface="Inter" pitchFamily="34" charset="0"/>
                <a:ea typeface="Inter" pitchFamily="34" charset="-122"/>
                <a:cs typeface="Inter" pitchFamily="34" charset="-120"/>
              </a:rPr>
              <a:t>두 군집 다 건강해서 다른 지표에서는 차이가 없었느나 유일하게 신장질환에서 차이가 있었음</a:t>
            </a:r>
            <a:endParaRPr lang="en-US" sz="1350" dirty="0"/>
          </a:p>
          <a:p>
            <a:pPr algn="l" lvl="1" marL="685800" indent="-342900">
              <a:lnSpc>
                <a:spcPts val="1782"/>
              </a:lnSpc>
              <a:buSzPct val="100000"/>
              <a:buChar char="•"/>
            </a:pPr>
            <a:r>
              <a:rPr lang="en-US" sz="1350" b="1" spc="-27" kern="0" dirty="0">
                <a:solidFill>
                  <a:srgbClr val="000000">
                    <a:alpha val="99000"/>
                  </a:srgbClr>
                </a:solidFill>
                <a:latin typeface="Inter" pitchFamily="34" charset="0"/>
                <a:ea typeface="Inter" pitchFamily="34" charset="-122"/>
                <a:cs typeface="Inter" pitchFamily="34" charset="-120"/>
              </a:rPr>
              <a:t>따라서 군집0은 기본형 보험, 군집1은 신장관련 보험으로 추천할 수 있었음</a:t>
            </a:r>
            <a:endParaRPr lang="en-US" sz="1350" dirty="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name="Slide 63">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1871663" y="1414463"/>
            <a:ext cx="1771650" cy="228600"/>
          </a:xfrm>
          <a:prstGeom prst="rect">
            <a:avLst/>
          </a:prstGeom>
          <a:noFill/>
          <a:ln/>
        </p:spPr>
        <p:txBody>
          <a:bodyPr wrap="square" rtlCol="0" anchor="ctr"/>
          <a:lstStyle/>
          <a:p>
            <a:pPr algn="l" indent="0" marL="0">
              <a:lnSpc>
                <a:spcPts val="1782"/>
              </a:lnSpc>
              <a:buNone/>
            </a:pPr>
            <a:r>
              <a:rPr lang="en-US" sz="1350" b="1" spc="-27" kern="0" dirty="0">
                <a:solidFill>
                  <a:srgbClr val="000000">
                    <a:alpha val="99000"/>
                  </a:srgbClr>
                </a:solidFill>
                <a:latin typeface="Inter" pitchFamily="34" charset="0"/>
                <a:ea typeface="Inter" pitchFamily="34" charset="-122"/>
                <a:cs typeface="Inter" pitchFamily="34" charset="-120"/>
              </a:rPr>
              <a:t>군집별 질병 발병률</a:t>
            </a:r>
            <a:endParaRPr lang="en-US" sz="1350" dirty="0"/>
          </a:p>
        </p:txBody>
      </p:sp>
      <p:sp>
        <p:nvSpPr>
          <p:cNvPr id="3" name="Text 1"/>
          <p:cNvSpPr/>
          <p:nvPr/>
        </p:nvSpPr>
        <p:spPr>
          <a:xfrm>
            <a:off x="4676775" y="2152650"/>
            <a:ext cx="4243388" cy="962025"/>
          </a:xfrm>
          <a:prstGeom prst="rect">
            <a:avLst/>
          </a:prstGeom>
          <a:noFill/>
          <a:ln/>
        </p:spPr>
        <p:txBody>
          <a:bodyPr wrap="square" rtlCol="0" anchor="ctr"/>
          <a:lstStyle/>
          <a:p>
            <a:pPr algn="l" marL="342900" indent="-342900">
              <a:lnSpc>
                <a:spcPts val="2160"/>
              </a:lnSpc>
              <a:buSzPct val="100000"/>
              <a:buChar char="•"/>
            </a:pPr>
            <a:r>
              <a:rPr lang="en-US" sz="1800" b="1" spc="-36" kern="0" dirty="0">
                <a:solidFill>
                  <a:srgbClr val="000000">
                    <a:alpha val="99000"/>
                  </a:srgbClr>
                </a:solidFill>
                <a:latin typeface="Inter" pitchFamily="34" charset="0"/>
                <a:ea typeface="Inter" pitchFamily="34" charset="-122"/>
                <a:cs typeface="Inter" pitchFamily="34" charset="-120"/>
              </a:rPr>
              <a:t>군집별 보험 전략 제안</a:t>
            </a:r>
            <a:endParaRPr lang="en-US" sz="1800" dirty="0"/>
          </a:p>
          <a:p>
            <a:pPr algn="l" lvl="1" marL="685800" indent="-342900">
              <a:lnSpc>
                <a:spcPts val="1782"/>
              </a:lnSpc>
              <a:buSzPct val="100000"/>
              <a:buChar char="•"/>
            </a:pPr>
            <a:r>
              <a:rPr lang="en-US" sz="1350" b="1" spc="-27" kern="0" dirty="0">
                <a:solidFill>
                  <a:srgbClr val="000000">
                    <a:alpha val="99000"/>
                  </a:srgbClr>
                </a:solidFill>
                <a:latin typeface="Inter" pitchFamily="34" charset="0"/>
                <a:ea typeface="Inter" pitchFamily="34" charset="-122"/>
                <a:cs typeface="Inter" pitchFamily="34" charset="-120"/>
              </a:rPr>
              <a:t>건강한 젊은 여성군 → 운동 상해 보험 우선 추천 </a:t>
            </a:r>
            <a:endParaRPr lang="en-US" sz="1800" dirty="0"/>
          </a:p>
          <a:p>
            <a:pPr algn="l" lvl="1" marL="685800" indent="-342900">
              <a:lnSpc>
                <a:spcPts val="1782"/>
              </a:lnSpc>
              <a:buSzPct val="100000"/>
              <a:buChar char="•"/>
            </a:pPr>
            <a:r>
              <a:rPr lang="en-US" sz="1350" b="1" spc="-27" kern="0" dirty="0">
                <a:solidFill>
                  <a:srgbClr val="000000">
                    <a:alpha val="99000"/>
                  </a:srgbClr>
                </a:solidFill>
                <a:latin typeface="Inter" pitchFamily="34" charset="0"/>
                <a:ea typeface="Inter" pitchFamily="34" charset="-122"/>
                <a:cs typeface="Inter" pitchFamily="34" charset="-120"/>
              </a:rPr>
              <a:t>신장 질환 위험군 → 신장 보험 우선 추천</a:t>
            </a:r>
            <a:endParaRPr lang="en-US" sz="1800" dirty="0"/>
          </a:p>
          <a:p>
            <a:pPr algn="l" lvl="1" marL="685800" indent="-342900">
              <a:lnSpc>
                <a:spcPts val="1782"/>
              </a:lnSpc>
              <a:buSzPct val="100000"/>
              <a:buChar char="•"/>
            </a:pPr>
            <a:r>
              <a:rPr lang="en-US" sz="1350" b="1" spc="-27" kern="0" dirty="0">
                <a:solidFill>
                  <a:srgbClr val="000000">
                    <a:alpha val="99000"/>
                  </a:srgbClr>
                </a:solidFill>
                <a:latin typeface="Inter" pitchFamily="34" charset="0"/>
                <a:ea typeface="Inter" pitchFamily="34" charset="-122"/>
                <a:cs typeface="Inter" pitchFamily="34" charset="-120"/>
              </a:rPr>
              <a:t>복합 위험 여성군 → </a:t>
            </a:r>
            <a:endParaRPr lang="en-US" sz="1800" dirty="0"/>
          </a:p>
        </p:txBody>
      </p:sp>
      <p:graphicFrame>
        <p:nvGraphicFramePr>
          <p:cNvPr id="64" name="Table 0"/>
          <p:cNvGraphicFramePr>
            <a:graphicFrameLocks noGrp="1"/>
          </p:cNvGraphicFramePr>
          <p:nvPr>
            <p:extLst>
              <p:ext uri="{D42A27DB-BD31-4B8C-83A1-F6EECF244321}">
                <p14:modId xmlns:p14="http://schemas.microsoft.com/office/powerpoint/2010/main" val="1579011935"/>
              </p:ext>
            </p:extLst>
          </p:nvPr>
        </p:nvGraphicFramePr>
        <p:xfrm>
          <a:off x="947737" y="1819275"/>
          <a:ext cx="3162300" cy="1905000"/>
        </p:xfrm>
        <a:graphic>
          <a:graphicData uri="http://schemas.openxmlformats.org/drawingml/2006/table">
            <a:tbl>
              <a:tblPr/>
              <a:tblGrid>
                <a:gridCol w="685800"/>
                <a:gridCol w="685800"/>
                <a:gridCol w="1104900"/>
                <a:gridCol w="685800"/>
              </a:tblGrid>
              <a:tr h="647700">
                <a:tc>
                  <a:txBody>
                    <a:bodyPr/>
                    <a:lstStyle/>
                    <a:p>
                      <a:pPr algn="l" indent="0" marL="0">
                        <a:lnSpc>
                          <a:spcPts val="1782"/>
                        </a:lnSpc>
                        <a:buNone/>
                      </a:pPr>
                      <a:r>
                        <a:rPr lang="en-US" sz="1350" b="1" spc="-27" kern="0" dirty="0">
                          <a:solidFill>
                            <a:srgbClr val="000000">
                              <a:alpha val="99000"/>
                            </a:srgbClr>
                          </a:solidFill>
                          <a:latin typeface="Inter" pitchFamily="34" charset="0"/>
                          <a:ea typeface="Inter" pitchFamily="34" charset="-122"/>
                          <a:cs typeface="Inter" pitchFamily="34" charset="-120"/>
                        </a:rPr>
                        <a:t>질병</a:t>
                      </a:r>
                      <a:endParaRPr lang="en-US" sz="1200" dirty="0"/>
                    </a:p>
                  </a:txBody>
                  <a:tcPr marL="91440" marR="91440" marT="45720" marB="45720">
                    <a:lnL w="12700" cap="flat" cmpd="sng" algn="ctr">
                      <a:solidFill>
                        <a:srgbClr val="737373"/>
                      </a:solidFill>
                      <a:prstDash val="solid"/>
                      <a:round/>
                      <a:headEnd type="none" w="med" len="med"/>
                      <a:tailEnd type="none" w="med" len="med"/>
                    </a:lnL>
                    <a:lnR w="12700" cap="flat" cmpd="sng" algn="ctr">
                      <a:solidFill>
                        <a:srgbClr val="737373"/>
                      </a:solidFill>
                      <a:prstDash val="solid"/>
                      <a:round/>
                      <a:headEnd type="none" w="med" len="med"/>
                      <a:tailEnd type="none" w="med" len="med"/>
                    </a:lnR>
                    <a:lnT w="12700" cap="flat" cmpd="sng" algn="ctr">
                      <a:solidFill>
                        <a:srgbClr val="737373"/>
                      </a:solidFill>
                      <a:prstDash val="solid"/>
                      <a:round/>
                      <a:headEnd type="none" w="med" len="med"/>
                      <a:tailEnd type="none" w="med" len="med"/>
                    </a:lnT>
                    <a:lnB w="12700" cap="flat" cmpd="sng" algn="ctr">
                      <a:solidFill>
                        <a:srgbClr val="737373"/>
                      </a:solidFill>
                      <a:prstDash val="solid"/>
                      <a:round/>
                      <a:headEnd type="none" w="med" len="med"/>
                      <a:tailEnd type="none" w="med" len="med"/>
                    </a:lnB>
                    <a:solidFill>
                      <a:srgbClr val="FFFFFF"/>
                    </a:solidFill>
                  </a:tcPr>
                </a:tc>
                <a:tc>
                  <a:txBody>
                    <a:bodyPr/>
                    <a:lstStyle/>
                    <a:p>
                      <a:pPr algn="l" indent="0" marL="0">
                        <a:lnSpc>
                          <a:spcPts val="1782"/>
                        </a:lnSpc>
                        <a:buNone/>
                      </a:pPr>
                      <a:r>
                        <a:rPr lang="en-US" sz="1350" b="1" spc="-27" kern="0" dirty="0">
                          <a:solidFill>
                            <a:srgbClr val="000000">
                              <a:alpha val="99000"/>
                            </a:srgbClr>
                          </a:solidFill>
                          <a:latin typeface="Inter" pitchFamily="34" charset="0"/>
                          <a:ea typeface="Inter" pitchFamily="34" charset="-122"/>
                          <a:cs typeface="Inter" pitchFamily="34" charset="-120"/>
                        </a:rPr>
                        <a:t>군집0</a:t>
                      </a:r>
                      <a:endParaRPr lang="en-US" sz="1200" dirty="0"/>
                    </a:p>
                    <a:p>
                      <a:pPr algn="l" indent="0" marL="0">
                        <a:lnSpc>
                          <a:spcPts val="1782"/>
                        </a:lnSpc>
                        <a:buNone/>
                      </a:pPr>
                      <a:r>
                        <a:rPr lang="en-US" sz="1350" b="1" spc="-27" kern="0" dirty="0">
                          <a:solidFill>
                            <a:srgbClr val="000000">
                              <a:alpha val="99000"/>
                            </a:srgbClr>
                          </a:solidFill>
                          <a:latin typeface="Inter" pitchFamily="34" charset="0"/>
                          <a:ea typeface="Inter" pitchFamily="34" charset="-122"/>
                          <a:cs typeface="Inter" pitchFamily="34" charset="-120"/>
                        </a:rPr>
                        <a:t>(건강)</a:t>
                      </a:r>
                      <a:endParaRPr lang="en-US" sz="1200" dirty="0"/>
                    </a:p>
                  </a:txBody>
                  <a:tcPr marL="91440" marR="91440" marT="45720" marB="45720">
                    <a:lnL w="12700" cap="flat" cmpd="sng" algn="ctr">
                      <a:solidFill>
                        <a:srgbClr val="737373"/>
                      </a:solidFill>
                      <a:prstDash val="solid"/>
                      <a:round/>
                      <a:headEnd type="none" w="med" len="med"/>
                      <a:tailEnd type="none" w="med" len="med"/>
                    </a:lnL>
                    <a:lnR w="12700" cap="flat" cmpd="sng" algn="ctr">
                      <a:solidFill>
                        <a:srgbClr val="737373"/>
                      </a:solidFill>
                      <a:prstDash val="solid"/>
                      <a:round/>
                      <a:headEnd type="none" w="med" len="med"/>
                      <a:tailEnd type="none" w="med" len="med"/>
                    </a:lnR>
                    <a:lnT w="12700" cap="flat" cmpd="sng" algn="ctr">
                      <a:solidFill>
                        <a:srgbClr val="737373"/>
                      </a:solidFill>
                      <a:prstDash val="solid"/>
                      <a:round/>
                      <a:headEnd type="none" w="med" len="med"/>
                      <a:tailEnd type="none" w="med" len="med"/>
                    </a:lnT>
                    <a:lnB w="12700" cap="flat" cmpd="sng" algn="ctr">
                      <a:solidFill>
                        <a:srgbClr val="737373"/>
                      </a:solidFill>
                      <a:prstDash val="solid"/>
                      <a:round/>
                      <a:headEnd type="none" w="med" len="med"/>
                      <a:tailEnd type="none" w="med" len="med"/>
                    </a:lnB>
                    <a:solidFill>
                      <a:srgbClr val="FFFFFF"/>
                    </a:solidFill>
                  </a:tcPr>
                </a:tc>
                <a:tc>
                  <a:txBody>
                    <a:bodyPr/>
                    <a:lstStyle/>
                    <a:p>
                      <a:pPr algn="l" indent="0" marL="0">
                        <a:lnSpc>
                          <a:spcPts val="1782"/>
                        </a:lnSpc>
                        <a:buNone/>
                      </a:pPr>
                      <a:r>
                        <a:rPr lang="en-US" sz="1350" b="1" spc="-27" kern="0" dirty="0">
                          <a:solidFill>
                            <a:srgbClr val="000000">
                              <a:alpha val="99000"/>
                            </a:srgbClr>
                          </a:solidFill>
                          <a:latin typeface="Inter" pitchFamily="34" charset="0"/>
                          <a:ea typeface="Inter" pitchFamily="34" charset="-122"/>
                          <a:cs typeface="Inter" pitchFamily="34" charset="-120"/>
                        </a:rPr>
                        <a:t>군집1</a:t>
                      </a:r>
                      <a:endParaRPr lang="en-US" sz="1200" dirty="0"/>
                    </a:p>
                    <a:p>
                      <a:pPr algn="l" indent="0" marL="0">
                        <a:lnSpc>
                          <a:spcPts val="1782"/>
                        </a:lnSpc>
                        <a:buNone/>
                      </a:pPr>
                      <a:r>
                        <a:rPr lang="en-US" sz="1350" b="1" spc="-27" kern="0" dirty="0">
                          <a:solidFill>
                            <a:srgbClr val="000000">
                              <a:alpha val="99000"/>
                            </a:srgbClr>
                          </a:solidFill>
                          <a:latin typeface="Inter" pitchFamily="34" charset="0"/>
                          <a:ea typeface="Inter" pitchFamily="34" charset="-122"/>
                          <a:cs typeface="Inter" pitchFamily="34" charset="-120"/>
                        </a:rPr>
                        <a:t>(비교적건강)</a:t>
                      </a:r>
                      <a:endParaRPr lang="en-US" sz="1200" dirty="0"/>
                    </a:p>
                  </a:txBody>
                  <a:tcPr marL="91440" marR="91440" marT="45720" marB="45720">
                    <a:lnL w="12700" cap="flat" cmpd="sng" algn="ctr">
                      <a:solidFill>
                        <a:srgbClr val="737373"/>
                      </a:solidFill>
                      <a:prstDash val="solid"/>
                      <a:round/>
                      <a:headEnd type="none" w="med" len="med"/>
                      <a:tailEnd type="none" w="med" len="med"/>
                    </a:lnL>
                    <a:lnR w="12700" cap="flat" cmpd="sng" algn="ctr">
                      <a:solidFill>
                        <a:srgbClr val="737373"/>
                      </a:solidFill>
                      <a:prstDash val="solid"/>
                      <a:round/>
                      <a:headEnd type="none" w="med" len="med"/>
                      <a:tailEnd type="none" w="med" len="med"/>
                    </a:lnR>
                    <a:lnT w="12700" cap="flat" cmpd="sng" algn="ctr">
                      <a:solidFill>
                        <a:srgbClr val="737373"/>
                      </a:solidFill>
                      <a:prstDash val="solid"/>
                      <a:round/>
                      <a:headEnd type="none" w="med" len="med"/>
                      <a:tailEnd type="none" w="med" len="med"/>
                    </a:lnT>
                    <a:lnB w="12700" cap="flat" cmpd="sng" algn="ctr">
                      <a:solidFill>
                        <a:srgbClr val="737373"/>
                      </a:solidFill>
                      <a:prstDash val="solid"/>
                      <a:round/>
                      <a:headEnd type="none" w="med" len="med"/>
                      <a:tailEnd type="none" w="med" len="med"/>
                    </a:lnB>
                    <a:solidFill>
                      <a:srgbClr val="FFFFFF"/>
                    </a:solidFill>
                  </a:tcPr>
                </a:tc>
                <a:tc>
                  <a:txBody>
                    <a:bodyPr/>
                    <a:lstStyle/>
                    <a:p>
                      <a:pPr algn="l" indent="0" marL="0">
                        <a:lnSpc>
                          <a:spcPts val="1782"/>
                        </a:lnSpc>
                        <a:buNone/>
                      </a:pPr>
                      <a:r>
                        <a:rPr lang="en-US" sz="1350" b="1" spc="-27" kern="0" dirty="0">
                          <a:solidFill>
                            <a:srgbClr val="000000">
                              <a:alpha val="99000"/>
                            </a:srgbClr>
                          </a:solidFill>
                          <a:latin typeface="Inter" pitchFamily="34" charset="0"/>
                          <a:ea typeface="Inter" pitchFamily="34" charset="-122"/>
                          <a:cs typeface="Inter" pitchFamily="34" charset="-120"/>
                        </a:rPr>
                        <a:t>비건강</a:t>
                      </a:r>
                      <a:endParaRPr lang="en-US" sz="1200" dirty="0"/>
                    </a:p>
                    <a:p>
                      <a:pPr algn="l" indent="0" marL="0">
                        <a:lnSpc>
                          <a:spcPts val="1782"/>
                        </a:lnSpc>
                        <a:buNone/>
                      </a:pPr>
                      <a:r>
                        <a:rPr lang="en-US" sz="1350" b="1" spc="-27" kern="0" dirty="0">
                          <a:solidFill>
                            <a:srgbClr val="000000">
                              <a:alpha val="99000"/>
                            </a:srgbClr>
                          </a:solidFill>
                          <a:latin typeface="Inter" pitchFamily="34" charset="0"/>
                          <a:ea typeface="Inter" pitchFamily="34" charset="-122"/>
                          <a:cs typeface="Inter" pitchFamily="34" charset="-120"/>
                        </a:rPr>
                        <a:t>(군집)</a:t>
                      </a:r>
                      <a:endParaRPr lang="en-US" sz="1200" dirty="0"/>
                    </a:p>
                  </a:txBody>
                  <a:tcPr marL="91440" marR="91440" marT="45720" marB="45720">
                    <a:lnL w="12700" cap="flat" cmpd="sng" algn="ctr">
                      <a:solidFill>
                        <a:srgbClr val="737373"/>
                      </a:solidFill>
                      <a:prstDash val="solid"/>
                      <a:round/>
                      <a:headEnd type="none" w="med" len="med"/>
                      <a:tailEnd type="none" w="med" len="med"/>
                    </a:lnL>
                    <a:lnR w="12700" cap="flat" cmpd="sng" algn="ctr">
                      <a:solidFill>
                        <a:srgbClr val="737373"/>
                      </a:solidFill>
                      <a:prstDash val="solid"/>
                      <a:round/>
                      <a:headEnd type="none" w="med" len="med"/>
                      <a:tailEnd type="none" w="med" len="med"/>
                    </a:lnR>
                    <a:lnT w="12700" cap="flat" cmpd="sng" algn="ctr">
                      <a:solidFill>
                        <a:srgbClr val="737373"/>
                      </a:solidFill>
                      <a:prstDash val="solid"/>
                      <a:round/>
                      <a:headEnd type="none" w="med" len="med"/>
                      <a:tailEnd type="none" w="med" len="med"/>
                    </a:lnT>
                    <a:lnB w="12700" cap="flat" cmpd="sng" algn="ctr">
                      <a:solidFill>
                        <a:srgbClr val="737373"/>
                      </a:solidFill>
                      <a:prstDash val="solid"/>
                      <a:round/>
                      <a:headEnd type="none" w="med" len="med"/>
                      <a:tailEnd type="none" w="med" len="med"/>
                    </a:lnB>
                    <a:solidFill>
                      <a:srgbClr val="FFFFFF"/>
                    </a:solidFill>
                  </a:tcPr>
                </a:tc>
              </a:tr>
              <a:tr h="419100">
                <a:tc>
                  <a:txBody>
                    <a:bodyPr/>
                    <a:lstStyle/>
                    <a:p>
                      <a:pPr algn="l" indent="0" marL="0">
                        <a:lnSpc>
                          <a:spcPts val="1782"/>
                        </a:lnSpc>
                        <a:buNone/>
                      </a:pPr>
                      <a:r>
                        <a:rPr lang="en-US" sz="1350" b="1" spc="-27" kern="0" dirty="0">
                          <a:solidFill>
                            <a:srgbClr val="000000">
                              <a:alpha val="99000"/>
                            </a:srgbClr>
                          </a:solidFill>
                          <a:latin typeface="Inter" pitchFamily="34" charset="0"/>
                          <a:ea typeface="Inter" pitchFamily="34" charset="-122"/>
                          <a:cs typeface="Inter" pitchFamily="34" charset="-120"/>
                        </a:rPr>
                        <a:t>고혈압</a:t>
                      </a:r>
                      <a:endParaRPr lang="en-US" sz="1200" dirty="0"/>
                    </a:p>
                  </a:txBody>
                  <a:tcPr marL="91440" marR="91440" marT="45720" marB="45720">
                    <a:lnL w="12700" cap="flat" cmpd="sng" algn="ctr">
                      <a:solidFill>
                        <a:srgbClr val="737373"/>
                      </a:solidFill>
                      <a:prstDash val="solid"/>
                      <a:round/>
                      <a:headEnd type="none" w="med" len="med"/>
                      <a:tailEnd type="none" w="med" len="med"/>
                    </a:lnL>
                    <a:lnR w="12700" cap="flat" cmpd="sng" algn="ctr">
                      <a:solidFill>
                        <a:srgbClr val="737373"/>
                      </a:solidFill>
                      <a:prstDash val="solid"/>
                      <a:round/>
                      <a:headEnd type="none" w="med" len="med"/>
                      <a:tailEnd type="none" w="med" len="med"/>
                    </a:lnR>
                    <a:lnT w="12700" cap="flat" cmpd="sng" algn="ctr">
                      <a:solidFill>
                        <a:srgbClr val="737373"/>
                      </a:solidFill>
                      <a:prstDash val="solid"/>
                      <a:round/>
                      <a:headEnd type="none" w="med" len="med"/>
                      <a:tailEnd type="none" w="med" len="med"/>
                    </a:lnT>
                    <a:lnB w="12700" cap="flat" cmpd="sng" algn="ctr">
                      <a:solidFill>
                        <a:srgbClr val="737373"/>
                      </a:solidFill>
                      <a:prstDash val="solid"/>
                      <a:round/>
                      <a:headEnd type="none" w="med" len="med"/>
                      <a:tailEnd type="none" w="med" len="med"/>
                    </a:lnB>
                    <a:solidFill>
                      <a:srgbClr val="FFFFFF"/>
                    </a:solidFill>
                  </a:tcPr>
                </a:tc>
                <a:tc>
                  <a:txBody>
                    <a:bodyPr/>
                    <a:lstStyle/>
                    <a:p>
                      <a:pPr algn="l" indent="0" marL="0">
                        <a:lnSpc>
                          <a:spcPts val="1782"/>
                        </a:lnSpc>
                        <a:buNone/>
                      </a:pPr>
                      <a:r>
                        <a:rPr lang="en-US" sz="1350" b="1" spc="-27" kern="0" dirty="0">
                          <a:solidFill>
                            <a:srgbClr val="000000">
                              <a:alpha val="99000"/>
                            </a:srgbClr>
                          </a:solidFill>
                          <a:latin typeface="Inter" pitchFamily="34" charset="0"/>
                          <a:ea typeface="Inter" pitchFamily="34" charset="-122"/>
                          <a:cs typeface="Inter" pitchFamily="34" charset="-120"/>
                        </a:rPr>
                        <a:t>20%</a:t>
                      </a:r>
                      <a:endParaRPr lang="en-US" sz="1200" dirty="0"/>
                    </a:p>
                  </a:txBody>
                  <a:tcPr marL="91440" marR="91440" marT="45720" marB="45720">
                    <a:lnL w="12700" cap="flat" cmpd="sng" algn="ctr">
                      <a:solidFill>
                        <a:srgbClr val="737373"/>
                      </a:solidFill>
                      <a:prstDash val="solid"/>
                      <a:round/>
                      <a:headEnd type="none" w="med" len="med"/>
                      <a:tailEnd type="none" w="med" len="med"/>
                    </a:lnL>
                    <a:lnR w="12700" cap="flat" cmpd="sng" algn="ctr">
                      <a:solidFill>
                        <a:srgbClr val="737373"/>
                      </a:solidFill>
                      <a:prstDash val="solid"/>
                      <a:round/>
                      <a:headEnd type="none" w="med" len="med"/>
                      <a:tailEnd type="none" w="med" len="med"/>
                    </a:lnR>
                    <a:lnT w="12700" cap="flat" cmpd="sng" algn="ctr">
                      <a:solidFill>
                        <a:srgbClr val="737373"/>
                      </a:solidFill>
                      <a:prstDash val="solid"/>
                      <a:round/>
                      <a:headEnd type="none" w="med" len="med"/>
                      <a:tailEnd type="none" w="med" len="med"/>
                    </a:lnT>
                    <a:lnB w="12700" cap="flat" cmpd="sng" algn="ctr">
                      <a:solidFill>
                        <a:srgbClr val="737373"/>
                      </a:solidFill>
                      <a:prstDash val="solid"/>
                      <a:round/>
                      <a:headEnd type="none" w="med" len="med"/>
                      <a:tailEnd type="none" w="med" len="med"/>
                    </a:lnB>
                    <a:solidFill>
                      <a:srgbClr val="FFFFFF"/>
                    </a:solidFill>
                  </a:tcPr>
                </a:tc>
                <a:tc>
                  <a:txBody>
                    <a:bodyPr/>
                    <a:lstStyle/>
                    <a:p>
                      <a:pPr algn="l" indent="0" marL="0">
                        <a:lnSpc>
                          <a:spcPts val="1782"/>
                        </a:lnSpc>
                        <a:buNone/>
                      </a:pPr>
                      <a:r>
                        <a:rPr lang="en-US" sz="1350" b="1" spc="-27" kern="0" dirty="0">
                          <a:solidFill>
                            <a:srgbClr val="000000">
                              <a:alpha val="99000"/>
                            </a:srgbClr>
                          </a:solidFill>
                          <a:latin typeface="Inter" pitchFamily="34" charset="0"/>
                          <a:ea typeface="Inter" pitchFamily="34" charset="-122"/>
                          <a:cs typeface="Inter" pitchFamily="34" charset="-120"/>
                        </a:rPr>
                        <a:t>20%</a:t>
                      </a:r>
                      <a:endParaRPr lang="en-US" sz="1200" dirty="0"/>
                    </a:p>
                  </a:txBody>
                  <a:tcPr marL="91440" marR="91440" marT="45720" marB="45720">
                    <a:lnL w="12700" cap="flat" cmpd="sng" algn="ctr">
                      <a:solidFill>
                        <a:srgbClr val="737373"/>
                      </a:solidFill>
                      <a:prstDash val="solid"/>
                      <a:round/>
                      <a:headEnd type="none" w="med" len="med"/>
                      <a:tailEnd type="none" w="med" len="med"/>
                    </a:lnL>
                    <a:lnR w="12700" cap="flat" cmpd="sng" algn="ctr">
                      <a:solidFill>
                        <a:srgbClr val="737373"/>
                      </a:solidFill>
                      <a:prstDash val="solid"/>
                      <a:round/>
                      <a:headEnd type="none" w="med" len="med"/>
                      <a:tailEnd type="none" w="med" len="med"/>
                    </a:lnR>
                    <a:lnT w="12700" cap="flat" cmpd="sng" algn="ctr">
                      <a:solidFill>
                        <a:srgbClr val="737373"/>
                      </a:solidFill>
                      <a:prstDash val="solid"/>
                      <a:round/>
                      <a:headEnd type="none" w="med" len="med"/>
                      <a:tailEnd type="none" w="med" len="med"/>
                    </a:lnT>
                    <a:lnB w="12700" cap="flat" cmpd="sng" algn="ctr">
                      <a:solidFill>
                        <a:srgbClr val="737373"/>
                      </a:solidFill>
                      <a:prstDash val="solid"/>
                      <a:round/>
                      <a:headEnd type="none" w="med" len="med"/>
                      <a:tailEnd type="none" w="med" len="med"/>
                    </a:lnB>
                    <a:solidFill>
                      <a:srgbClr val="FFFFFF"/>
                    </a:solidFill>
                  </a:tcPr>
                </a:tc>
                <a:tc>
                  <a:txBody>
                    <a:bodyPr/>
                    <a:lstStyle/>
                    <a:p>
                      <a:pPr algn="l" indent="0" marL="0">
                        <a:lnSpc>
                          <a:spcPts val="1782"/>
                        </a:lnSpc>
                        <a:buNone/>
                      </a:pPr>
                      <a:r>
                        <a:rPr lang="en-US" sz="1350" b="1" spc="-27" kern="0" dirty="0">
                          <a:solidFill>
                            <a:srgbClr val="000000">
                              <a:alpha val="99000"/>
                            </a:srgbClr>
                          </a:solidFill>
                          <a:latin typeface="Inter" pitchFamily="34" charset="0"/>
                          <a:ea typeface="Inter" pitchFamily="34" charset="-122"/>
                          <a:cs typeface="Inter" pitchFamily="34" charset="-120"/>
                        </a:rPr>
                        <a:t>40%</a:t>
                      </a:r>
                      <a:endParaRPr lang="en-US" sz="1200" dirty="0"/>
                    </a:p>
                  </a:txBody>
                  <a:tcPr marL="91440" marR="91440" marT="45720" marB="45720">
                    <a:lnL w="12700" cap="flat" cmpd="sng" algn="ctr">
                      <a:solidFill>
                        <a:srgbClr val="737373"/>
                      </a:solidFill>
                      <a:prstDash val="solid"/>
                      <a:round/>
                      <a:headEnd type="none" w="med" len="med"/>
                      <a:tailEnd type="none" w="med" len="med"/>
                    </a:lnL>
                    <a:lnR w="12700" cap="flat" cmpd="sng" algn="ctr">
                      <a:solidFill>
                        <a:srgbClr val="737373"/>
                      </a:solidFill>
                      <a:prstDash val="solid"/>
                      <a:round/>
                      <a:headEnd type="none" w="med" len="med"/>
                      <a:tailEnd type="none" w="med" len="med"/>
                    </a:lnR>
                    <a:lnT w="12700" cap="flat" cmpd="sng" algn="ctr">
                      <a:solidFill>
                        <a:srgbClr val="737373"/>
                      </a:solidFill>
                      <a:prstDash val="solid"/>
                      <a:round/>
                      <a:headEnd type="none" w="med" len="med"/>
                      <a:tailEnd type="none" w="med" len="med"/>
                    </a:lnT>
                    <a:lnB w="12700" cap="flat" cmpd="sng" algn="ctr">
                      <a:solidFill>
                        <a:srgbClr val="737373"/>
                      </a:solidFill>
                      <a:prstDash val="solid"/>
                      <a:round/>
                      <a:headEnd type="none" w="med" len="med"/>
                      <a:tailEnd type="none" w="med" len="med"/>
                    </a:lnB>
                    <a:solidFill>
                      <a:srgbClr val="FFFFFF"/>
                    </a:solidFill>
                  </a:tcPr>
                </a:tc>
              </a:tr>
              <a:tr h="419100">
                <a:tc>
                  <a:txBody>
                    <a:bodyPr/>
                    <a:lstStyle/>
                    <a:p>
                      <a:pPr algn="l" indent="0" marL="0">
                        <a:lnSpc>
                          <a:spcPts val="1782"/>
                        </a:lnSpc>
                        <a:buNone/>
                      </a:pPr>
                      <a:r>
                        <a:rPr lang="en-US" sz="1350" b="1" spc="-27" kern="0" dirty="0">
                          <a:solidFill>
                            <a:srgbClr val="000000">
                              <a:alpha val="99000"/>
                            </a:srgbClr>
                          </a:solidFill>
                          <a:latin typeface="Inter" pitchFamily="34" charset="0"/>
                          <a:ea typeface="Inter" pitchFamily="34" charset="-122"/>
                          <a:cs typeface="Inter" pitchFamily="34" charset="-120"/>
                        </a:rPr>
                        <a:t>당뇨</a:t>
                      </a:r>
                      <a:endParaRPr lang="en-US" sz="1200" dirty="0"/>
                    </a:p>
                  </a:txBody>
                  <a:tcPr marL="91440" marR="91440" marT="45720" marB="45720">
                    <a:lnL w="12700" cap="flat" cmpd="sng" algn="ctr">
                      <a:solidFill>
                        <a:srgbClr val="737373"/>
                      </a:solidFill>
                      <a:prstDash val="solid"/>
                      <a:round/>
                      <a:headEnd type="none" w="med" len="med"/>
                      <a:tailEnd type="none" w="med" len="med"/>
                    </a:lnL>
                    <a:lnR w="12700" cap="flat" cmpd="sng" algn="ctr">
                      <a:solidFill>
                        <a:srgbClr val="737373"/>
                      </a:solidFill>
                      <a:prstDash val="solid"/>
                      <a:round/>
                      <a:headEnd type="none" w="med" len="med"/>
                      <a:tailEnd type="none" w="med" len="med"/>
                    </a:lnR>
                    <a:lnT w="12700" cap="flat" cmpd="sng" algn="ctr">
                      <a:solidFill>
                        <a:srgbClr val="737373"/>
                      </a:solidFill>
                      <a:prstDash val="solid"/>
                      <a:round/>
                      <a:headEnd type="none" w="med" len="med"/>
                      <a:tailEnd type="none" w="med" len="med"/>
                    </a:lnT>
                    <a:lnB w="12700" cap="flat" cmpd="sng" algn="ctr">
                      <a:solidFill>
                        <a:srgbClr val="737373"/>
                      </a:solidFill>
                      <a:prstDash val="solid"/>
                      <a:round/>
                      <a:headEnd type="none" w="med" len="med"/>
                      <a:tailEnd type="none" w="med" len="med"/>
                    </a:lnB>
                    <a:solidFill>
                      <a:srgbClr val="FFFFFF"/>
                    </a:solidFill>
                  </a:tcPr>
                </a:tc>
                <a:tc>
                  <a:txBody>
                    <a:bodyPr/>
                    <a:lstStyle/>
                    <a:p>
                      <a:pPr algn="l" indent="0" marL="0">
                        <a:lnSpc>
                          <a:spcPts val="1782"/>
                        </a:lnSpc>
                        <a:buNone/>
                      </a:pPr>
                      <a:r>
                        <a:rPr lang="en-US" sz="1350" b="1" spc="-27" kern="0" dirty="0">
                          <a:solidFill>
                            <a:srgbClr val="000000">
                              <a:alpha val="99000"/>
                            </a:srgbClr>
                          </a:solidFill>
                          <a:latin typeface="Inter" pitchFamily="34" charset="0"/>
                          <a:ea typeface="Inter" pitchFamily="34" charset="-122"/>
                          <a:cs typeface="Inter" pitchFamily="34" charset="-120"/>
                        </a:rPr>
                        <a:t>8%</a:t>
                      </a:r>
                      <a:endParaRPr lang="en-US" sz="1200" dirty="0"/>
                    </a:p>
                  </a:txBody>
                  <a:tcPr marL="91440" marR="91440" marT="45720" marB="45720">
                    <a:lnL w="12700" cap="flat" cmpd="sng" algn="ctr">
                      <a:solidFill>
                        <a:srgbClr val="737373"/>
                      </a:solidFill>
                      <a:prstDash val="solid"/>
                      <a:round/>
                      <a:headEnd type="none" w="med" len="med"/>
                      <a:tailEnd type="none" w="med" len="med"/>
                    </a:lnL>
                    <a:lnR w="12700" cap="flat" cmpd="sng" algn="ctr">
                      <a:solidFill>
                        <a:srgbClr val="737373"/>
                      </a:solidFill>
                      <a:prstDash val="solid"/>
                      <a:round/>
                      <a:headEnd type="none" w="med" len="med"/>
                      <a:tailEnd type="none" w="med" len="med"/>
                    </a:lnR>
                    <a:lnT w="12700" cap="flat" cmpd="sng" algn="ctr">
                      <a:solidFill>
                        <a:srgbClr val="737373"/>
                      </a:solidFill>
                      <a:prstDash val="solid"/>
                      <a:round/>
                      <a:headEnd type="none" w="med" len="med"/>
                      <a:tailEnd type="none" w="med" len="med"/>
                    </a:lnT>
                    <a:lnB w="12700" cap="flat" cmpd="sng" algn="ctr">
                      <a:solidFill>
                        <a:srgbClr val="737373"/>
                      </a:solidFill>
                      <a:prstDash val="solid"/>
                      <a:round/>
                      <a:headEnd type="none" w="med" len="med"/>
                      <a:tailEnd type="none" w="med" len="med"/>
                    </a:lnB>
                    <a:solidFill>
                      <a:srgbClr val="FFFFFF"/>
                    </a:solidFill>
                  </a:tcPr>
                </a:tc>
                <a:tc>
                  <a:txBody>
                    <a:bodyPr/>
                    <a:lstStyle/>
                    <a:p>
                      <a:pPr algn="l" indent="0" marL="0">
                        <a:lnSpc>
                          <a:spcPts val="1782"/>
                        </a:lnSpc>
                        <a:buNone/>
                      </a:pPr>
                      <a:r>
                        <a:rPr lang="en-US" sz="1350" b="1" spc="-27" kern="0" dirty="0">
                          <a:solidFill>
                            <a:srgbClr val="000000">
                              <a:alpha val="99000"/>
                            </a:srgbClr>
                          </a:solidFill>
                          <a:latin typeface="Inter" pitchFamily="34" charset="0"/>
                          <a:ea typeface="Inter" pitchFamily="34" charset="-122"/>
                          <a:cs typeface="Inter" pitchFamily="34" charset="-120"/>
                        </a:rPr>
                        <a:t>11%</a:t>
                      </a:r>
                      <a:endParaRPr lang="en-US" sz="1200" dirty="0"/>
                    </a:p>
                  </a:txBody>
                  <a:tcPr marL="91440" marR="91440" marT="45720" marB="45720">
                    <a:lnL w="12700" cap="flat" cmpd="sng" algn="ctr">
                      <a:solidFill>
                        <a:srgbClr val="737373"/>
                      </a:solidFill>
                      <a:prstDash val="solid"/>
                      <a:round/>
                      <a:headEnd type="none" w="med" len="med"/>
                      <a:tailEnd type="none" w="med" len="med"/>
                    </a:lnL>
                    <a:lnR w="12700" cap="flat" cmpd="sng" algn="ctr">
                      <a:solidFill>
                        <a:srgbClr val="737373"/>
                      </a:solidFill>
                      <a:prstDash val="solid"/>
                      <a:round/>
                      <a:headEnd type="none" w="med" len="med"/>
                      <a:tailEnd type="none" w="med" len="med"/>
                    </a:lnR>
                    <a:lnT w="12700" cap="flat" cmpd="sng" algn="ctr">
                      <a:solidFill>
                        <a:srgbClr val="737373"/>
                      </a:solidFill>
                      <a:prstDash val="solid"/>
                      <a:round/>
                      <a:headEnd type="none" w="med" len="med"/>
                      <a:tailEnd type="none" w="med" len="med"/>
                    </a:lnT>
                    <a:lnB w="12700" cap="flat" cmpd="sng" algn="ctr">
                      <a:solidFill>
                        <a:srgbClr val="737373"/>
                      </a:solidFill>
                      <a:prstDash val="solid"/>
                      <a:round/>
                      <a:headEnd type="none" w="med" len="med"/>
                      <a:tailEnd type="none" w="med" len="med"/>
                    </a:lnB>
                    <a:solidFill>
                      <a:srgbClr val="FFFFFF"/>
                    </a:solidFill>
                  </a:tcPr>
                </a:tc>
                <a:tc>
                  <a:txBody>
                    <a:bodyPr/>
                    <a:lstStyle/>
                    <a:p>
                      <a:pPr algn="l" indent="0" marL="0">
                        <a:lnSpc>
                          <a:spcPts val="1782"/>
                        </a:lnSpc>
                        <a:buNone/>
                      </a:pPr>
                      <a:r>
                        <a:rPr lang="en-US" sz="1350" b="1" spc="-27" kern="0" dirty="0">
                          <a:solidFill>
                            <a:srgbClr val="000000">
                              <a:alpha val="99000"/>
                            </a:srgbClr>
                          </a:solidFill>
                          <a:latin typeface="Inter" pitchFamily="34" charset="0"/>
                          <a:ea typeface="Inter" pitchFamily="34" charset="-122"/>
                          <a:cs typeface="Inter" pitchFamily="34" charset="-120"/>
                        </a:rPr>
                        <a:t>36%</a:t>
                      </a:r>
                      <a:endParaRPr lang="en-US" sz="1200" dirty="0"/>
                    </a:p>
                  </a:txBody>
                  <a:tcPr marL="91440" marR="91440" marT="45720" marB="45720">
                    <a:lnL w="12700" cap="flat" cmpd="sng" algn="ctr">
                      <a:solidFill>
                        <a:srgbClr val="737373"/>
                      </a:solidFill>
                      <a:prstDash val="solid"/>
                      <a:round/>
                      <a:headEnd type="none" w="med" len="med"/>
                      <a:tailEnd type="none" w="med" len="med"/>
                    </a:lnL>
                    <a:lnR w="12700" cap="flat" cmpd="sng" algn="ctr">
                      <a:solidFill>
                        <a:srgbClr val="737373"/>
                      </a:solidFill>
                      <a:prstDash val="solid"/>
                      <a:round/>
                      <a:headEnd type="none" w="med" len="med"/>
                      <a:tailEnd type="none" w="med" len="med"/>
                    </a:lnR>
                    <a:lnT w="12700" cap="flat" cmpd="sng" algn="ctr">
                      <a:solidFill>
                        <a:srgbClr val="737373"/>
                      </a:solidFill>
                      <a:prstDash val="solid"/>
                      <a:round/>
                      <a:headEnd type="none" w="med" len="med"/>
                      <a:tailEnd type="none" w="med" len="med"/>
                    </a:lnT>
                    <a:lnB w="12700" cap="flat" cmpd="sng" algn="ctr">
                      <a:solidFill>
                        <a:srgbClr val="737373"/>
                      </a:solidFill>
                      <a:prstDash val="solid"/>
                      <a:round/>
                      <a:headEnd type="none" w="med" len="med"/>
                      <a:tailEnd type="none" w="med" len="med"/>
                    </a:lnB>
                    <a:solidFill>
                      <a:srgbClr val="FFFFFF"/>
                    </a:solidFill>
                  </a:tcPr>
                </a:tc>
              </a:tr>
              <a:tr h="419100">
                <a:tc>
                  <a:txBody>
                    <a:bodyPr/>
                    <a:lstStyle/>
                    <a:p>
                      <a:pPr algn="l" indent="0" marL="0">
                        <a:lnSpc>
                          <a:spcPts val="1782"/>
                        </a:lnSpc>
                        <a:buNone/>
                      </a:pPr>
                      <a:r>
                        <a:rPr lang="en-US" sz="1350" b="1" spc="-27" kern="0" dirty="0">
                          <a:solidFill>
                            <a:srgbClr val="000000">
                              <a:alpha val="99000"/>
                            </a:srgbClr>
                          </a:solidFill>
                          <a:latin typeface="Inter" pitchFamily="34" charset="0"/>
                          <a:ea typeface="Inter" pitchFamily="34" charset="-122"/>
                          <a:cs typeface="Inter" pitchFamily="34" charset="-120"/>
                        </a:rPr>
                        <a:t>간질환</a:t>
                      </a:r>
                      <a:endParaRPr lang="en-US" sz="1200" dirty="0"/>
                    </a:p>
                  </a:txBody>
                  <a:tcPr marL="91440" marR="91440" marT="45720" marB="45720">
                    <a:lnL w="12700" cap="flat" cmpd="sng" algn="ctr">
                      <a:solidFill>
                        <a:srgbClr val="737373"/>
                      </a:solidFill>
                      <a:prstDash val="solid"/>
                      <a:round/>
                      <a:headEnd type="none" w="med" len="med"/>
                      <a:tailEnd type="none" w="med" len="med"/>
                    </a:lnL>
                    <a:lnR w="12700" cap="flat" cmpd="sng" algn="ctr">
                      <a:solidFill>
                        <a:srgbClr val="737373"/>
                      </a:solidFill>
                      <a:prstDash val="solid"/>
                      <a:round/>
                      <a:headEnd type="none" w="med" len="med"/>
                      <a:tailEnd type="none" w="med" len="med"/>
                    </a:lnR>
                    <a:lnT w="12700" cap="flat" cmpd="sng" algn="ctr">
                      <a:solidFill>
                        <a:srgbClr val="737373"/>
                      </a:solidFill>
                      <a:prstDash val="solid"/>
                      <a:round/>
                      <a:headEnd type="none" w="med" len="med"/>
                      <a:tailEnd type="none" w="med" len="med"/>
                    </a:lnT>
                    <a:lnB w="12700" cap="flat" cmpd="sng" algn="ctr">
                      <a:solidFill>
                        <a:srgbClr val="737373"/>
                      </a:solidFill>
                      <a:prstDash val="solid"/>
                      <a:round/>
                      <a:headEnd type="none" w="med" len="med"/>
                      <a:tailEnd type="none" w="med" len="med"/>
                    </a:lnB>
                    <a:solidFill>
                      <a:srgbClr val="FFFFFF"/>
                    </a:solidFill>
                  </a:tcPr>
                </a:tc>
                <a:tc>
                  <a:txBody>
                    <a:bodyPr/>
                    <a:lstStyle/>
                    <a:p>
                      <a:pPr algn="l" indent="0" marL="0">
                        <a:lnSpc>
                          <a:spcPts val="1782"/>
                        </a:lnSpc>
                        <a:buNone/>
                      </a:pPr>
                      <a:r>
                        <a:rPr lang="en-US" sz="1350" b="1" spc="-27" kern="0" dirty="0">
                          <a:solidFill>
                            <a:srgbClr val="000000">
                              <a:alpha val="99000"/>
                            </a:srgbClr>
                          </a:solidFill>
                          <a:latin typeface="Inter" pitchFamily="34" charset="0"/>
                          <a:ea typeface="Inter" pitchFamily="34" charset="-122"/>
                          <a:cs typeface="Inter" pitchFamily="34" charset="-120"/>
                        </a:rPr>
                        <a:t>4%</a:t>
                      </a:r>
                      <a:endParaRPr lang="en-US" sz="1200" dirty="0"/>
                    </a:p>
                  </a:txBody>
                  <a:tcPr marL="91440" marR="91440" marT="45720" marB="45720">
                    <a:lnL w="12700" cap="flat" cmpd="sng" algn="ctr">
                      <a:solidFill>
                        <a:srgbClr val="737373"/>
                      </a:solidFill>
                      <a:prstDash val="solid"/>
                      <a:round/>
                      <a:headEnd type="none" w="med" len="med"/>
                      <a:tailEnd type="none" w="med" len="med"/>
                    </a:lnL>
                    <a:lnR w="12700" cap="flat" cmpd="sng" algn="ctr">
                      <a:solidFill>
                        <a:srgbClr val="737373"/>
                      </a:solidFill>
                      <a:prstDash val="solid"/>
                      <a:round/>
                      <a:headEnd type="none" w="med" len="med"/>
                      <a:tailEnd type="none" w="med" len="med"/>
                    </a:lnR>
                    <a:lnT w="12700" cap="flat" cmpd="sng" algn="ctr">
                      <a:solidFill>
                        <a:srgbClr val="737373"/>
                      </a:solidFill>
                      <a:prstDash val="solid"/>
                      <a:round/>
                      <a:headEnd type="none" w="med" len="med"/>
                      <a:tailEnd type="none" w="med" len="med"/>
                    </a:lnT>
                    <a:lnB w="12700" cap="flat" cmpd="sng" algn="ctr">
                      <a:solidFill>
                        <a:srgbClr val="737373"/>
                      </a:solidFill>
                      <a:prstDash val="solid"/>
                      <a:round/>
                      <a:headEnd type="none" w="med" len="med"/>
                      <a:tailEnd type="none" w="med" len="med"/>
                    </a:lnB>
                    <a:solidFill>
                      <a:srgbClr val="FFFFFF"/>
                    </a:solidFill>
                  </a:tcPr>
                </a:tc>
                <a:tc>
                  <a:txBody>
                    <a:bodyPr/>
                    <a:lstStyle/>
                    <a:p>
                      <a:pPr algn="l" indent="0" marL="0">
                        <a:lnSpc>
                          <a:spcPts val="1782"/>
                        </a:lnSpc>
                        <a:buNone/>
                      </a:pPr>
                      <a:r>
                        <a:rPr lang="en-US" sz="1350" b="1" spc="-27" kern="0" dirty="0">
                          <a:solidFill>
                            <a:srgbClr val="000000">
                              <a:alpha val="99000"/>
                            </a:srgbClr>
                          </a:solidFill>
                          <a:latin typeface="Inter" pitchFamily="34" charset="0"/>
                          <a:ea typeface="Inter" pitchFamily="34" charset="-122"/>
                          <a:cs typeface="Inter" pitchFamily="34" charset="-120"/>
                        </a:rPr>
                        <a:t>5%</a:t>
                      </a:r>
                      <a:endParaRPr lang="en-US" sz="1200" dirty="0"/>
                    </a:p>
                  </a:txBody>
                  <a:tcPr marL="91440" marR="91440" marT="45720" marB="45720">
                    <a:lnL w="12700" cap="flat" cmpd="sng" algn="ctr">
                      <a:solidFill>
                        <a:srgbClr val="737373"/>
                      </a:solidFill>
                      <a:prstDash val="solid"/>
                      <a:round/>
                      <a:headEnd type="none" w="med" len="med"/>
                      <a:tailEnd type="none" w="med" len="med"/>
                    </a:lnL>
                    <a:lnR w="12700" cap="flat" cmpd="sng" algn="ctr">
                      <a:solidFill>
                        <a:srgbClr val="737373"/>
                      </a:solidFill>
                      <a:prstDash val="solid"/>
                      <a:round/>
                      <a:headEnd type="none" w="med" len="med"/>
                      <a:tailEnd type="none" w="med" len="med"/>
                    </a:lnR>
                    <a:lnT w="12700" cap="flat" cmpd="sng" algn="ctr">
                      <a:solidFill>
                        <a:srgbClr val="737373"/>
                      </a:solidFill>
                      <a:prstDash val="solid"/>
                      <a:round/>
                      <a:headEnd type="none" w="med" len="med"/>
                      <a:tailEnd type="none" w="med" len="med"/>
                    </a:lnT>
                    <a:lnB w="12700" cap="flat" cmpd="sng" algn="ctr">
                      <a:solidFill>
                        <a:srgbClr val="737373"/>
                      </a:solidFill>
                      <a:prstDash val="solid"/>
                      <a:round/>
                      <a:headEnd type="none" w="med" len="med"/>
                      <a:tailEnd type="none" w="med" len="med"/>
                    </a:lnB>
                    <a:solidFill>
                      <a:srgbClr val="FFFFFF"/>
                    </a:solidFill>
                  </a:tcPr>
                </a:tc>
                <a:tc>
                  <a:txBody>
                    <a:bodyPr/>
                    <a:lstStyle/>
                    <a:p>
                      <a:pPr algn="l" indent="0" marL="0">
                        <a:lnSpc>
                          <a:spcPts val="1782"/>
                        </a:lnSpc>
                        <a:buNone/>
                      </a:pPr>
                      <a:r>
                        <a:rPr lang="en-US" sz="1350" b="1" spc="-27" kern="0" dirty="0">
                          <a:solidFill>
                            <a:srgbClr val="000000">
                              <a:alpha val="99000"/>
                            </a:srgbClr>
                          </a:solidFill>
                          <a:latin typeface="Inter" pitchFamily="34" charset="0"/>
                          <a:ea typeface="Inter" pitchFamily="34" charset="-122"/>
                          <a:cs typeface="Inter" pitchFamily="34" charset="-120"/>
                        </a:rPr>
                        <a:t>34%</a:t>
                      </a:r>
                      <a:endParaRPr lang="en-US" sz="1200" dirty="0"/>
                    </a:p>
                  </a:txBody>
                  <a:tcPr marL="91440" marR="91440" marT="45720" marB="45720">
                    <a:lnL w="12700" cap="flat" cmpd="sng" algn="ctr">
                      <a:solidFill>
                        <a:srgbClr val="737373"/>
                      </a:solidFill>
                      <a:prstDash val="solid"/>
                      <a:round/>
                      <a:headEnd type="none" w="med" len="med"/>
                      <a:tailEnd type="none" w="med" len="med"/>
                    </a:lnL>
                    <a:lnR w="12700" cap="flat" cmpd="sng" algn="ctr">
                      <a:solidFill>
                        <a:srgbClr val="737373"/>
                      </a:solidFill>
                      <a:prstDash val="solid"/>
                      <a:round/>
                      <a:headEnd type="none" w="med" len="med"/>
                      <a:tailEnd type="none" w="med" len="med"/>
                    </a:lnR>
                    <a:lnT w="12700" cap="flat" cmpd="sng" algn="ctr">
                      <a:solidFill>
                        <a:srgbClr val="737373"/>
                      </a:solidFill>
                      <a:prstDash val="solid"/>
                      <a:round/>
                      <a:headEnd type="none" w="med" len="med"/>
                      <a:tailEnd type="none" w="med" len="med"/>
                    </a:lnT>
                    <a:lnB w="12700" cap="flat" cmpd="sng" algn="ctr">
                      <a:solidFill>
                        <a:srgbClr val="737373"/>
                      </a:solidFill>
                      <a:prstDash val="solid"/>
                      <a:round/>
                      <a:headEnd type="none" w="med" len="med"/>
                      <a:tailEnd type="none" w="med" len="med"/>
                    </a:lnB>
                    <a:solidFill>
                      <a:srgbClr val="FFFFFF"/>
                    </a:solidFill>
                  </a:tcPr>
                </a:tc>
              </a:tr>
            </a:tbl>
          </a:graphicData>
        </a:graphic>
      </p:graphicFrame>
      <p:sp>
        <p:nvSpPr>
          <p:cNvPr id="5" name="Text 2"/>
          <p:cNvSpPr/>
          <p:nvPr/>
        </p:nvSpPr>
        <p:spPr>
          <a:xfrm>
            <a:off x="528638" y="338138"/>
            <a:ext cx="8329613" cy="342900"/>
          </a:xfrm>
          <a:prstGeom prst="rect">
            <a:avLst/>
          </a:prstGeom>
          <a:noFill/>
          <a:ln/>
        </p:spPr>
        <p:txBody>
          <a:bodyPr wrap="square" rtlCol="0" anchor="ctr"/>
          <a:lstStyle/>
          <a:p>
            <a:pPr algn="l" marL="342900" indent="-342900">
              <a:lnSpc>
                <a:spcPts val="2700"/>
              </a:lnSpc>
              <a:buSzPct val="100000"/>
              <a:buFont typeface="+mj-lt"/>
              <a:buAutoNum type="arabicPeriod" startAt="1"/>
            </a:pPr>
            <a:r>
              <a:rPr lang="en-US" sz="2250" b="1" spc="-50" kern="0" dirty="0">
                <a:solidFill>
                  <a:srgbClr val="000000">
                    <a:alpha val="99000"/>
                  </a:srgbClr>
                </a:solidFill>
                <a:latin typeface="Inter" pitchFamily="34" charset="0"/>
                <a:ea typeface="Inter" pitchFamily="34" charset="-122"/>
                <a:cs typeface="Inter" pitchFamily="34" charset="-120"/>
              </a:rPr>
              <a:t>2030여성의 건강군집</a:t>
            </a:r>
            <a:endParaRPr lang="en-US" sz="2250" dirty="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name="Slide 64">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395288" y="442913"/>
            <a:ext cx="4543425" cy="342900"/>
          </a:xfrm>
          <a:prstGeom prst="rect">
            <a:avLst/>
          </a:prstGeom>
          <a:noFill/>
          <a:ln/>
        </p:spPr>
        <p:txBody>
          <a:bodyPr wrap="square" rtlCol="0" anchor="ctr"/>
          <a:lstStyle/>
          <a:p>
            <a:pPr algn="l" marL="342900" indent="-342900">
              <a:lnSpc>
                <a:spcPts val="2700"/>
              </a:lnSpc>
              <a:buSzPct val="100000"/>
              <a:buFont typeface="+mj-lt"/>
              <a:buAutoNum type="arabicPeriod" startAt="1"/>
            </a:pPr>
            <a:r>
              <a:rPr lang="en-US" sz="2250" b="1" spc="-50" kern="0" dirty="0">
                <a:solidFill>
                  <a:srgbClr val="000000">
                    <a:alpha val="99000"/>
                  </a:srgbClr>
                </a:solidFill>
                <a:latin typeface="Inter" pitchFamily="34" charset="0"/>
                <a:ea typeface="Inter" pitchFamily="34" charset="-122"/>
                <a:cs typeface="Inter" pitchFamily="34" charset="-120"/>
              </a:rPr>
              <a:t>20~23세 남성의 건강군집 분석</a:t>
            </a:r>
            <a:endParaRPr lang="en-US" sz="2250" dirty="0"/>
          </a:p>
        </p:txBody>
      </p:sp>
      <p:sp>
        <p:nvSpPr>
          <p:cNvPr id="3" name="Text 1"/>
          <p:cNvSpPr/>
          <p:nvPr/>
        </p:nvSpPr>
        <p:spPr>
          <a:xfrm>
            <a:off x="623888" y="1204913"/>
            <a:ext cx="8767763" cy="3062288"/>
          </a:xfrm>
          <a:prstGeom prst="rect">
            <a:avLst/>
          </a:prstGeom>
          <a:noFill/>
          <a:ln/>
        </p:spPr>
        <p:txBody>
          <a:bodyPr wrap="square" rtlCol="0" anchor="ctr"/>
          <a:lstStyle/>
          <a:p>
            <a:pPr algn="l" indent="0" marL="0">
              <a:lnSpc>
                <a:spcPts val="2160"/>
              </a:lnSpc>
              <a:buNone/>
            </a:pPr>
            <a:r>
              <a:rPr lang="en-US" sz="1800" b="1" spc="-36" kern="0" dirty="0">
                <a:solidFill>
                  <a:srgbClr val="000000">
                    <a:alpha val="99000"/>
                  </a:srgbClr>
                </a:solidFill>
                <a:latin typeface="Inter" pitchFamily="34" charset="0"/>
                <a:ea typeface="Inter" pitchFamily="34" charset="-122"/>
                <a:cs typeface="Inter" pitchFamily="34" charset="-120"/>
              </a:rPr>
              <a:t>✅  최종 선택 모델 – KMeans</a:t>
            </a:r>
            <a:endParaRPr lang="en-US" sz="1800" dirty="0"/>
          </a:p>
          <a:p>
            <a:pPr algn="l" marL="342900" indent="-342900">
              <a:lnSpc>
                <a:spcPts val="2160"/>
              </a:lnSpc>
              <a:buSzPct val="100000"/>
              <a:buChar char="•"/>
            </a:pPr>
            <a:r>
              <a:rPr lang="en-US" sz="1350" b="1" spc="-27" kern="0" dirty="0">
                <a:solidFill>
                  <a:srgbClr val="000000">
                    <a:alpha val="99000"/>
                  </a:srgbClr>
                </a:solidFill>
                <a:latin typeface="Inter" pitchFamily="34" charset="0"/>
                <a:ea typeface="Inter" pitchFamily="34" charset="-122"/>
                <a:cs typeface="Inter" pitchFamily="34" charset="-120"/>
              </a:rPr>
              <a:t>데이터 구성:</a:t>
            </a:r>
            <a:endParaRPr lang="en-US" sz="1800" dirty="0"/>
          </a:p>
          <a:p>
            <a:pPr algn="l" lvl="1" marL="685800" indent="-342900">
              <a:lnSpc>
                <a:spcPts val="2160"/>
              </a:lnSpc>
              <a:buSzPct val="100000"/>
              <a:buChar char="•"/>
            </a:pPr>
            <a:r>
              <a:rPr lang="en-US" sz="1350" b="1" spc="-27" kern="0" dirty="0">
                <a:solidFill>
                  <a:srgbClr val="000000">
                    <a:alpha val="99000"/>
                  </a:srgbClr>
                </a:solidFill>
                <a:latin typeface="Inter" pitchFamily="34" charset="0"/>
                <a:ea typeface="Inter" pitchFamily="34" charset="-122"/>
                <a:cs typeface="Inter" pitchFamily="34" charset="-120"/>
              </a:rPr>
              <a:t>약 8천 건의 데이터</a:t>
            </a:r>
            <a:endParaRPr lang="en-US" sz="1800" dirty="0"/>
          </a:p>
          <a:p>
            <a:pPr algn="l" lvl="1" marL="685800" indent="-342900">
              <a:lnSpc>
                <a:spcPts val="2160"/>
              </a:lnSpc>
              <a:buSzPct val="100000"/>
              <a:buChar char="•"/>
            </a:pPr>
            <a:r>
              <a:rPr lang="en-US" sz="1350" b="1" spc="-27" kern="0" dirty="0">
                <a:solidFill>
                  <a:srgbClr val="000000">
                    <a:alpha val="99000"/>
                  </a:srgbClr>
                </a:solidFill>
                <a:latin typeface="Inter" pitchFamily="34" charset="0"/>
                <a:ea typeface="Inter" pitchFamily="34" charset="-122"/>
                <a:cs typeface="Inter" pitchFamily="34" charset="-120"/>
              </a:rPr>
              <a:t>주요변수 </a:t>
            </a:r>
            <a:endParaRPr lang="en-US" sz="1800" dirty="0"/>
          </a:p>
          <a:p>
            <a:pPr algn="l" indent="0" marL="0">
              <a:lnSpc>
                <a:spcPts val="2160"/>
              </a:lnSpc>
              <a:buNone/>
            </a:pPr>
            <a:r>
              <a:rPr lang="en-US" sz="1350" b="1" spc="-27" kern="0" dirty="0">
                <a:solidFill>
                  <a:srgbClr val="000000">
                    <a:alpha val="99000"/>
                  </a:srgbClr>
                </a:solidFill>
                <a:latin typeface="Inter" pitchFamily="34" charset="0"/>
                <a:ea typeface="Inter" pitchFamily="34" charset="-122"/>
                <a:cs typeface="Inter" pitchFamily="34" charset="-120"/>
              </a:rPr>
              <a:t>                 →연령대, 허리둘레, 수축기혈압, 공복혈당, 혈청크레아티닌, 혈청지오티(AST), 혈청지피티(ALT)</a:t>
            </a:r>
            <a:endParaRPr lang="en-US" sz="1800" dirty="0"/>
          </a:p>
          <a:p>
            <a:pPr algn="l" indent="0" marL="0">
              <a:lnSpc>
                <a:spcPts val="2160"/>
              </a:lnSpc>
              <a:buNone/>
            </a:pPr>
            <a:r>
              <a:rPr lang="en-US" sz="1350" b="1" spc="-27" kern="0" dirty="0">
                <a:solidFill>
                  <a:srgbClr val="000000">
                    <a:alpha val="99000"/>
                  </a:srgbClr>
                </a:solidFill>
                <a:latin typeface="Inter" pitchFamily="34" charset="0"/>
                <a:ea typeface="Inter" pitchFamily="34" charset="-122"/>
                <a:cs typeface="Inter" pitchFamily="34" charset="-120"/>
              </a:rPr>
              <a:t>                 → 감마지티피, 흡연상태, 음주여부, BMI, 사구체여과율
</a:t>
            </a:r>
            <a:endParaRPr lang="en-US" sz="1800" dirty="0"/>
          </a:p>
          <a:p>
            <a:pPr algn="l" marL="342900" indent="-342900">
              <a:lnSpc>
                <a:spcPts val="2160"/>
              </a:lnSpc>
              <a:buSzPct val="100000"/>
              <a:buChar char="•"/>
            </a:pPr>
            <a:r>
              <a:rPr lang="en-US" sz="1350" b="1" spc="-27" kern="0" dirty="0">
                <a:solidFill>
                  <a:srgbClr val="000000">
                    <a:alpha val="99000"/>
                  </a:srgbClr>
                </a:solidFill>
                <a:latin typeface="Inter" pitchFamily="34" charset="0"/>
                <a:ea typeface="Inter" pitchFamily="34" charset="-122"/>
                <a:cs typeface="Inter" pitchFamily="34" charset="-120"/>
              </a:rPr>
              <a:t>전처리 :</a:t>
            </a:r>
            <a:endParaRPr lang="en-US" sz="1800" dirty="0"/>
          </a:p>
          <a:p>
            <a:pPr algn="l" marL="342900" indent="-342900">
              <a:lnSpc>
                <a:spcPts val="2160"/>
              </a:lnSpc>
              <a:buSzPct val="100000"/>
              <a:buChar char="•"/>
            </a:pPr>
            <a:r>
              <a:rPr lang="en-US" sz="1350" b="1" spc="-27" kern="0" dirty="0">
                <a:solidFill>
                  <a:srgbClr val="000000">
                    <a:alpha val="99000"/>
                  </a:srgbClr>
                </a:solidFill>
                <a:latin typeface="Inter" pitchFamily="34" charset="0"/>
                <a:ea typeface="Inter" pitchFamily="34" charset="-122"/>
                <a:cs typeface="Inter" pitchFamily="34" charset="-120"/>
              </a:rPr>
              <a:t>범주형: OrdinalEncoder</a:t>
            </a:r>
            <a:endParaRPr lang="en-US" sz="1800" dirty="0"/>
          </a:p>
          <a:p>
            <a:pPr algn="l" marL="342900" indent="-342900">
              <a:lnSpc>
                <a:spcPts val="2160"/>
              </a:lnSpc>
              <a:buSzPct val="100000"/>
              <a:buChar char="•"/>
            </a:pPr>
            <a:r>
              <a:rPr lang="en-US" sz="1350" b="1" spc="-27" kern="0" dirty="0">
                <a:solidFill>
                  <a:srgbClr val="000000">
                    <a:alpha val="99000"/>
                  </a:srgbClr>
                </a:solidFill>
                <a:latin typeface="Inter" pitchFamily="34" charset="0"/>
                <a:ea typeface="Inter" pitchFamily="34" charset="-122"/>
                <a:cs typeface="Inter" pitchFamily="34" charset="-120"/>
              </a:rPr>
              <a:t>수치형: StandardScaler</a:t>
            </a:r>
            <a:endParaRPr lang="en-US" sz="1800" dirty="0"/>
          </a:p>
          <a:p>
            <a:pPr algn="l" marL="342900" indent="-342900">
              <a:lnSpc>
                <a:spcPts val="2160"/>
              </a:lnSpc>
              <a:buSzPct val="100000"/>
              <a:buChar char="•"/>
            </a:pPr>
            <a:r>
              <a:rPr lang="en-US" sz="1350" b="1" spc="-27" kern="0" dirty="0">
                <a:solidFill>
                  <a:srgbClr val="000000">
                    <a:alpha val="99000"/>
                  </a:srgbClr>
                </a:solidFill>
                <a:latin typeface="Inter" pitchFamily="34" charset="0"/>
                <a:ea typeface="Inter" pitchFamily="34" charset="-122"/>
                <a:cs typeface="Inter" pitchFamily="34" charset="-120"/>
              </a:rPr>
              <a:t>차원 축소: PCA(2D)</a:t>
            </a:r>
            <a:endParaRPr lang="en-US" sz="1800" dirty="0"/>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name="Slide 65">
    <p:bg>
      <p:bgPr>
        <a:solidFill>
          <a:srgbClr val="FFFFFF"/>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733425" y="990600"/>
            <a:ext cx="3167063" cy="2543175"/>
          </a:xfrm>
          <a:prstGeom prst="rect">
            <a:avLst/>
          </a:prstGeom>
        </p:spPr>
      </p:pic>
      <p:pic>
        <p:nvPicPr>
          <p:cNvPr id="3" name="Image 1" descr="preencoded.png">    </p:cNvPr>
          <p:cNvPicPr>
            <a:picLocks noChangeAspect="1"/>
          </p:cNvPicPr>
          <p:nvPr/>
        </p:nvPicPr>
        <p:blipFill>
          <a:blip r:embed="rId2"/>
          <a:stretch>
            <a:fillRect/>
          </a:stretch>
        </p:blipFill>
        <p:spPr>
          <a:xfrm>
            <a:off x="4762500" y="990600"/>
            <a:ext cx="3581400" cy="2676525"/>
          </a:xfrm>
          <a:prstGeom prst="rect">
            <a:avLst/>
          </a:prstGeom>
        </p:spPr>
      </p:pic>
      <p:pic>
        <p:nvPicPr>
          <p:cNvPr id="4" name="Image 2" descr="preencoded.png">    </p:cNvPr>
          <p:cNvPicPr>
            <a:picLocks noChangeAspect="1"/>
          </p:cNvPicPr>
          <p:nvPr/>
        </p:nvPicPr>
        <p:blipFill>
          <a:blip r:embed="rId3"/>
          <a:stretch>
            <a:fillRect/>
          </a:stretch>
        </p:blipFill>
        <p:spPr>
          <a:xfrm>
            <a:off x="1038225" y="3719512"/>
            <a:ext cx="2400300" cy="814388"/>
          </a:xfrm>
          <a:prstGeom prst="rect">
            <a:avLst/>
          </a:prstGeom>
        </p:spPr>
      </p:pic>
      <p:pic>
        <p:nvPicPr>
          <p:cNvPr id="5" name="Image 3" descr="preencoded.png">    </p:cNvPr>
          <p:cNvPicPr>
            <a:picLocks noChangeAspect="1"/>
          </p:cNvPicPr>
          <p:nvPr/>
        </p:nvPicPr>
        <p:blipFill>
          <a:blip r:embed="rId4"/>
          <a:stretch>
            <a:fillRect/>
          </a:stretch>
        </p:blipFill>
        <p:spPr>
          <a:xfrm>
            <a:off x="3900488" y="1957388"/>
            <a:ext cx="738188" cy="738188"/>
          </a:xfrm>
          <a:prstGeom prst="rect">
            <a:avLst/>
          </a:prstGeom>
        </p:spPr>
      </p:pic>
      <p:sp>
        <p:nvSpPr>
          <p:cNvPr id="6" name="Text 0"/>
          <p:cNvSpPr/>
          <p:nvPr/>
        </p:nvSpPr>
        <p:spPr>
          <a:xfrm>
            <a:off x="5019675" y="4129088"/>
            <a:ext cx="3328988" cy="228600"/>
          </a:xfrm>
          <a:prstGeom prst="rect">
            <a:avLst/>
          </a:prstGeom>
          <a:noFill/>
          <a:ln/>
        </p:spPr>
        <p:txBody>
          <a:bodyPr wrap="square" rtlCol="0" anchor="ctr"/>
          <a:lstStyle/>
          <a:p>
            <a:pPr algn="l" indent="0" marL="0">
              <a:lnSpc>
                <a:spcPts val="1782"/>
              </a:lnSpc>
              <a:buNone/>
            </a:pPr>
            <a:r>
              <a:rPr lang="en-US" sz="1350" b="1" spc="-27" kern="0" dirty="0">
                <a:solidFill>
                  <a:srgbClr val="000000">
                    <a:alpha val="99000"/>
                  </a:srgbClr>
                </a:solidFill>
                <a:latin typeface="Inter" pitchFamily="34" charset="0"/>
                <a:ea typeface="Inter" pitchFamily="34" charset="-122"/>
                <a:cs typeface="Inter" pitchFamily="34" charset="-120"/>
              </a:rPr>
              <a:t>→ 제일 높은 실루엣계수를 보인 K=2 선택</a:t>
            </a:r>
            <a:endParaRPr lang="en-US" sz="1350" dirty="0"/>
          </a:p>
        </p:txBody>
      </p:sp>
      <p:sp>
        <p:nvSpPr>
          <p:cNvPr id="7" name="Text 1"/>
          <p:cNvSpPr/>
          <p:nvPr/>
        </p:nvSpPr>
        <p:spPr>
          <a:xfrm>
            <a:off x="280988" y="266700"/>
            <a:ext cx="5114925" cy="342900"/>
          </a:xfrm>
          <a:prstGeom prst="rect">
            <a:avLst/>
          </a:prstGeom>
          <a:noFill/>
          <a:ln/>
        </p:spPr>
        <p:txBody>
          <a:bodyPr wrap="square" rtlCol="0" anchor="ctr"/>
          <a:lstStyle/>
          <a:p>
            <a:pPr algn="l" marL="342900" indent="-342900">
              <a:lnSpc>
                <a:spcPts val="2700"/>
              </a:lnSpc>
              <a:buSzPct val="100000"/>
              <a:buFont typeface="+mj-lt"/>
              <a:buAutoNum type="arabicPeriod" startAt="1"/>
            </a:pPr>
            <a:r>
              <a:rPr lang="en-US" sz="2250" b="1" spc="-50" kern="0" dirty="0">
                <a:solidFill>
                  <a:srgbClr val="000000">
                    <a:alpha val="99000"/>
                  </a:srgbClr>
                </a:solidFill>
                <a:latin typeface="Inter" pitchFamily="34" charset="0"/>
                <a:ea typeface="Inter" pitchFamily="34" charset="-122"/>
                <a:cs typeface="Inter" pitchFamily="34" charset="-120"/>
              </a:rPr>
              <a:t>20~23세 남성의 건강군집 분석 과정</a:t>
            </a:r>
            <a:endParaRPr lang="en-US" sz="2250" dirty="0"/>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name="Slide 66">
    <p:bg>
      <p:bgPr>
        <a:solidFill>
          <a:srgbClr val="FFFFFF"/>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1738313" y="714375"/>
            <a:ext cx="5662613" cy="1857375"/>
          </a:xfrm>
          <a:prstGeom prst="rect">
            <a:avLst/>
          </a:prstGeom>
        </p:spPr>
      </p:pic>
      <p:pic>
        <p:nvPicPr>
          <p:cNvPr id="3" name="Image 1" descr="preencoded.png">    </p:cNvPr>
          <p:cNvPicPr>
            <a:picLocks noChangeAspect="1"/>
          </p:cNvPicPr>
          <p:nvPr/>
        </p:nvPicPr>
        <p:blipFill>
          <a:blip r:embed="rId2"/>
          <a:stretch>
            <a:fillRect/>
          </a:stretch>
        </p:blipFill>
        <p:spPr>
          <a:xfrm>
            <a:off x="1738313" y="2571750"/>
            <a:ext cx="5662613" cy="1857375"/>
          </a:xfrm>
          <a:prstGeom prst="rect">
            <a:avLst/>
          </a:prstGeom>
        </p:spPr>
      </p:pic>
      <p:sp>
        <p:nvSpPr>
          <p:cNvPr id="4" name="Text 0"/>
          <p:cNvSpPr/>
          <p:nvPr/>
        </p:nvSpPr>
        <p:spPr>
          <a:xfrm>
            <a:off x="371475" y="333375"/>
            <a:ext cx="9129713" cy="342900"/>
          </a:xfrm>
          <a:prstGeom prst="rect">
            <a:avLst/>
          </a:prstGeom>
          <a:noFill/>
          <a:ln/>
        </p:spPr>
        <p:txBody>
          <a:bodyPr wrap="square" rtlCol="0" anchor="ctr"/>
          <a:lstStyle/>
          <a:p>
            <a:pPr algn="l" marL="342900" indent="-342900">
              <a:lnSpc>
                <a:spcPts val="2700"/>
              </a:lnSpc>
              <a:buSzPct val="100000"/>
              <a:buFont typeface="+mj-lt"/>
              <a:buAutoNum type="arabicPeriod" startAt="1"/>
            </a:pPr>
            <a:r>
              <a:rPr lang="en-US" sz="2250" b="1" spc="-50" kern="0" dirty="0">
                <a:solidFill>
                  <a:srgbClr val="000000">
                    <a:alpha val="99000"/>
                  </a:srgbClr>
                </a:solidFill>
                <a:latin typeface="Inter" pitchFamily="34" charset="0"/>
                <a:ea typeface="Inter" pitchFamily="34" charset="-122"/>
                <a:cs typeface="Inter" pitchFamily="34" charset="-120"/>
              </a:rPr>
              <a:t>20~23세 남성의  건강군집 해석</a:t>
            </a:r>
            <a:endParaRPr lang="en-US" sz="2250" dirty="0"/>
          </a:p>
        </p:txBody>
      </p:sp>
      <p:sp>
        <p:nvSpPr>
          <p:cNvPr id="5" name="Text 1"/>
          <p:cNvSpPr/>
          <p:nvPr/>
        </p:nvSpPr>
        <p:spPr>
          <a:xfrm>
            <a:off x="2562225" y="4591050"/>
            <a:ext cx="4476750" cy="228600"/>
          </a:xfrm>
          <a:prstGeom prst="rect">
            <a:avLst/>
          </a:prstGeom>
          <a:noFill/>
          <a:ln/>
        </p:spPr>
        <p:txBody>
          <a:bodyPr wrap="square" rtlCol="0" anchor="ctr"/>
          <a:lstStyle/>
          <a:p>
            <a:pPr algn="l" marL="342900" indent="-342900">
              <a:lnSpc>
                <a:spcPts val="1782"/>
              </a:lnSpc>
              <a:buSzPct val="100000"/>
              <a:buChar char="•"/>
            </a:pPr>
            <a:r>
              <a:rPr lang="en-US" sz="1350" b="1" spc="-27" kern="0" dirty="0">
                <a:solidFill>
                  <a:srgbClr val="000000">
                    <a:alpha val="99000"/>
                  </a:srgbClr>
                </a:solidFill>
                <a:latin typeface="Inter" pitchFamily="34" charset="0"/>
                <a:ea typeface="Inter" pitchFamily="34" charset="-122"/>
                <a:cs typeface="Inter" pitchFamily="34" charset="-120"/>
              </a:rPr>
              <a:t>20대 남성은 군집별 흡연, 음주 비율에서 차이가 없었음</a:t>
            </a:r>
            <a:endParaRPr lang="en-US" sz="1350" dirty="0"/>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name="Slide 67">
    <p:bg>
      <p:bgPr>
        <a:solidFill>
          <a:srgbClr val="FFFFFF"/>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223838" y="1366838"/>
            <a:ext cx="5662613" cy="1857375"/>
          </a:xfrm>
          <a:prstGeom prst="rect">
            <a:avLst/>
          </a:prstGeom>
        </p:spPr>
      </p:pic>
      <p:pic>
        <p:nvPicPr>
          <p:cNvPr id="3" name="Image 1" descr="preencoded.png">    </p:cNvPr>
          <p:cNvPicPr>
            <a:picLocks noChangeAspect="1"/>
          </p:cNvPicPr>
          <p:nvPr/>
        </p:nvPicPr>
        <p:blipFill>
          <a:blip r:embed="rId2"/>
          <a:stretch>
            <a:fillRect/>
          </a:stretch>
        </p:blipFill>
        <p:spPr>
          <a:xfrm>
            <a:off x="223838" y="3290888"/>
            <a:ext cx="5662613" cy="1852612"/>
          </a:xfrm>
          <a:prstGeom prst="rect">
            <a:avLst/>
          </a:prstGeom>
        </p:spPr>
      </p:pic>
      <p:sp>
        <p:nvSpPr>
          <p:cNvPr id="4" name="Text 0"/>
          <p:cNvSpPr/>
          <p:nvPr/>
        </p:nvSpPr>
        <p:spPr>
          <a:xfrm>
            <a:off x="6572250" y="1762125"/>
            <a:ext cx="2028825" cy="228600"/>
          </a:xfrm>
          <a:prstGeom prst="rect">
            <a:avLst/>
          </a:prstGeom>
          <a:noFill/>
          <a:ln/>
        </p:spPr>
        <p:txBody>
          <a:bodyPr wrap="square" rtlCol="0" anchor="ctr"/>
          <a:lstStyle/>
          <a:p>
            <a:pPr algn="l" marL="342900" indent="-342900">
              <a:lnSpc>
                <a:spcPts val="1782"/>
              </a:lnSpc>
              <a:buSzPct val="100000"/>
              <a:buChar char="•"/>
            </a:pPr>
            <a:r>
              <a:rPr lang="en-US" sz="1350" b="1" spc="-27" kern="0" dirty="0">
                <a:solidFill>
                  <a:srgbClr val="000000">
                    <a:alpha val="99000"/>
                  </a:srgbClr>
                </a:solidFill>
                <a:latin typeface="Inter" pitchFamily="34" charset="0"/>
                <a:ea typeface="Inter" pitchFamily="34" charset="-122"/>
                <a:cs typeface="Inter" pitchFamily="34" charset="-120"/>
              </a:rPr>
              <a:t>군집별 질병 발병률</a:t>
            </a:r>
            <a:endParaRPr lang="en-US" sz="1350" dirty="0"/>
          </a:p>
        </p:txBody>
      </p:sp>
      <p:sp>
        <p:nvSpPr>
          <p:cNvPr id="5" name="Text 1"/>
          <p:cNvSpPr/>
          <p:nvPr/>
        </p:nvSpPr>
        <p:spPr>
          <a:xfrm>
            <a:off x="28575" y="157163"/>
            <a:ext cx="6572250" cy="1143000"/>
          </a:xfrm>
          <a:prstGeom prst="rect">
            <a:avLst/>
          </a:prstGeom>
          <a:noFill/>
          <a:ln/>
        </p:spPr>
        <p:txBody>
          <a:bodyPr wrap="square" rtlCol="0" anchor="ctr"/>
          <a:lstStyle/>
          <a:p>
            <a:pPr algn="l" marL="342900" indent="-342900">
              <a:lnSpc>
                <a:spcPts val="1782"/>
              </a:lnSpc>
              <a:buSzPct val="100000"/>
              <a:buChar char="•"/>
            </a:pPr>
            <a:r>
              <a:rPr lang="en-US" sz="1350" b="1" spc="-27" kern="0" dirty="0">
                <a:solidFill>
                  <a:srgbClr val="000000">
                    <a:alpha val="99000"/>
                  </a:srgbClr>
                </a:solidFill>
                <a:latin typeface="Inter" pitchFamily="34" charset="0"/>
                <a:ea typeface="Inter" pitchFamily="34" charset="-122"/>
                <a:cs typeface="Inter" pitchFamily="34" charset="-120"/>
              </a:rPr>
              <a:t>군집별 보험 전략 제안</a:t>
            </a:r>
            <a:endParaRPr lang="en-US" sz="1350" dirty="0"/>
          </a:p>
          <a:p>
            <a:pPr algn="l" lvl="1" marL="685800" indent="-342900">
              <a:lnSpc>
                <a:spcPts val="1782"/>
              </a:lnSpc>
              <a:buSzPct val="100000"/>
              <a:buChar char="•"/>
            </a:pPr>
            <a:r>
              <a:rPr lang="en-US" sz="1350" b="1" spc="-27" kern="0" dirty="0">
                <a:solidFill>
                  <a:srgbClr val="000000">
                    <a:alpha val="99000"/>
                  </a:srgbClr>
                </a:solidFill>
                <a:latin typeface="Inter" pitchFamily="34" charset="0"/>
                <a:ea typeface="Inter" pitchFamily="34" charset="-122"/>
                <a:cs typeface="Inter" pitchFamily="34" charset="-120"/>
              </a:rPr>
              <a:t>비건”간”한 20대 초반 남성 → 간질환 보험 추천 </a:t>
            </a:r>
            <a:endParaRPr lang="en-US" sz="1350" dirty="0"/>
          </a:p>
          <a:p>
            <a:pPr algn="l" lvl="1" marL="685800" indent="-342900">
              <a:lnSpc>
                <a:spcPts val="1782"/>
              </a:lnSpc>
              <a:buSzPct val="100000"/>
              <a:buChar char="•"/>
            </a:pPr>
            <a:r>
              <a:rPr lang="en-US" sz="1350" b="1" spc="-27" kern="0" dirty="0">
                <a:solidFill>
                  <a:srgbClr val="000000">
                    <a:alpha val="99000"/>
                  </a:srgbClr>
                </a:solidFill>
                <a:latin typeface="Inter" pitchFamily="34" charset="0"/>
                <a:ea typeface="Inter" pitchFamily="34" charset="-122"/>
                <a:cs typeface="Inter" pitchFamily="34" charset="-120"/>
              </a:rPr>
              <a:t>건강한 20대 초반 남성 </a:t>
            </a:r>
            <a:endParaRPr lang="en-US" sz="1350" dirty="0"/>
          </a:p>
          <a:p>
            <a:pPr algn="l" indent="0" marL="0">
              <a:lnSpc>
                <a:spcPts val="1782"/>
              </a:lnSpc>
              <a:buNone/>
            </a:pPr>
            <a:r>
              <a:rPr lang="en-US" sz="1350" b="1" spc="-27" kern="0" dirty="0">
                <a:solidFill>
                  <a:srgbClr val="000000">
                    <a:alpha val="99000"/>
                  </a:srgbClr>
                </a:solidFill>
                <a:latin typeface="Inter" pitchFamily="34" charset="0"/>
                <a:ea typeface="Inter" pitchFamily="34" charset="-122"/>
                <a:cs typeface="Inter" pitchFamily="34" charset="-120"/>
              </a:rPr>
              <a:t>           → 운동 상해&amp;고혈압 보험 우선 추천</a:t>
            </a:r>
            <a:endParaRPr lang="en-US" sz="1350" dirty="0"/>
          </a:p>
          <a:p>
            <a:pPr algn="l" indent="0" marL="0">
              <a:lnSpc>
                <a:spcPts val="1782"/>
              </a:lnSpc>
              <a:buNone/>
            </a:pPr>
            <a:r>
              <a:rPr lang="en-US" sz="1350" b="1" spc="-27" kern="0" dirty="0">
                <a:solidFill>
                  <a:srgbClr val="000000">
                    <a:alpha val="99000"/>
                  </a:srgbClr>
                </a:solidFill>
                <a:latin typeface="Inter" pitchFamily="34" charset="0"/>
                <a:ea typeface="Inter" pitchFamily="34" charset="-122"/>
                <a:cs typeface="Inter" pitchFamily="34" charset="-120"/>
              </a:rPr>
              <a:t>          → 20대 남성이 질병 보험을 잘 가입하지 않을 가능성 있으니 운동 보험도 함께 추천</a:t>
            </a:r>
            <a:endParaRPr lang="en-US" sz="1350" dirty="0"/>
          </a:p>
        </p:txBody>
      </p:sp>
      <p:graphicFrame>
        <p:nvGraphicFramePr>
          <p:cNvPr id="68" name="Table 0"/>
          <p:cNvGraphicFramePr>
            <a:graphicFrameLocks noGrp="1"/>
          </p:cNvGraphicFramePr>
          <p:nvPr>
            <p:extLst>
              <p:ext uri="{D42A27DB-BD31-4B8C-83A1-F6EECF244321}">
                <p14:modId xmlns:p14="http://schemas.microsoft.com/office/powerpoint/2010/main" val="1579011935"/>
              </p:ext>
            </p:extLst>
          </p:nvPr>
        </p:nvGraphicFramePr>
        <p:xfrm>
          <a:off x="6143625" y="2147888"/>
          <a:ext cx="2743200" cy="1257300"/>
        </p:xfrm>
        <a:graphic>
          <a:graphicData uri="http://schemas.openxmlformats.org/drawingml/2006/table">
            <a:tbl>
              <a:tblPr/>
              <a:tblGrid>
                <a:gridCol w="914400"/>
                <a:gridCol w="914400"/>
                <a:gridCol w="914400"/>
              </a:tblGrid>
              <a:tr h="419100">
                <a:tc>
                  <a:txBody>
                    <a:bodyPr/>
                    <a:lstStyle/>
                    <a:p>
                      <a:pPr algn="l" indent="0" marL="0">
                        <a:lnSpc>
                          <a:spcPts val="1782"/>
                        </a:lnSpc>
                        <a:buNone/>
                      </a:pPr>
                      <a:r>
                        <a:rPr lang="en-US" sz="1350" b="1" spc="-27" kern="0" dirty="0">
                          <a:solidFill>
                            <a:srgbClr val="000000">
                              <a:alpha val="99000"/>
                            </a:srgbClr>
                          </a:solidFill>
                          <a:latin typeface="Inter" pitchFamily="34" charset="0"/>
                          <a:ea typeface="Inter" pitchFamily="34" charset="-122"/>
                          <a:cs typeface="Inter" pitchFamily="34" charset="-120"/>
                        </a:rPr>
                        <a:t>질병</a:t>
                      </a:r>
                      <a:endParaRPr lang="en-US" sz="1200" dirty="0"/>
                    </a:p>
                  </a:txBody>
                  <a:tcPr marL="91440" marR="91440" marT="45720" marB="45720">
                    <a:lnL w="12700" cap="flat" cmpd="sng" algn="ctr">
                      <a:solidFill>
                        <a:srgbClr val="737373"/>
                      </a:solidFill>
                      <a:prstDash val="solid"/>
                      <a:round/>
                      <a:headEnd type="none" w="med" len="med"/>
                      <a:tailEnd type="none" w="med" len="med"/>
                    </a:lnL>
                    <a:lnR w="12700" cap="flat" cmpd="sng" algn="ctr">
                      <a:solidFill>
                        <a:srgbClr val="737373"/>
                      </a:solidFill>
                      <a:prstDash val="solid"/>
                      <a:round/>
                      <a:headEnd type="none" w="med" len="med"/>
                      <a:tailEnd type="none" w="med" len="med"/>
                    </a:lnR>
                    <a:lnT w="12700" cap="flat" cmpd="sng" algn="ctr">
                      <a:solidFill>
                        <a:srgbClr val="737373"/>
                      </a:solidFill>
                      <a:prstDash val="solid"/>
                      <a:round/>
                      <a:headEnd type="none" w="med" len="med"/>
                      <a:tailEnd type="none" w="med" len="med"/>
                    </a:lnT>
                    <a:lnB w="12700" cap="flat" cmpd="sng" algn="ctr">
                      <a:solidFill>
                        <a:srgbClr val="737373"/>
                      </a:solidFill>
                      <a:prstDash val="solid"/>
                      <a:round/>
                      <a:headEnd type="none" w="med" len="med"/>
                      <a:tailEnd type="none" w="med" len="med"/>
                    </a:lnB>
                    <a:solidFill>
                      <a:srgbClr val="FFFFFF"/>
                    </a:solidFill>
                  </a:tcPr>
                </a:tc>
                <a:tc>
                  <a:txBody>
                    <a:bodyPr/>
                    <a:lstStyle/>
                    <a:p>
                      <a:pPr algn="l" indent="0" marL="0">
                        <a:lnSpc>
                          <a:spcPts val="1782"/>
                        </a:lnSpc>
                        <a:buNone/>
                      </a:pPr>
                      <a:r>
                        <a:rPr lang="en-US" sz="1350" b="1" spc="-27" kern="0" dirty="0">
                          <a:solidFill>
                            <a:srgbClr val="000000">
                              <a:alpha val="99000"/>
                            </a:srgbClr>
                          </a:solidFill>
                          <a:latin typeface="Inter" pitchFamily="34" charset="0"/>
                          <a:ea typeface="Inter" pitchFamily="34" charset="-122"/>
                          <a:cs typeface="Inter" pitchFamily="34" charset="-120"/>
                        </a:rPr>
                        <a:t>군집0</a:t>
                      </a:r>
                      <a:endParaRPr lang="en-US" sz="1200" dirty="0"/>
                    </a:p>
                  </a:txBody>
                  <a:tcPr marL="91440" marR="91440" marT="45720" marB="45720">
                    <a:lnL w="12700" cap="flat" cmpd="sng" algn="ctr">
                      <a:solidFill>
                        <a:srgbClr val="737373"/>
                      </a:solidFill>
                      <a:prstDash val="solid"/>
                      <a:round/>
                      <a:headEnd type="none" w="med" len="med"/>
                      <a:tailEnd type="none" w="med" len="med"/>
                    </a:lnL>
                    <a:lnR w="12700" cap="flat" cmpd="sng" algn="ctr">
                      <a:solidFill>
                        <a:srgbClr val="737373"/>
                      </a:solidFill>
                      <a:prstDash val="solid"/>
                      <a:round/>
                      <a:headEnd type="none" w="med" len="med"/>
                      <a:tailEnd type="none" w="med" len="med"/>
                    </a:lnR>
                    <a:lnT w="12700" cap="flat" cmpd="sng" algn="ctr">
                      <a:solidFill>
                        <a:srgbClr val="737373"/>
                      </a:solidFill>
                      <a:prstDash val="solid"/>
                      <a:round/>
                      <a:headEnd type="none" w="med" len="med"/>
                      <a:tailEnd type="none" w="med" len="med"/>
                    </a:lnT>
                    <a:lnB w="12700" cap="flat" cmpd="sng" algn="ctr">
                      <a:solidFill>
                        <a:srgbClr val="737373"/>
                      </a:solidFill>
                      <a:prstDash val="solid"/>
                      <a:round/>
                      <a:headEnd type="none" w="med" len="med"/>
                      <a:tailEnd type="none" w="med" len="med"/>
                    </a:lnB>
                    <a:solidFill>
                      <a:srgbClr val="FFFFFF"/>
                    </a:solidFill>
                  </a:tcPr>
                </a:tc>
                <a:tc>
                  <a:txBody>
                    <a:bodyPr/>
                    <a:lstStyle/>
                    <a:p>
                      <a:pPr algn="l" indent="0" marL="0">
                        <a:lnSpc>
                          <a:spcPts val="1782"/>
                        </a:lnSpc>
                        <a:buNone/>
                      </a:pPr>
                      <a:r>
                        <a:rPr lang="en-US" sz="1350" b="1" spc="-27" kern="0" dirty="0">
                          <a:solidFill>
                            <a:srgbClr val="000000">
                              <a:alpha val="99000"/>
                            </a:srgbClr>
                          </a:solidFill>
                          <a:latin typeface="Inter" pitchFamily="34" charset="0"/>
                          <a:ea typeface="Inter" pitchFamily="34" charset="-122"/>
                          <a:cs typeface="Inter" pitchFamily="34" charset="-120"/>
                        </a:rPr>
                        <a:t>군집1</a:t>
                      </a:r>
                      <a:endParaRPr lang="en-US" sz="1200" dirty="0"/>
                    </a:p>
                  </a:txBody>
                  <a:tcPr marL="91440" marR="91440" marT="45720" marB="45720">
                    <a:lnL w="12700" cap="flat" cmpd="sng" algn="ctr">
                      <a:solidFill>
                        <a:srgbClr val="737373"/>
                      </a:solidFill>
                      <a:prstDash val="solid"/>
                      <a:round/>
                      <a:headEnd type="none" w="med" len="med"/>
                      <a:tailEnd type="none" w="med" len="med"/>
                    </a:lnL>
                    <a:lnR w="12700" cap="flat" cmpd="sng" algn="ctr">
                      <a:solidFill>
                        <a:srgbClr val="737373"/>
                      </a:solidFill>
                      <a:prstDash val="solid"/>
                      <a:round/>
                      <a:headEnd type="none" w="med" len="med"/>
                      <a:tailEnd type="none" w="med" len="med"/>
                    </a:lnR>
                    <a:lnT w="12700" cap="flat" cmpd="sng" algn="ctr">
                      <a:solidFill>
                        <a:srgbClr val="737373"/>
                      </a:solidFill>
                      <a:prstDash val="solid"/>
                      <a:round/>
                      <a:headEnd type="none" w="med" len="med"/>
                      <a:tailEnd type="none" w="med" len="med"/>
                    </a:lnT>
                    <a:lnB w="12700" cap="flat" cmpd="sng" algn="ctr">
                      <a:solidFill>
                        <a:srgbClr val="737373"/>
                      </a:solidFill>
                      <a:prstDash val="solid"/>
                      <a:round/>
                      <a:headEnd type="none" w="med" len="med"/>
                      <a:tailEnd type="none" w="med" len="med"/>
                    </a:lnB>
                    <a:solidFill>
                      <a:srgbClr val="FFFFFF"/>
                    </a:solidFill>
                  </a:tcPr>
                </a:tc>
              </a:tr>
              <a:tr h="419100">
                <a:tc>
                  <a:txBody>
                    <a:bodyPr/>
                    <a:lstStyle/>
                    <a:p>
                      <a:pPr algn="l" indent="0" marL="0">
                        <a:lnSpc>
                          <a:spcPts val="1782"/>
                        </a:lnSpc>
                        <a:buNone/>
                      </a:pPr>
                      <a:r>
                        <a:rPr lang="en-US" sz="1350" b="1" spc="-27" kern="0" dirty="0">
                          <a:solidFill>
                            <a:srgbClr val="000000">
                              <a:alpha val="99000"/>
                            </a:srgbClr>
                          </a:solidFill>
                          <a:latin typeface="Inter" pitchFamily="34" charset="0"/>
                          <a:ea typeface="Inter" pitchFamily="34" charset="-122"/>
                          <a:cs typeface="Inter" pitchFamily="34" charset="-120"/>
                        </a:rPr>
                        <a:t>간</a:t>
                      </a:r>
                      <a:endParaRPr lang="en-US" sz="1200" dirty="0"/>
                    </a:p>
                  </a:txBody>
                  <a:tcPr marL="91440" marR="91440" marT="45720" marB="45720">
                    <a:lnL w="12700" cap="flat" cmpd="sng" algn="ctr">
                      <a:solidFill>
                        <a:srgbClr val="737373"/>
                      </a:solidFill>
                      <a:prstDash val="solid"/>
                      <a:round/>
                      <a:headEnd type="none" w="med" len="med"/>
                      <a:tailEnd type="none" w="med" len="med"/>
                    </a:lnL>
                    <a:lnR w="12700" cap="flat" cmpd="sng" algn="ctr">
                      <a:solidFill>
                        <a:srgbClr val="737373"/>
                      </a:solidFill>
                      <a:prstDash val="solid"/>
                      <a:round/>
                      <a:headEnd type="none" w="med" len="med"/>
                      <a:tailEnd type="none" w="med" len="med"/>
                    </a:lnR>
                    <a:lnT w="12700" cap="flat" cmpd="sng" algn="ctr">
                      <a:solidFill>
                        <a:srgbClr val="737373"/>
                      </a:solidFill>
                      <a:prstDash val="solid"/>
                      <a:round/>
                      <a:headEnd type="none" w="med" len="med"/>
                      <a:tailEnd type="none" w="med" len="med"/>
                    </a:lnT>
                    <a:lnB w="12700" cap="flat" cmpd="sng" algn="ctr">
                      <a:solidFill>
                        <a:srgbClr val="737373"/>
                      </a:solidFill>
                      <a:prstDash val="solid"/>
                      <a:round/>
                      <a:headEnd type="none" w="med" len="med"/>
                      <a:tailEnd type="none" w="med" len="med"/>
                    </a:lnB>
                    <a:solidFill>
                      <a:srgbClr val="FFFFFF"/>
                    </a:solidFill>
                  </a:tcPr>
                </a:tc>
                <a:tc>
                  <a:txBody>
                    <a:bodyPr/>
                    <a:lstStyle/>
                    <a:p>
                      <a:pPr algn="l" indent="0" marL="0">
                        <a:lnSpc>
                          <a:spcPts val="1782"/>
                        </a:lnSpc>
                        <a:buNone/>
                      </a:pPr>
                      <a:r>
                        <a:rPr lang="en-US" sz="1350" b="1" spc="-27" kern="0" dirty="0">
                          <a:solidFill>
                            <a:srgbClr val="000000">
                              <a:alpha val="99000"/>
                            </a:srgbClr>
                          </a:solidFill>
                          <a:latin typeface="Inter" pitchFamily="34" charset="0"/>
                          <a:ea typeface="Inter" pitchFamily="34" charset="-122"/>
                          <a:cs typeface="Inter" pitchFamily="34" charset="-120"/>
                        </a:rPr>
                        <a:t>66.8%</a:t>
                      </a:r>
                      <a:endParaRPr lang="en-US" sz="1200" dirty="0"/>
                    </a:p>
                  </a:txBody>
                  <a:tcPr marL="91440" marR="91440" marT="45720" marB="45720">
                    <a:lnL w="12700" cap="flat" cmpd="sng" algn="ctr">
                      <a:solidFill>
                        <a:srgbClr val="737373"/>
                      </a:solidFill>
                      <a:prstDash val="solid"/>
                      <a:round/>
                      <a:headEnd type="none" w="med" len="med"/>
                      <a:tailEnd type="none" w="med" len="med"/>
                    </a:lnL>
                    <a:lnR w="12700" cap="flat" cmpd="sng" algn="ctr">
                      <a:solidFill>
                        <a:srgbClr val="737373"/>
                      </a:solidFill>
                      <a:prstDash val="solid"/>
                      <a:round/>
                      <a:headEnd type="none" w="med" len="med"/>
                      <a:tailEnd type="none" w="med" len="med"/>
                    </a:lnR>
                    <a:lnT w="12700" cap="flat" cmpd="sng" algn="ctr">
                      <a:solidFill>
                        <a:srgbClr val="737373"/>
                      </a:solidFill>
                      <a:prstDash val="solid"/>
                      <a:round/>
                      <a:headEnd type="none" w="med" len="med"/>
                      <a:tailEnd type="none" w="med" len="med"/>
                    </a:lnT>
                    <a:lnB w="12700" cap="flat" cmpd="sng" algn="ctr">
                      <a:solidFill>
                        <a:srgbClr val="737373"/>
                      </a:solidFill>
                      <a:prstDash val="solid"/>
                      <a:round/>
                      <a:headEnd type="none" w="med" len="med"/>
                      <a:tailEnd type="none" w="med" len="med"/>
                    </a:lnB>
                    <a:solidFill>
                      <a:srgbClr val="FFFFFF"/>
                    </a:solidFill>
                  </a:tcPr>
                </a:tc>
                <a:tc>
                  <a:txBody>
                    <a:bodyPr/>
                    <a:lstStyle/>
                    <a:p>
                      <a:pPr algn="l" indent="0" marL="0">
                        <a:lnSpc>
                          <a:spcPts val="1782"/>
                        </a:lnSpc>
                        <a:buNone/>
                      </a:pPr>
                      <a:r>
                        <a:rPr lang="en-US" sz="1350" b="1" spc="-27" kern="0" dirty="0">
                          <a:solidFill>
                            <a:srgbClr val="000000">
                              <a:alpha val="99000"/>
                            </a:srgbClr>
                          </a:solidFill>
                          <a:latin typeface="Inter" pitchFamily="34" charset="0"/>
                          <a:ea typeface="Inter" pitchFamily="34" charset="-122"/>
                          <a:cs typeface="Inter" pitchFamily="34" charset="-120"/>
                        </a:rPr>
                        <a:t>7.1%</a:t>
                      </a:r>
                      <a:endParaRPr lang="en-US" sz="1200" dirty="0"/>
                    </a:p>
                  </a:txBody>
                  <a:tcPr marL="91440" marR="91440" marT="45720" marB="45720">
                    <a:lnL w="12700" cap="flat" cmpd="sng" algn="ctr">
                      <a:solidFill>
                        <a:srgbClr val="737373"/>
                      </a:solidFill>
                      <a:prstDash val="solid"/>
                      <a:round/>
                      <a:headEnd type="none" w="med" len="med"/>
                      <a:tailEnd type="none" w="med" len="med"/>
                    </a:lnL>
                    <a:lnR w="12700" cap="flat" cmpd="sng" algn="ctr">
                      <a:solidFill>
                        <a:srgbClr val="737373"/>
                      </a:solidFill>
                      <a:prstDash val="solid"/>
                      <a:round/>
                      <a:headEnd type="none" w="med" len="med"/>
                      <a:tailEnd type="none" w="med" len="med"/>
                    </a:lnR>
                    <a:lnT w="12700" cap="flat" cmpd="sng" algn="ctr">
                      <a:solidFill>
                        <a:srgbClr val="737373"/>
                      </a:solidFill>
                      <a:prstDash val="solid"/>
                      <a:round/>
                      <a:headEnd type="none" w="med" len="med"/>
                      <a:tailEnd type="none" w="med" len="med"/>
                    </a:lnT>
                    <a:lnB w="12700" cap="flat" cmpd="sng" algn="ctr">
                      <a:solidFill>
                        <a:srgbClr val="737373"/>
                      </a:solidFill>
                      <a:prstDash val="solid"/>
                      <a:round/>
                      <a:headEnd type="none" w="med" len="med"/>
                      <a:tailEnd type="none" w="med" len="med"/>
                    </a:lnB>
                    <a:solidFill>
                      <a:srgbClr val="FFFFFF"/>
                    </a:solidFill>
                  </a:tcPr>
                </a:tc>
              </a:tr>
              <a:tr h="419100">
                <a:tc>
                  <a:txBody>
                    <a:bodyPr/>
                    <a:lstStyle/>
                    <a:p>
                      <a:pPr algn="l" indent="0" marL="0">
                        <a:lnSpc>
                          <a:spcPts val="1782"/>
                        </a:lnSpc>
                        <a:buNone/>
                      </a:pPr>
                      <a:r>
                        <a:rPr lang="en-US" sz="1350" b="1" spc="-27" kern="0" dirty="0">
                          <a:solidFill>
                            <a:srgbClr val="000000">
                              <a:alpha val="99000"/>
                            </a:srgbClr>
                          </a:solidFill>
                          <a:latin typeface="Inter" pitchFamily="34" charset="0"/>
                          <a:ea typeface="Inter" pitchFamily="34" charset="-122"/>
                          <a:cs typeface="Inter" pitchFamily="34" charset="-120"/>
                        </a:rPr>
                        <a:t>고혈압</a:t>
                      </a:r>
                      <a:endParaRPr lang="en-US" sz="1200" dirty="0"/>
                    </a:p>
                  </a:txBody>
                  <a:tcPr marL="91440" marR="91440" marT="45720" marB="45720">
                    <a:lnL w="12700" cap="flat" cmpd="sng" algn="ctr">
                      <a:solidFill>
                        <a:srgbClr val="737373"/>
                      </a:solidFill>
                      <a:prstDash val="solid"/>
                      <a:round/>
                      <a:headEnd type="none" w="med" len="med"/>
                      <a:tailEnd type="none" w="med" len="med"/>
                    </a:lnL>
                    <a:lnR w="12700" cap="flat" cmpd="sng" algn="ctr">
                      <a:solidFill>
                        <a:srgbClr val="737373"/>
                      </a:solidFill>
                      <a:prstDash val="solid"/>
                      <a:round/>
                      <a:headEnd type="none" w="med" len="med"/>
                      <a:tailEnd type="none" w="med" len="med"/>
                    </a:lnR>
                    <a:lnT w="12700" cap="flat" cmpd="sng" algn="ctr">
                      <a:solidFill>
                        <a:srgbClr val="737373"/>
                      </a:solidFill>
                      <a:prstDash val="solid"/>
                      <a:round/>
                      <a:headEnd type="none" w="med" len="med"/>
                      <a:tailEnd type="none" w="med" len="med"/>
                    </a:lnT>
                    <a:lnB w="12700" cap="flat" cmpd="sng" algn="ctr">
                      <a:solidFill>
                        <a:srgbClr val="737373"/>
                      </a:solidFill>
                      <a:prstDash val="solid"/>
                      <a:round/>
                      <a:headEnd type="none" w="med" len="med"/>
                      <a:tailEnd type="none" w="med" len="med"/>
                    </a:lnB>
                    <a:solidFill>
                      <a:srgbClr val="FFFFFF"/>
                    </a:solidFill>
                  </a:tcPr>
                </a:tc>
                <a:tc>
                  <a:txBody>
                    <a:bodyPr/>
                    <a:lstStyle/>
                    <a:p>
                      <a:pPr algn="l" indent="0" marL="0">
                        <a:lnSpc>
                          <a:spcPts val="1782"/>
                        </a:lnSpc>
                        <a:buNone/>
                      </a:pPr>
                      <a:r>
                        <a:rPr lang="en-US" sz="1350" b="1" spc="-27" kern="0" dirty="0">
                          <a:solidFill>
                            <a:srgbClr val="000000">
                              <a:alpha val="99000"/>
                            </a:srgbClr>
                          </a:solidFill>
                          <a:latin typeface="Inter" pitchFamily="34" charset="0"/>
                          <a:ea typeface="Inter" pitchFamily="34" charset="-122"/>
                          <a:cs typeface="Inter" pitchFamily="34" charset="-120"/>
                        </a:rPr>
                        <a:t>80.4%</a:t>
                      </a:r>
                      <a:endParaRPr lang="en-US" sz="1200" dirty="0"/>
                    </a:p>
                  </a:txBody>
                  <a:tcPr marL="91440" marR="91440" marT="45720" marB="45720">
                    <a:lnL w="12700" cap="flat" cmpd="sng" algn="ctr">
                      <a:solidFill>
                        <a:srgbClr val="737373"/>
                      </a:solidFill>
                      <a:prstDash val="solid"/>
                      <a:round/>
                      <a:headEnd type="none" w="med" len="med"/>
                      <a:tailEnd type="none" w="med" len="med"/>
                    </a:lnL>
                    <a:lnR w="12700" cap="flat" cmpd="sng" algn="ctr">
                      <a:solidFill>
                        <a:srgbClr val="737373"/>
                      </a:solidFill>
                      <a:prstDash val="solid"/>
                      <a:round/>
                      <a:headEnd type="none" w="med" len="med"/>
                      <a:tailEnd type="none" w="med" len="med"/>
                    </a:lnR>
                    <a:lnT w="12700" cap="flat" cmpd="sng" algn="ctr">
                      <a:solidFill>
                        <a:srgbClr val="737373"/>
                      </a:solidFill>
                      <a:prstDash val="solid"/>
                      <a:round/>
                      <a:headEnd type="none" w="med" len="med"/>
                      <a:tailEnd type="none" w="med" len="med"/>
                    </a:lnT>
                    <a:lnB w="12700" cap="flat" cmpd="sng" algn="ctr">
                      <a:solidFill>
                        <a:srgbClr val="737373"/>
                      </a:solidFill>
                      <a:prstDash val="solid"/>
                      <a:round/>
                      <a:headEnd type="none" w="med" len="med"/>
                      <a:tailEnd type="none" w="med" len="med"/>
                    </a:lnB>
                    <a:solidFill>
                      <a:srgbClr val="FFFFFF"/>
                    </a:solidFill>
                  </a:tcPr>
                </a:tc>
                <a:tc>
                  <a:txBody>
                    <a:bodyPr/>
                    <a:lstStyle/>
                    <a:p>
                      <a:pPr algn="l" indent="0" marL="0">
                        <a:lnSpc>
                          <a:spcPts val="1782"/>
                        </a:lnSpc>
                        <a:buNone/>
                      </a:pPr>
                      <a:r>
                        <a:rPr lang="en-US" sz="1350" b="1" spc="-27" kern="0" dirty="0">
                          <a:solidFill>
                            <a:srgbClr val="000000">
                              <a:alpha val="99000"/>
                            </a:srgbClr>
                          </a:solidFill>
                          <a:latin typeface="Inter" pitchFamily="34" charset="0"/>
                          <a:ea typeface="Inter" pitchFamily="34" charset="-122"/>
                          <a:cs typeface="Inter" pitchFamily="34" charset="-120"/>
                        </a:rPr>
                        <a:t>45.8%</a:t>
                      </a:r>
                      <a:endParaRPr lang="en-US" sz="1200" dirty="0"/>
                    </a:p>
                  </a:txBody>
                  <a:tcPr marL="91440" marR="91440" marT="45720" marB="45720">
                    <a:lnL w="12700" cap="flat" cmpd="sng" algn="ctr">
                      <a:solidFill>
                        <a:srgbClr val="737373"/>
                      </a:solidFill>
                      <a:prstDash val="solid"/>
                      <a:round/>
                      <a:headEnd type="none" w="med" len="med"/>
                      <a:tailEnd type="none" w="med" len="med"/>
                    </a:lnL>
                    <a:lnR w="12700" cap="flat" cmpd="sng" algn="ctr">
                      <a:solidFill>
                        <a:srgbClr val="737373"/>
                      </a:solidFill>
                      <a:prstDash val="solid"/>
                      <a:round/>
                      <a:headEnd type="none" w="med" len="med"/>
                      <a:tailEnd type="none" w="med" len="med"/>
                    </a:lnR>
                    <a:lnT w="12700" cap="flat" cmpd="sng" algn="ctr">
                      <a:solidFill>
                        <a:srgbClr val="737373"/>
                      </a:solidFill>
                      <a:prstDash val="solid"/>
                      <a:round/>
                      <a:headEnd type="none" w="med" len="med"/>
                      <a:tailEnd type="none" w="med" len="med"/>
                    </a:lnT>
                    <a:lnB w="12700" cap="flat" cmpd="sng" algn="ctr">
                      <a:solidFill>
                        <a:srgbClr val="737373"/>
                      </a:solidFill>
                      <a:prstDash val="solid"/>
                      <a:round/>
                      <a:headEnd type="none" w="med" len="med"/>
                      <a:tailEnd type="none" w="med" len="med"/>
                    </a:lnB>
                    <a:solidFill>
                      <a:srgbClr val="FFFFFF"/>
                    </a:solidFill>
                  </a:tcPr>
                </a:tc>
              </a:tr>
            </a:tbl>
          </a:graphicData>
        </a:graphic>
      </p:graphicFrame>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name="Slide 68">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3028950" y="2295525"/>
            <a:ext cx="3543300" cy="547688"/>
          </a:xfrm>
          <a:prstGeom prst="rect">
            <a:avLst/>
          </a:prstGeom>
          <a:noFill/>
          <a:ln/>
        </p:spPr>
        <p:txBody>
          <a:bodyPr wrap="square" rtlCol="0" anchor="ctr"/>
          <a:lstStyle/>
          <a:p>
            <a:pPr algn="l" indent="0" marL="0">
              <a:lnSpc>
                <a:spcPts val="4320"/>
              </a:lnSpc>
              <a:buNone/>
            </a:pPr>
            <a:r>
              <a:rPr lang="en-US" sz="3600" b="1" spc="-72" kern="0" dirty="0">
                <a:solidFill>
                  <a:srgbClr val="000000">
                    <a:alpha val="99000"/>
                  </a:srgbClr>
                </a:solidFill>
                <a:latin typeface="Inter" pitchFamily="34" charset="0"/>
                <a:ea typeface="Inter" pitchFamily="34" charset="-122"/>
                <a:cs typeface="Inter" pitchFamily="34" charset="-120"/>
              </a:rPr>
              <a:t>당뇨병 예측 모델</a:t>
            </a:r>
            <a:endParaRPr lang="en-US" sz="3600" dirty="0"/>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name="Slide 69">
    <p:bg>
      <p:bgPr>
        <a:solidFill>
          <a:srgbClr val="FFFFFF"/>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6415088" y="881063"/>
            <a:ext cx="2028825" cy="3748087"/>
          </a:xfrm>
          <a:prstGeom prst="rect">
            <a:avLst/>
          </a:prstGeom>
        </p:spPr>
      </p:pic>
      <p:sp>
        <p:nvSpPr>
          <p:cNvPr id="3" name="Text 0"/>
          <p:cNvSpPr/>
          <p:nvPr/>
        </p:nvSpPr>
        <p:spPr>
          <a:xfrm>
            <a:off x="395288" y="442913"/>
            <a:ext cx="3814763" cy="547688"/>
          </a:xfrm>
          <a:prstGeom prst="rect">
            <a:avLst/>
          </a:prstGeom>
          <a:noFill/>
          <a:ln/>
        </p:spPr>
        <p:txBody>
          <a:bodyPr wrap="square" rtlCol="0" anchor="ctr"/>
          <a:lstStyle/>
          <a:p>
            <a:pPr algn="l" marL="342900" indent="-342900">
              <a:lnSpc>
                <a:spcPts val="4320"/>
              </a:lnSpc>
              <a:buSzPct val="100000"/>
              <a:buFont typeface="+mj-lt"/>
              <a:buAutoNum type="arabicPeriod" startAt="1"/>
            </a:pPr>
            <a:r>
              <a:rPr lang="en-US" sz="3600" b="1" spc="-72" kern="0" dirty="0">
                <a:solidFill>
                  <a:srgbClr val="000000">
                    <a:alpha val="99000"/>
                  </a:srgbClr>
                </a:solidFill>
                <a:latin typeface="Inter" pitchFamily="34" charset="0"/>
                <a:ea typeface="Inter" pitchFamily="34" charset="-122"/>
                <a:cs typeface="Inter" pitchFamily="34" charset="-120"/>
              </a:rPr>
              <a:t>당뇨 예측 모델</a:t>
            </a:r>
            <a:endParaRPr lang="en-US" sz="3600" dirty="0"/>
          </a:p>
        </p:txBody>
      </p:sp>
      <p:sp>
        <p:nvSpPr>
          <p:cNvPr id="4" name="Text 1"/>
          <p:cNvSpPr/>
          <p:nvPr/>
        </p:nvSpPr>
        <p:spPr>
          <a:xfrm>
            <a:off x="576263" y="1481138"/>
            <a:ext cx="5876925" cy="2286000"/>
          </a:xfrm>
          <a:prstGeom prst="rect">
            <a:avLst/>
          </a:prstGeom>
          <a:noFill/>
          <a:ln/>
        </p:spPr>
        <p:txBody>
          <a:bodyPr wrap="square" rtlCol="0" anchor="ctr"/>
          <a:lstStyle/>
          <a:p>
            <a:pPr algn="l" indent="0" marL="0">
              <a:lnSpc>
                <a:spcPts val="1782"/>
              </a:lnSpc>
              <a:buNone/>
            </a:pPr>
            <a:r>
              <a:rPr lang="en-US" sz="1350" b="1" spc="-27" kern="0" dirty="0">
                <a:solidFill>
                  <a:srgbClr val="000000">
                    <a:alpha val="99000"/>
                  </a:srgbClr>
                </a:solidFill>
                <a:latin typeface="Inter" pitchFamily="34" charset="0"/>
                <a:ea typeface="Inter" pitchFamily="34" charset="-122"/>
                <a:cs typeface="Inter" pitchFamily="34" charset="-120"/>
              </a:rPr>
              <a:t>🔹 질병관리청 데이터 바탕의 당뇨 예측 모델 개발</a:t>
            </a:r>
            <a:endParaRPr lang="en-US" sz="1350" dirty="0"/>
          </a:p>
          <a:p>
            <a:pPr algn="l" indent="0" marL="0">
              <a:lnSpc>
                <a:spcPts val="1782"/>
              </a:lnSpc>
              <a:buNone/>
            </a:pPr>
            <a:r>
              <a:rPr lang="en-US" sz="1350" b="1" spc="-27" kern="0" dirty="0">
                <a:solidFill>
                  <a:srgbClr val="000000">
                    <a:alpha val="99000"/>
                  </a:srgbClr>
                </a:solidFill>
                <a:latin typeface="Inter" pitchFamily="34" charset="0"/>
                <a:ea typeface="Inter" pitchFamily="34" charset="-122"/>
                <a:cs typeface="Inter" pitchFamily="34" charset="-120"/>
              </a:rPr>
              <a:t>→ 분석 목적 :</a:t>
            </a:r>
            <a:endParaRPr lang="en-US" sz="1350" dirty="0"/>
          </a:p>
          <a:p>
            <a:pPr algn="l" indent="0" marL="0">
              <a:lnSpc>
                <a:spcPts val="1782"/>
              </a:lnSpc>
              <a:buNone/>
            </a:pPr>
            <a:r>
              <a:rPr lang="en-US" sz="1350" b="1" spc="-27" kern="0" dirty="0">
                <a:solidFill>
                  <a:srgbClr val="000000">
                    <a:alpha val="99000"/>
                  </a:srgbClr>
                </a:solidFill>
                <a:latin typeface="Inter" pitchFamily="34" charset="0"/>
                <a:ea typeface="Inter" pitchFamily="34" charset="-122"/>
                <a:cs typeface="Inter" pitchFamily="34" charset="-120"/>
              </a:rPr>
              <a:t>     당뇨 예측 모델을 통해 건강검진 수검자의 검진 내역을 바탕으로 당뇨를 예측</a:t>
            </a:r>
            <a:endParaRPr lang="en-US" sz="1350" dirty="0"/>
          </a:p>
          <a:p>
            <a:pPr algn="l" marL="342900" indent="-342900">
              <a:lnSpc>
                <a:spcPts val="1782"/>
              </a:lnSpc>
              <a:buSzPct val="100000"/>
              <a:buFont typeface="+mj-lt"/>
              <a:buAutoNum type="arabicPeriod" startAt="1"/>
            </a:pPr>
            <a:r>
              <a:rPr lang="en-US" sz="1350" b="1" spc="-27" kern="0" dirty="0">
                <a:solidFill>
                  <a:srgbClr val="000000">
                    <a:alpha val="99000"/>
                  </a:srgbClr>
                </a:solidFill>
                <a:latin typeface="Inter" pitchFamily="34" charset="0"/>
                <a:ea typeface="Inter" pitchFamily="34" charset="-122"/>
                <a:cs typeface="Inter" pitchFamily="34" charset="-120"/>
              </a:rPr>
              <a:t>데이터셋</a:t>
            </a:r>
            <a:endParaRPr lang="en-US" sz="1350" dirty="0"/>
          </a:p>
          <a:p>
            <a:pPr algn="l" indent="0" marL="0">
              <a:lnSpc>
                <a:spcPts val="1782"/>
              </a:lnSpc>
              <a:buNone/>
            </a:pPr>
            <a:r>
              <a:rPr lang="en-US" sz="1350" b="1" spc="-27" kern="0" dirty="0">
                <a:solidFill>
                  <a:srgbClr val="000000">
                    <a:alpha val="99000"/>
                  </a:srgbClr>
                </a:solidFill>
                <a:latin typeface="Inter" pitchFamily="34" charset="0"/>
                <a:ea typeface="Inter" pitchFamily="34" charset="-122"/>
                <a:cs typeface="Inter" pitchFamily="34" charset="-120"/>
              </a:rPr>
              <a:t>     성별, 연령, 고혈압 진단 여부, 당뇨 진단 여부, 혈압 등의 건강 정보를 포함하여</a:t>
            </a:r>
            <a:endParaRPr lang="en-US" sz="1350" dirty="0"/>
          </a:p>
          <a:p>
            <a:pPr algn="l" indent="0" marL="0">
              <a:lnSpc>
                <a:spcPts val="1782"/>
              </a:lnSpc>
              <a:buNone/>
            </a:pPr>
            <a:r>
              <a:rPr lang="en-US" sz="1350" b="1" spc="-27" kern="0" dirty="0">
                <a:solidFill>
                  <a:srgbClr val="000000">
                    <a:alpha val="99000"/>
                  </a:srgbClr>
                </a:solidFill>
                <a:latin typeface="Inter" pitchFamily="34" charset="0"/>
                <a:ea typeface="Inter" pitchFamily="34" charset="-122"/>
                <a:cs typeface="Inter" pitchFamily="34" charset="-120"/>
              </a:rPr>
              <a:t>     총 30개의 컬럼으로 구성</a:t>
            </a:r>
            <a:endParaRPr lang="en-US" sz="1350" dirty="0"/>
          </a:p>
          <a:p>
            <a:pPr algn="l" indent="0" marL="0">
              <a:lnSpc>
                <a:spcPts val="1782"/>
              </a:lnSpc>
              <a:buNone/>
            </a:pPr>
            <a:r>
              <a:rPr lang="en-US" sz="1350" b="1" spc="-27" kern="0" dirty="0">
                <a:solidFill>
                  <a:srgbClr val="000000">
                    <a:alpha val="99000"/>
                  </a:srgbClr>
                </a:solidFill>
                <a:latin typeface="Inter" pitchFamily="34" charset="0"/>
                <a:ea typeface="Inter" pitchFamily="34" charset="-122"/>
                <a:cs typeface="Inter" pitchFamily="34" charset="-120"/>
              </a:rPr>
              <a:t>     → 각 컬럼 별 결측치 존재 및 66666(조사안함), 77777(해당 없음),</a:t>
            </a:r>
            <a:endParaRPr lang="en-US" sz="1350" dirty="0"/>
          </a:p>
          <a:p>
            <a:pPr algn="l" indent="0" marL="0">
              <a:lnSpc>
                <a:spcPts val="1782"/>
              </a:lnSpc>
              <a:buNone/>
            </a:pPr>
            <a:r>
              <a:rPr lang="en-US" sz="1350" b="1" spc="-27" kern="0" dirty="0">
                <a:solidFill>
                  <a:srgbClr val="000000">
                    <a:alpha val="99000"/>
                  </a:srgbClr>
                </a:solidFill>
                <a:latin typeface="Inter" pitchFamily="34" charset="0"/>
                <a:ea typeface="Inter" pitchFamily="34" charset="-122"/>
                <a:cs typeface="Inter" pitchFamily="34" charset="-120"/>
              </a:rPr>
              <a:t>          99999(무응답/미측정) 등이 포함</a:t>
            </a:r>
            <a:endParaRPr lang="en-US" sz="1350" dirty="0"/>
          </a:p>
          <a:p>
            <a:pPr algn="l" indent="0" marL="0">
              <a:lnSpc>
                <a:spcPts val="1782"/>
              </a:lnSpc>
              <a:buNone/>
            </a:pPr>
            <a:r>
              <a:rPr lang="en-US" sz="1350" b="1" spc="-27" kern="0" dirty="0">
                <a:solidFill>
                  <a:srgbClr val="000000">
                    <a:alpha val="99000"/>
                  </a:srgbClr>
                </a:solidFill>
                <a:latin typeface="Inter" pitchFamily="34" charset="0"/>
                <a:ea typeface="Inter" pitchFamily="34" charset="-122"/>
                <a:cs typeface="Inter" pitchFamily="34" charset="-120"/>
              </a:rPr>
              <a:t>          해당 인스턴스 삭제 후 분석 진행</a:t>
            </a:r>
            <a:endParaRPr lang="en-US" sz="13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solidFill>
          <a:srgbClr val="FFFFFF"/>
        </a:solidFill>
      </p:bgPr>
    </p:bg>
    <p:spTree>
      <p:nvGrpSpPr>
        <p:cNvPr id="1" name=""/>
        <p:cNvGrpSpPr/>
        <p:nvPr/>
      </p:nvGrpSpPr>
      <p:grpSpPr>
        <a:xfrm>
          <a:off x="0" y="0"/>
          <a:ext cx="0" cy="0"/>
          <a:chOff x="0" y="0"/>
          <a:chExt cx="0" cy="0"/>
        </a:xfrm>
      </p:grpSpPr>
      <p:sp>
        <p:nvSpPr>
          <p:cNvPr id="2" name="Shape 0"/>
          <p:cNvSpPr/>
          <p:nvPr/>
        </p:nvSpPr>
        <p:spPr>
          <a:xfrm>
            <a:off x="2814638" y="385763"/>
            <a:ext cx="3638550" cy="276225"/>
          </a:xfrm>
          <a:prstGeom prst="rect">
            <a:avLst/>
          </a:prstGeom>
          <a:noFill/>
          <a:ln/>
        </p:spPr>
      </p:sp>
      <p:pic>
        <p:nvPicPr>
          <p:cNvPr id="3" name="Image 0" descr="preencoded.png">    </p:cNvPr>
          <p:cNvPicPr>
            <a:picLocks noChangeAspect="1"/>
          </p:cNvPicPr>
          <p:nvPr/>
        </p:nvPicPr>
        <p:blipFill>
          <a:blip r:embed="rId1"/>
          <a:stretch>
            <a:fillRect/>
          </a:stretch>
        </p:blipFill>
        <p:spPr>
          <a:xfrm>
            <a:off x="600075" y="1019175"/>
            <a:ext cx="3533775" cy="2233613"/>
          </a:xfrm>
          <a:prstGeom prst="rect">
            <a:avLst/>
          </a:prstGeom>
        </p:spPr>
      </p:pic>
      <p:pic>
        <p:nvPicPr>
          <p:cNvPr id="4" name="Image 1" descr="preencoded.png">    </p:cNvPr>
          <p:cNvPicPr>
            <a:picLocks noChangeAspect="1"/>
          </p:cNvPicPr>
          <p:nvPr/>
        </p:nvPicPr>
        <p:blipFill>
          <a:blip r:embed="rId2"/>
          <a:stretch>
            <a:fillRect/>
          </a:stretch>
        </p:blipFill>
        <p:spPr>
          <a:xfrm>
            <a:off x="6253163" y="800100"/>
            <a:ext cx="2243138" cy="2543175"/>
          </a:xfrm>
          <a:prstGeom prst="rect">
            <a:avLst/>
          </a:prstGeom>
        </p:spPr>
      </p:pic>
      <p:sp>
        <p:nvSpPr>
          <p:cNvPr id="5" name="Text 1"/>
          <p:cNvSpPr/>
          <p:nvPr/>
        </p:nvSpPr>
        <p:spPr>
          <a:xfrm>
            <a:off x="119063" y="109538"/>
            <a:ext cx="4972050" cy="342900"/>
          </a:xfrm>
          <a:prstGeom prst="rect">
            <a:avLst/>
          </a:prstGeom>
          <a:noFill/>
          <a:ln/>
        </p:spPr>
        <p:txBody>
          <a:bodyPr wrap="square" rtlCol="0" anchor="ctr"/>
          <a:lstStyle/>
          <a:p>
            <a:pPr algn="l" indent="0" marL="0">
              <a:lnSpc>
                <a:spcPts val="2700"/>
              </a:lnSpc>
              <a:buNone/>
            </a:pPr>
            <a:r>
              <a:rPr lang="en-US" sz="2250" b="1" spc="-50" kern="0" dirty="0">
                <a:solidFill>
                  <a:srgbClr val="000000">
                    <a:alpha val="99000"/>
                  </a:srgbClr>
                </a:solidFill>
                <a:latin typeface="Inter" pitchFamily="34" charset="0"/>
                <a:ea typeface="Inter" pitchFamily="34" charset="-122"/>
                <a:cs typeface="Inter" pitchFamily="34" charset="-120"/>
              </a:rPr>
              <a:t>기획 배경</a:t>
            </a:r>
            <a:endParaRPr lang="en-US" sz="2250" dirty="0"/>
          </a:p>
        </p:txBody>
      </p:sp>
      <p:sp>
        <p:nvSpPr>
          <p:cNvPr id="6" name="Text 2"/>
          <p:cNvSpPr/>
          <p:nvPr/>
        </p:nvSpPr>
        <p:spPr>
          <a:xfrm>
            <a:off x="681038" y="3343275"/>
            <a:ext cx="3986213" cy="1428750"/>
          </a:xfrm>
          <a:prstGeom prst="rect">
            <a:avLst/>
          </a:prstGeom>
          <a:noFill/>
          <a:ln/>
        </p:spPr>
        <p:txBody>
          <a:bodyPr wrap="square" rtlCol="0" anchor="ctr"/>
          <a:lstStyle/>
          <a:p>
            <a:pPr algn="l" indent="0" marL="0">
              <a:lnSpc>
                <a:spcPts val="1890"/>
              </a:lnSpc>
              <a:buNone/>
            </a:pPr>
            <a:r>
              <a:rPr lang="en-US" sz="1350" b="1" spc="-13" kern="0" dirty="0">
                <a:solidFill>
                  <a:srgbClr val="000000">
                    <a:alpha val="99000"/>
                  </a:srgbClr>
                </a:solidFill>
                <a:latin typeface="Inter" pitchFamily="34" charset="0"/>
                <a:ea typeface="Inter" pitchFamily="34" charset="-122"/>
                <a:cs typeface="Inter" pitchFamily="34" charset="-120"/>
              </a:rPr>
              <a:t>[건강버디 - PAYCO </a:t>
            </a:r>
            <a:pPr algn="l" indent="0" marL="0">
              <a:lnSpc>
                <a:spcPts val="1890"/>
              </a:lnSpc>
              <a:buNone/>
            </a:pPr>
            <a:r>
              <a:rPr lang="en-US" sz="1350" spc="-13" kern="0" dirty="0">
                <a:solidFill>
                  <a:srgbClr val="000000">
                    <a:alpha val="99000"/>
                  </a:srgbClr>
                </a:solidFill>
                <a:latin typeface="Inter" pitchFamily="34" charset="0"/>
                <a:ea typeface="Inter" pitchFamily="34" charset="-122"/>
                <a:cs typeface="Inter" pitchFamily="34" charset="-120"/>
              </a:rPr>
              <a:t>X</a:t>
            </a:r>
            <a:pPr algn="l" indent="0" marL="0">
              <a:lnSpc>
                <a:spcPts val="1890"/>
              </a:lnSpc>
              <a:buNone/>
            </a:pPr>
            <a:r>
              <a:rPr lang="en-US" sz="1350" b="1" spc="-13" kern="0" dirty="0">
                <a:solidFill>
                  <a:srgbClr val="000000">
                    <a:alpha val="99000"/>
                  </a:srgbClr>
                </a:solidFill>
                <a:latin typeface="Inter" pitchFamily="34" charset="0"/>
                <a:ea typeface="Inter" pitchFamily="34" charset="-122"/>
                <a:cs typeface="Inter" pitchFamily="34" charset="-120"/>
              </a:rPr>
              <a:t> DB생명]</a:t>
            </a:r>
            <a:endParaRPr lang="en-US" sz="1350" dirty="0"/>
          </a:p>
          <a:p>
            <a:pPr algn="l" indent="0" marL="0">
              <a:lnSpc>
                <a:spcPts val="1890"/>
              </a:lnSpc>
              <a:buNone/>
            </a:pPr>
            <a:r>
              <a:rPr lang="en-US" sz="1350" spc="-13" kern="0" dirty="0">
                <a:solidFill>
                  <a:srgbClr val="000000">
                    <a:alpha val="99000"/>
                  </a:srgbClr>
                </a:solidFill>
                <a:latin typeface="Inter" pitchFamily="34" charset="0"/>
                <a:ea typeface="Inter" pitchFamily="34" charset="-122"/>
                <a:cs typeface="Inter" pitchFamily="34" charset="-120"/>
              </a:rPr>
              <a:t>앱을 통해 건강위험 예측과 비급여 진료비 비교</a:t>
            </a:r>
            <a:endParaRPr lang="en-US" sz="1350" dirty="0"/>
          </a:p>
          <a:p>
            <a:pPr algn="l" indent="0" marL="0">
              <a:lnSpc>
                <a:spcPts val="1890"/>
              </a:lnSpc>
              <a:buNone/>
            </a:pPr>
            <a:r>
              <a:rPr lang="en-US" sz="1350" spc="-13" kern="0" dirty="0">
                <a:solidFill>
                  <a:srgbClr val="000000">
                    <a:alpha val="99000"/>
                  </a:srgbClr>
                </a:solidFill>
                <a:latin typeface="Inter" pitchFamily="34" charset="0"/>
                <a:ea typeface="Inter" pitchFamily="34" charset="-122"/>
                <a:cs typeface="Inter" pitchFamily="34" charset="-120"/>
              </a:rPr>
              <a:t>건강 나이, 7가지 주요 질환, 9가지 암 관련</a:t>
            </a:r>
            <a:endParaRPr lang="en-US" sz="1350" dirty="0"/>
          </a:p>
          <a:p>
            <a:pPr algn="l" indent="0" marL="0">
              <a:lnSpc>
                <a:spcPts val="1890"/>
              </a:lnSpc>
              <a:buNone/>
            </a:pPr>
            <a:r>
              <a:rPr lang="en-US" sz="1350" spc="-13" kern="0" dirty="0">
                <a:solidFill>
                  <a:srgbClr val="000000">
                    <a:alpha val="99000"/>
                  </a:srgbClr>
                </a:solidFill>
                <a:latin typeface="Inter" pitchFamily="34" charset="0"/>
                <a:ea typeface="Inter" pitchFamily="34" charset="-122"/>
                <a:cs typeface="Inter" pitchFamily="34" charset="-120"/>
              </a:rPr>
              <a:t>건강 등급 , 맞춤형 영양성분 추천</a:t>
            </a:r>
            <a:endParaRPr lang="en-US" sz="1350" dirty="0"/>
          </a:p>
          <a:p>
            <a:pPr algn="l" indent="0" marL="0">
              <a:lnSpc>
                <a:spcPts val="1890"/>
              </a:lnSpc>
              <a:buNone/>
            </a:pPr>
            <a:r>
              <a:rPr lang="en-US" sz="1350" spc="-13" kern="0" dirty="0">
                <a:solidFill>
                  <a:srgbClr val="000000">
                    <a:alpha val="99000"/>
                  </a:srgbClr>
                </a:solidFill>
                <a:latin typeface="Inter" pitchFamily="34" charset="0"/>
                <a:ea typeface="Inter" pitchFamily="34" charset="-122"/>
                <a:cs typeface="Inter" pitchFamily="34" charset="-120"/>
              </a:rPr>
              <a:t>→ 정상, 경계, 이상의 3단계로 시각화</a:t>
            </a:r>
            <a:endParaRPr lang="en-US" sz="1350" dirty="0"/>
          </a:p>
          <a:p>
            <a:pPr algn="l" indent="0" marL="0">
              <a:lnSpc>
                <a:spcPts val="1890"/>
              </a:lnSpc>
              <a:buNone/>
            </a:pPr>
            <a:r>
              <a:rPr lang="en-US" sz="1350" spc="-13" kern="0" dirty="0">
                <a:solidFill>
                  <a:srgbClr val="000000">
                    <a:alpha val="99000"/>
                  </a:srgbClr>
                </a:solidFill>
                <a:latin typeface="Inter" pitchFamily="34" charset="0"/>
                <a:ea typeface="Inter" pitchFamily="34" charset="-122"/>
                <a:cs typeface="Inter" pitchFamily="34" charset="-120"/>
              </a:rPr>
              <a:t>비급여 항목별 진료비 비교 기능 제공</a:t>
            </a:r>
            <a:endParaRPr lang="en-US" sz="1350" dirty="0"/>
          </a:p>
        </p:txBody>
      </p:sp>
      <p:sp>
        <p:nvSpPr>
          <p:cNvPr id="7" name="Text 3"/>
          <p:cNvSpPr/>
          <p:nvPr/>
        </p:nvSpPr>
        <p:spPr>
          <a:xfrm>
            <a:off x="5133975" y="3343275"/>
            <a:ext cx="3986213" cy="1666875"/>
          </a:xfrm>
          <a:prstGeom prst="rect">
            <a:avLst/>
          </a:prstGeom>
          <a:noFill/>
          <a:ln/>
        </p:spPr>
        <p:txBody>
          <a:bodyPr wrap="square" rtlCol="0" anchor="ctr"/>
          <a:lstStyle/>
          <a:p>
            <a:pPr algn="l" indent="0" marL="0">
              <a:lnSpc>
                <a:spcPts val="1890"/>
              </a:lnSpc>
              <a:buNone/>
            </a:pPr>
            <a:r>
              <a:rPr lang="en-US" sz="1350" b="1" spc="-13" kern="0" dirty="0">
                <a:solidFill>
                  <a:srgbClr val="000000">
                    <a:alpha val="99000"/>
                  </a:srgbClr>
                </a:solidFill>
                <a:latin typeface="Inter" pitchFamily="34" charset="0"/>
                <a:ea typeface="Inter" pitchFamily="34" charset="-122"/>
                <a:cs typeface="Inter" pitchFamily="34" charset="-120"/>
              </a:rPr>
              <a:t>[뱅크샐러드]</a:t>
            </a:r>
            <a:endParaRPr lang="en-US" sz="1350" dirty="0"/>
          </a:p>
          <a:p>
            <a:pPr algn="l" indent="0" marL="0">
              <a:lnSpc>
                <a:spcPts val="1890"/>
              </a:lnSpc>
              <a:buNone/>
            </a:pPr>
            <a:r>
              <a:rPr lang="en-US" sz="1350" spc="-13" kern="0" dirty="0">
                <a:solidFill>
                  <a:srgbClr val="000000">
                    <a:alpha val="99000"/>
                  </a:srgbClr>
                </a:solidFill>
                <a:latin typeface="Inter" pitchFamily="34" charset="0"/>
                <a:ea typeface="Inter" pitchFamily="34" charset="-122"/>
                <a:cs typeface="Inter" pitchFamily="34" charset="-120"/>
              </a:rPr>
              <a:t>금융, 건강 통합 분석을 통해 맞춤형 자산관리,</a:t>
            </a:r>
            <a:endParaRPr lang="en-US" sz="1350" dirty="0"/>
          </a:p>
          <a:p>
            <a:pPr algn="l" indent="0" marL="0">
              <a:lnSpc>
                <a:spcPts val="1890"/>
              </a:lnSpc>
              <a:buNone/>
            </a:pPr>
            <a:r>
              <a:rPr lang="en-US" sz="1350" spc="-13" kern="0" dirty="0">
                <a:solidFill>
                  <a:srgbClr val="000000">
                    <a:alpha val="99000"/>
                  </a:srgbClr>
                </a:solidFill>
                <a:latin typeface="Inter" pitchFamily="34" charset="0"/>
                <a:ea typeface="Inter" pitchFamily="34" charset="-122"/>
                <a:cs typeface="Inter" pitchFamily="34" charset="-120"/>
              </a:rPr>
              <a:t>건강 컨설팅 서비스를 제공</a:t>
            </a:r>
            <a:endParaRPr lang="en-US" sz="1350" dirty="0"/>
          </a:p>
          <a:p>
            <a:pPr algn="l" indent="0" marL="0">
              <a:lnSpc>
                <a:spcPts val="1890"/>
              </a:lnSpc>
              <a:buNone/>
            </a:pPr>
            <a:r>
              <a:rPr lang="en-US" sz="1350" spc="-13" kern="0" dirty="0">
                <a:solidFill>
                  <a:srgbClr val="000000">
                    <a:alpha val="99000"/>
                  </a:srgbClr>
                </a:solidFill>
                <a:latin typeface="Inter" pitchFamily="34" charset="0"/>
                <a:ea typeface="Inter" pitchFamily="34" charset="-122"/>
                <a:cs typeface="Inter" pitchFamily="34" charset="-120"/>
              </a:rPr>
              <a:t>업계 최초로 개인 건강 데이터를 활용</a:t>
            </a:r>
            <a:endParaRPr lang="en-US" sz="1350" dirty="0"/>
          </a:p>
          <a:p>
            <a:pPr algn="l" indent="0" marL="0">
              <a:lnSpc>
                <a:spcPts val="1890"/>
              </a:lnSpc>
              <a:buNone/>
            </a:pPr>
            <a:r>
              <a:rPr lang="en-US" sz="1350" spc="-13" kern="0" dirty="0">
                <a:solidFill>
                  <a:srgbClr val="000000">
                    <a:alpha val="99000"/>
                  </a:srgbClr>
                </a:solidFill>
                <a:latin typeface="Inter" pitchFamily="34" charset="0"/>
                <a:ea typeface="Inter" pitchFamily="34" charset="-122"/>
                <a:cs typeface="Inter" pitchFamily="34" charset="-120"/>
              </a:rPr>
              <a:t>→ 맞춤형 보험 분석을 통해 효율적 보장 설계</a:t>
            </a:r>
            <a:endParaRPr lang="en-US" sz="1350" dirty="0"/>
          </a:p>
          <a:p>
            <a:pPr algn="l" indent="0" marL="0">
              <a:lnSpc>
                <a:spcPts val="1890"/>
              </a:lnSpc>
              <a:buNone/>
            </a:pPr>
            <a:r>
              <a:rPr lang="en-US" sz="1350" spc="-13" kern="0" dirty="0">
                <a:solidFill>
                  <a:srgbClr val="000000">
                    <a:alpha val="99000"/>
                  </a:srgbClr>
                </a:solidFill>
                <a:latin typeface="Inter" pitchFamily="34" charset="0"/>
                <a:ea typeface="Inter" pitchFamily="34" charset="-122"/>
                <a:cs typeface="Inter" pitchFamily="34" charset="-120"/>
              </a:rPr>
              <a:t>건강검진 정보, 연령, 성별 가족력 등을 AI로 분석</a:t>
            </a:r>
            <a:endParaRPr lang="en-US" sz="1350" dirty="0"/>
          </a:p>
          <a:p>
            <a:pPr algn="l" indent="0" marL="0">
              <a:lnSpc>
                <a:spcPts val="1890"/>
              </a:lnSpc>
              <a:buNone/>
            </a:pPr>
            <a:r>
              <a:rPr lang="en-US" sz="1350" spc="-13" kern="0" dirty="0">
                <a:solidFill>
                  <a:srgbClr val="000000">
                    <a:alpha val="99000"/>
                  </a:srgbClr>
                </a:solidFill>
                <a:latin typeface="Inter" pitchFamily="34" charset="0"/>
                <a:ea typeface="Inter" pitchFamily="34" charset="-122"/>
                <a:cs typeface="Inter" pitchFamily="34" charset="-120"/>
              </a:rPr>
              <a:t>→ 발병 위험 질병 예측</a:t>
            </a:r>
            <a:endParaRPr lang="en-US" sz="1350" dirty="0"/>
          </a:p>
        </p:txBody>
      </p:sp>
      <p:sp>
        <p:nvSpPr>
          <p:cNvPr id="8" name="Text 4"/>
          <p:cNvSpPr/>
          <p:nvPr/>
        </p:nvSpPr>
        <p:spPr>
          <a:xfrm>
            <a:off x="2814638" y="385763"/>
            <a:ext cx="4095750" cy="276225"/>
          </a:xfrm>
          <a:prstGeom prst="rect">
            <a:avLst/>
          </a:prstGeom>
          <a:noFill/>
          <a:ln/>
        </p:spPr>
        <p:txBody>
          <a:bodyPr wrap="square" rtlCol="0" anchor="ctr"/>
          <a:lstStyle/>
          <a:p>
            <a:pPr algn="ctr" indent="0" marL="0">
              <a:lnSpc>
                <a:spcPts val="2160"/>
              </a:lnSpc>
              <a:buNone/>
            </a:pPr>
            <a:r>
              <a:rPr lang="en-US" sz="1800" b="1" spc="-36" kern="0" dirty="0">
                <a:solidFill>
                  <a:srgbClr val="000000">
                    <a:alpha val="99000"/>
                  </a:srgbClr>
                </a:solidFill>
                <a:latin typeface="Inter" pitchFamily="34" charset="0"/>
                <a:ea typeface="Inter" pitchFamily="34" charset="-122"/>
                <a:cs typeface="Inter" pitchFamily="34" charset="-120"/>
              </a:rPr>
              <a:t>금융 X 헬스케어 서비스 현황</a:t>
            </a:r>
            <a:endParaRPr lang="en-US" sz="1800" dirty="0"/>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name="Slide 70">
    <p:bg>
      <p:bgPr>
        <a:solidFill>
          <a:srgbClr val="FFFFFF"/>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6429375" y="881063"/>
            <a:ext cx="2014538" cy="3748087"/>
          </a:xfrm>
          <a:prstGeom prst="rect">
            <a:avLst/>
          </a:prstGeom>
        </p:spPr>
      </p:pic>
      <p:sp>
        <p:nvSpPr>
          <p:cNvPr id="3" name="Text 0"/>
          <p:cNvSpPr/>
          <p:nvPr/>
        </p:nvSpPr>
        <p:spPr>
          <a:xfrm>
            <a:off x="395288" y="442913"/>
            <a:ext cx="3814763" cy="547688"/>
          </a:xfrm>
          <a:prstGeom prst="rect">
            <a:avLst/>
          </a:prstGeom>
          <a:noFill/>
          <a:ln/>
        </p:spPr>
        <p:txBody>
          <a:bodyPr wrap="square" rtlCol="0" anchor="ctr"/>
          <a:lstStyle/>
          <a:p>
            <a:pPr algn="l" marL="342900" indent="-342900">
              <a:lnSpc>
                <a:spcPts val="4320"/>
              </a:lnSpc>
              <a:buSzPct val="100000"/>
              <a:buFont typeface="+mj-lt"/>
              <a:buAutoNum type="arabicPeriod" startAt="1"/>
            </a:pPr>
            <a:r>
              <a:rPr lang="en-US" sz="3600" b="1" spc="-72" kern="0" dirty="0">
                <a:solidFill>
                  <a:srgbClr val="000000">
                    <a:alpha val="99000"/>
                  </a:srgbClr>
                </a:solidFill>
                <a:latin typeface="Inter" pitchFamily="34" charset="0"/>
                <a:ea typeface="Inter" pitchFamily="34" charset="-122"/>
                <a:cs typeface="Inter" pitchFamily="34" charset="-120"/>
              </a:rPr>
              <a:t>당뇨 예측 모델</a:t>
            </a:r>
            <a:endParaRPr lang="en-US" sz="3600" dirty="0"/>
          </a:p>
        </p:txBody>
      </p:sp>
      <p:sp>
        <p:nvSpPr>
          <p:cNvPr id="4" name="Text 1"/>
          <p:cNvSpPr/>
          <p:nvPr/>
        </p:nvSpPr>
        <p:spPr>
          <a:xfrm>
            <a:off x="833438" y="1571625"/>
            <a:ext cx="5614988" cy="2057400"/>
          </a:xfrm>
          <a:prstGeom prst="rect">
            <a:avLst/>
          </a:prstGeom>
          <a:noFill/>
          <a:ln/>
        </p:spPr>
        <p:txBody>
          <a:bodyPr wrap="square" rtlCol="0" anchor="ctr"/>
          <a:lstStyle/>
          <a:p>
            <a:pPr algn="l" marL="342900" indent="-342900">
              <a:lnSpc>
                <a:spcPts val="1782"/>
              </a:lnSpc>
              <a:buSzPct val="100000"/>
              <a:buFont typeface="+mj-lt"/>
              <a:buAutoNum type="arabicPeriod" startAt="1"/>
            </a:pPr>
            <a:r>
              <a:rPr lang="en-US" sz="1350" b="1" spc="-27" kern="0" dirty="0">
                <a:solidFill>
                  <a:srgbClr val="000000">
                    <a:alpha val="99000"/>
                  </a:srgbClr>
                </a:solidFill>
                <a:latin typeface="Inter" pitchFamily="34" charset="0"/>
                <a:ea typeface="Inter" pitchFamily="34" charset="-122"/>
                <a:cs typeface="Inter" pitchFamily="34" charset="-120"/>
              </a:rPr>
              <a:t>이상치</a:t>
            </a:r>
            <a:endParaRPr lang="en-US" sz="1350" dirty="0"/>
          </a:p>
          <a:p>
            <a:pPr algn="l" indent="0" marL="0">
              <a:lnSpc>
                <a:spcPts val="1782"/>
              </a:lnSpc>
              <a:buNone/>
            </a:pPr>
            <a:r>
              <a:rPr lang="en-US" sz="1350" b="1" spc="-27" kern="0" dirty="0">
                <a:solidFill>
                  <a:srgbClr val="000000">
                    <a:alpha val="99000"/>
                  </a:srgbClr>
                </a:solidFill>
                <a:latin typeface="Inter" pitchFamily="34" charset="0"/>
                <a:ea typeface="Inter" pitchFamily="34" charset="-122"/>
                <a:cs typeface="Inter" pitchFamily="34" charset="-120"/>
              </a:rPr>
              <a:t>     각 변수에 대해 IQR을 기준으로 1, 3분위수의 1.5*IQR값을 벗어난 값을</a:t>
            </a:r>
            <a:endParaRPr lang="en-US" sz="1350" dirty="0"/>
          </a:p>
          <a:p>
            <a:pPr algn="l" indent="0" marL="0">
              <a:lnSpc>
                <a:spcPts val="1782"/>
              </a:lnSpc>
              <a:buNone/>
            </a:pPr>
            <a:r>
              <a:rPr lang="en-US" sz="1350" b="1" spc="-27" kern="0" dirty="0">
                <a:solidFill>
                  <a:srgbClr val="000000">
                    <a:alpha val="99000"/>
                  </a:srgbClr>
                </a:solidFill>
                <a:latin typeface="Inter" pitchFamily="34" charset="0"/>
                <a:ea typeface="Inter" pitchFamily="34" charset="-122"/>
                <a:cs typeface="Inter" pitchFamily="34" charset="-120"/>
              </a:rPr>
              <a:t>     이상치로 간주하고, 이를 삭제 후 분석 진행하였으나 모델의 성능이 하락</a:t>
            </a:r>
            <a:endParaRPr lang="en-US" sz="1350" dirty="0"/>
          </a:p>
          <a:p>
            <a:pPr algn="l" indent="0" marL="0">
              <a:lnSpc>
                <a:spcPts val="1782"/>
              </a:lnSpc>
              <a:buNone/>
            </a:pPr>
            <a:r>
              <a:rPr lang="en-US" sz="1350" b="1" spc="-27" kern="0" dirty="0">
                <a:solidFill>
                  <a:srgbClr val="000000">
                    <a:alpha val="99000"/>
                  </a:srgbClr>
                </a:solidFill>
                <a:latin typeface="Inter" pitchFamily="34" charset="0"/>
                <a:ea typeface="Inter" pitchFamily="34" charset="-122"/>
                <a:cs typeface="Inter" pitchFamily="34" charset="-120"/>
              </a:rPr>
              <a:t>     → 이상치를 제거하지 않고 분석 진행</a:t>
            </a:r>
            <a:endParaRPr lang="en-US" sz="1350" dirty="0"/>
          </a:p>
          <a:p>
            <a:pPr algn="l" marL="342900" indent="-342900">
              <a:lnSpc>
                <a:spcPts val="1782"/>
              </a:lnSpc>
              <a:buSzPct val="100000"/>
              <a:buFont typeface="+mj-lt"/>
              <a:buAutoNum type="arabicPeriod" startAt="1"/>
            </a:pPr>
            <a:r>
              <a:rPr lang="en-US" sz="1350" b="1" spc="-27" kern="0" dirty="0">
                <a:solidFill>
                  <a:srgbClr val="000000">
                    <a:alpha val="99000"/>
                  </a:srgbClr>
                </a:solidFill>
                <a:latin typeface="Inter" pitchFamily="34" charset="0"/>
                <a:ea typeface="Inter" pitchFamily="34" charset="-122"/>
                <a:cs typeface="Inter" pitchFamily="34" charset="-120"/>
              </a:rPr>
              <a:t>데이터 분할, 오버샘플링 및 스케일링</a:t>
            </a:r>
            <a:endParaRPr lang="en-US" sz="1350" dirty="0"/>
          </a:p>
          <a:p>
            <a:pPr algn="l" indent="0" marL="0">
              <a:lnSpc>
                <a:spcPts val="1782"/>
              </a:lnSpc>
              <a:buNone/>
            </a:pPr>
            <a:r>
              <a:rPr lang="en-US" sz="1350" b="1" spc="-27" kern="0" dirty="0">
                <a:solidFill>
                  <a:srgbClr val="000000">
                    <a:alpha val="99000"/>
                  </a:srgbClr>
                </a:solidFill>
                <a:latin typeface="Inter" pitchFamily="34" charset="0"/>
                <a:ea typeface="Inter" pitchFamily="34" charset="-122"/>
                <a:cs typeface="Inter" pitchFamily="34" charset="-120"/>
              </a:rPr>
              <a:t>     Train_Test_Split을 통해 학습 데이터와 테스트 데이터를 분리한 후,</a:t>
            </a:r>
            <a:endParaRPr lang="en-US" sz="1350" dirty="0"/>
          </a:p>
          <a:p>
            <a:pPr algn="l" indent="0" marL="0">
              <a:lnSpc>
                <a:spcPts val="1782"/>
              </a:lnSpc>
              <a:buNone/>
            </a:pPr>
            <a:r>
              <a:rPr lang="en-US" sz="1350" b="1" spc="-27" kern="0" dirty="0">
                <a:solidFill>
                  <a:srgbClr val="000000">
                    <a:alpha val="99000"/>
                  </a:srgbClr>
                </a:solidFill>
                <a:latin typeface="Inter" pitchFamily="34" charset="0"/>
                <a:ea typeface="Inter" pitchFamily="34" charset="-122"/>
                <a:cs typeface="Inter" pitchFamily="34" charset="-120"/>
              </a:rPr>
              <a:t>     학습 데이터에 SMOTE기법을 활용해 분류의 불균형성을 조정</a:t>
            </a:r>
            <a:endParaRPr lang="en-US" sz="1350" dirty="0"/>
          </a:p>
          <a:p>
            <a:pPr algn="l" indent="0" marL="0">
              <a:lnSpc>
                <a:spcPts val="1782"/>
              </a:lnSpc>
              <a:buNone/>
            </a:pPr>
            <a:r>
              <a:rPr lang="en-US" sz="1350" b="1" spc="-27" kern="0" dirty="0">
                <a:solidFill>
                  <a:srgbClr val="000000">
                    <a:alpha val="99000"/>
                  </a:srgbClr>
                </a:solidFill>
                <a:latin typeface="Inter" pitchFamily="34" charset="0"/>
                <a:ea typeface="Inter" pitchFamily="34" charset="-122"/>
                <a:cs typeface="Inter" pitchFamily="34" charset="-120"/>
              </a:rPr>
              <a:t>     학습 데이터에 StandardScaler를 사용해 스케일링 후 학습 진행</a:t>
            </a:r>
            <a:endParaRPr lang="en-US" sz="1350" dirty="0"/>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name="Slide 71">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728663" y="3810000"/>
            <a:ext cx="1995487" cy="414338"/>
          </a:xfrm>
          <a:prstGeom prst="rect">
            <a:avLst/>
          </a:prstGeom>
          <a:noFill/>
          <a:ln w="50800">
            <a:solidFill>
              <a:srgbClr val="E03E1A"/>
            </a:solidFill>
          </a:ln>
        </p:spPr>
        <p:txBody>
          <a:bodyPr wrap="square" rtlCol="0" anchor="ctr"/>
          <a:lstStyle/>
          <a:p>
            <a:pPr indent="0" marL="0">
              <a:buNone/>
            </a:pPr>
            <a:endParaRPr lang="en-US" dirty="0"/>
          </a:p>
        </p:txBody>
      </p:sp>
      <p:sp>
        <p:nvSpPr>
          <p:cNvPr id="3" name="Text 1"/>
          <p:cNvSpPr/>
          <p:nvPr/>
        </p:nvSpPr>
        <p:spPr>
          <a:xfrm>
            <a:off x="4195763" y="2062163"/>
            <a:ext cx="2438400" cy="990600"/>
          </a:xfrm>
          <a:prstGeom prst="rect">
            <a:avLst/>
          </a:prstGeom>
          <a:noFill/>
          <a:ln w="50800">
            <a:solidFill>
              <a:srgbClr val="E03E1A"/>
            </a:solidFill>
          </a:ln>
        </p:spPr>
        <p:txBody>
          <a:bodyPr wrap="square" rtlCol="0" anchor="ctr"/>
          <a:lstStyle/>
          <a:p>
            <a:pPr indent="0" marL="0">
              <a:buNone/>
            </a:pPr>
            <a:endParaRPr lang="en-US" dirty="0"/>
          </a:p>
        </p:txBody>
      </p:sp>
      <p:pic>
        <p:nvPicPr>
          <p:cNvPr id="4" name="Image 0" descr="preencoded.png">    </p:cNvPr>
          <p:cNvPicPr>
            <a:picLocks noChangeAspect="1"/>
          </p:cNvPicPr>
          <p:nvPr/>
        </p:nvPicPr>
        <p:blipFill>
          <a:blip r:embed="rId1"/>
          <a:stretch>
            <a:fillRect/>
          </a:stretch>
        </p:blipFill>
        <p:spPr>
          <a:xfrm>
            <a:off x="4252913" y="990600"/>
            <a:ext cx="2305050" cy="928688"/>
          </a:xfrm>
          <a:prstGeom prst="rect">
            <a:avLst/>
          </a:prstGeom>
        </p:spPr>
      </p:pic>
      <p:pic>
        <p:nvPicPr>
          <p:cNvPr id="5" name="Image 1" descr="preencoded.png">    </p:cNvPr>
          <p:cNvPicPr>
            <a:picLocks noChangeAspect="1"/>
          </p:cNvPicPr>
          <p:nvPr/>
        </p:nvPicPr>
        <p:blipFill>
          <a:blip r:embed="rId2"/>
          <a:stretch>
            <a:fillRect/>
          </a:stretch>
        </p:blipFill>
        <p:spPr>
          <a:xfrm>
            <a:off x="814388" y="2914650"/>
            <a:ext cx="1881187" cy="2176463"/>
          </a:xfrm>
          <a:prstGeom prst="rect">
            <a:avLst/>
          </a:prstGeom>
        </p:spPr>
      </p:pic>
      <p:pic>
        <p:nvPicPr>
          <p:cNvPr id="6" name="Image 2" descr="preencoded.png">    </p:cNvPr>
          <p:cNvPicPr>
            <a:picLocks noChangeAspect="1"/>
          </p:cNvPicPr>
          <p:nvPr/>
        </p:nvPicPr>
        <p:blipFill>
          <a:blip r:embed="rId3"/>
          <a:stretch>
            <a:fillRect/>
          </a:stretch>
        </p:blipFill>
        <p:spPr>
          <a:xfrm>
            <a:off x="4329113" y="2085975"/>
            <a:ext cx="2305050" cy="928688"/>
          </a:xfrm>
          <a:prstGeom prst="rect">
            <a:avLst/>
          </a:prstGeom>
        </p:spPr>
      </p:pic>
      <p:pic>
        <p:nvPicPr>
          <p:cNvPr id="7" name="Image 3" descr="preencoded.png">    </p:cNvPr>
          <p:cNvPicPr>
            <a:picLocks noChangeAspect="1"/>
          </p:cNvPicPr>
          <p:nvPr/>
        </p:nvPicPr>
        <p:blipFill>
          <a:blip r:embed="rId4"/>
          <a:stretch>
            <a:fillRect/>
          </a:stretch>
        </p:blipFill>
        <p:spPr>
          <a:xfrm>
            <a:off x="6643688" y="990600"/>
            <a:ext cx="2305050" cy="928688"/>
          </a:xfrm>
          <a:prstGeom prst="rect">
            <a:avLst/>
          </a:prstGeom>
        </p:spPr>
      </p:pic>
      <p:pic>
        <p:nvPicPr>
          <p:cNvPr id="8" name="Image 4" descr="preencoded.png">    </p:cNvPr>
          <p:cNvPicPr>
            <a:picLocks noChangeAspect="1"/>
          </p:cNvPicPr>
          <p:nvPr/>
        </p:nvPicPr>
        <p:blipFill>
          <a:blip r:embed="rId5"/>
          <a:stretch>
            <a:fillRect/>
          </a:stretch>
        </p:blipFill>
        <p:spPr>
          <a:xfrm>
            <a:off x="6662738" y="2062163"/>
            <a:ext cx="2286000" cy="952500"/>
          </a:xfrm>
          <a:prstGeom prst="rect">
            <a:avLst/>
          </a:prstGeom>
        </p:spPr>
      </p:pic>
      <p:pic>
        <p:nvPicPr>
          <p:cNvPr id="9" name="Image 5" descr="preencoded.png">    </p:cNvPr>
          <p:cNvPicPr>
            <a:picLocks noChangeAspect="1"/>
          </p:cNvPicPr>
          <p:nvPr/>
        </p:nvPicPr>
        <p:blipFill>
          <a:blip r:embed="rId6"/>
          <a:stretch>
            <a:fillRect/>
          </a:stretch>
        </p:blipFill>
        <p:spPr>
          <a:xfrm>
            <a:off x="4252913" y="3114675"/>
            <a:ext cx="2286000" cy="947737"/>
          </a:xfrm>
          <a:prstGeom prst="rect">
            <a:avLst/>
          </a:prstGeom>
        </p:spPr>
      </p:pic>
      <p:sp>
        <p:nvSpPr>
          <p:cNvPr id="10" name="Text 2"/>
          <p:cNvSpPr/>
          <p:nvPr/>
        </p:nvSpPr>
        <p:spPr>
          <a:xfrm>
            <a:off x="395288" y="442913"/>
            <a:ext cx="3814763" cy="547688"/>
          </a:xfrm>
          <a:prstGeom prst="rect">
            <a:avLst/>
          </a:prstGeom>
          <a:noFill/>
          <a:ln/>
        </p:spPr>
        <p:txBody>
          <a:bodyPr wrap="square" rtlCol="0" anchor="ctr"/>
          <a:lstStyle/>
          <a:p>
            <a:pPr algn="l" marL="342900" indent="-342900">
              <a:lnSpc>
                <a:spcPts val="4320"/>
              </a:lnSpc>
              <a:buSzPct val="100000"/>
              <a:buFont typeface="+mj-lt"/>
              <a:buAutoNum type="arabicPeriod" startAt="1"/>
            </a:pPr>
            <a:r>
              <a:rPr lang="en-US" sz="3600" b="1" spc="-72" kern="0" dirty="0">
                <a:solidFill>
                  <a:srgbClr val="000000">
                    <a:alpha val="99000"/>
                  </a:srgbClr>
                </a:solidFill>
                <a:latin typeface="Inter" pitchFamily="34" charset="0"/>
                <a:ea typeface="Inter" pitchFamily="34" charset="-122"/>
                <a:cs typeface="Inter" pitchFamily="34" charset="-120"/>
              </a:rPr>
              <a:t>당뇨 예측 모델</a:t>
            </a:r>
            <a:endParaRPr lang="en-US" sz="3600" dirty="0"/>
          </a:p>
        </p:txBody>
      </p:sp>
      <p:sp>
        <p:nvSpPr>
          <p:cNvPr id="11" name="Text 3"/>
          <p:cNvSpPr/>
          <p:nvPr/>
        </p:nvSpPr>
        <p:spPr>
          <a:xfrm>
            <a:off x="400050" y="1176338"/>
            <a:ext cx="4081462" cy="1647825"/>
          </a:xfrm>
          <a:prstGeom prst="rect">
            <a:avLst/>
          </a:prstGeom>
          <a:noFill/>
          <a:ln/>
        </p:spPr>
        <p:txBody>
          <a:bodyPr wrap="square" rtlCol="0" anchor="ctr"/>
          <a:lstStyle/>
          <a:p>
            <a:pPr algn="l" marL="342900" indent="-342900">
              <a:lnSpc>
                <a:spcPts val="2160"/>
              </a:lnSpc>
              <a:buSzPct val="100000"/>
              <a:buFont typeface="+mj-lt"/>
              <a:buAutoNum type="arabicPeriod" startAt="1"/>
            </a:pPr>
            <a:r>
              <a:rPr lang="en-US" sz="1800" b="1" spc="-36" kern="0" dirty="0">
                <a:solidFill>
                  <a:srgbClr val="000000">
                    <a:alpha val="99000"/>
                  </a:srgbClr>
                </a:solidFill>
                <a:latin typeface="Inter" pitchFamily="34" charset="0"/>
                <a:ea typeface="Inter" pitchFamily="34" charset="-122"/>
                <a:cs typeface="Inter" pitchFamily="34" charset="-120"/>
              </a:rPr>
              <a:t>분석 진행 - 데이터의 모든 변수 학습</a:t>
            </a:r>
            <a:endParaRPr lang="en-US" sz="1800" dirty="0"/>
          </a:p>
          <a:p>
            <a:pPr algn="l" marL="342900" indent="-342900">
              <a:lnSpc>
                <a:spcPts val="1782"/>
              </a:lnSpc>
              <a:buSzPct val="100000"/>
              <a:buChar char="•"/>
            </a:pPr>
            <a:r>
              <a:rPr lang="en-US" sz="1350" b="1" spc="-27" kern="0" dirty="0">
                <a:solidFill>
                  <a:srgbClr val="000000">
                    <a:alpha val="99000"/>
                  </a:srgbClr>
                </a:solidFill>
                <a:latin typeface="Inter" pitchFamily="34" charset="0"/>
                <a:ea typeface="Inter" pitchFamily="34" charset="-122"/>
                <a:cs typeface="Inter" pitchFamily="34" charset="-120"/>
              </a:rPr>
              <a:t>원본 데이터셋의 모든 변수를 모델 학습에 사용</a:t>
            </a:r>
            <a:endParaRPr lang="en-US" sz="1800" dirty="0"/>
          </a:p>
          <a:p>
            <a:pPr algn="l" indent="0" marL="0">
              <a:lnSpc>
                <a:spcPts val="1782"/>
              </a:lnSpc>
              <a:buNone/>
            </a:pPr>
            <a:r>
              <a:rPr lang="en-US" sz="1350" b="1" spc="-27" kern="0" dirty="0">
                <a:solidFill>
                  <a:srgbClr val="000000">
                    <a:alpha val="99000"/>
                  </a:srgbClr>
                </a:solidFill>
                <a:latin typeface="Inter" pitchFamily="34" charset="0"/>
                <a:ea typeface="Inter" pitchFamily="34" charset="-122"/>
                <a:cs typeface="Inter" pitchFamily="34" charset="-120"/>
              </a:rPr>
              <a:t>          → Decision Tree Classifier</a:t>
            </a:r>
            <a:endParaRPr lang="en-US" sz="1800" dirty="0"/>
          </a:p>
          <a:p>
            <a:pPr algn="l" indent="0" marL="0">
              <a:lnSpc>
                <a:spcPts val="1782"/>
              </a:lnSpc>
              <a:buNone/>
            </a:pPr>
            <a:r>
              <a:rPr lang="en-US" sz="1350" b="1" spc="-27" kern="0" dirty="0">
                <a:solidFill>
                  <a:srgbClr val="000000">
                    <a:alpha val="99000"/>
                  </a:srgbClr>
                </a:solidFill>
                <a:latin typeface="Inter" pitchFamily="34" charset="0"/>
                <a:ea typeface="Inter" pitchFamily="34" charset="-122"/>
                <a:cs typeface="Inter" pitchFamily="34" charset="-120"/>
              </a:rPr>
              <a:t>          → Random Forest Classifier</a:t>
            </a:r>
            <a:endParaRPr lang="en-US" sz="1800" dirty="0"/>
          </a:p>
          <a:p>
            <a:pPr algn="l" indent="0" marL="0">
              <a:lnSpc>
                <a:spcPts val="1782"/>
              </a:lnSpc>
              <a:buNone/>
            </a:pPr>
            <a:r>
              <a:rPr lang="en-US" sz="1350" b="1" spc="-27" kern="0" dirty="0">
                <a:solidFill>
                  <a:srgbClr val="000000">
                    <a:alpha val="99000"/>
                  </a:srgbClr>
                </a:solidFill>
                <a:latin typeface="Inter" pitchFamily="34" charset="0"/>
                <a:ea typeface="Inter" pitchFamily="34" charset="-122"/>
                <a:cs typeface="Inter" pitchFamily="34" charset="-120"/>
              </a:rPr>
              <a:t>          → Gradient Boosting Classifier</a:t>
            </a:r>
            <a:endParaRPr lang="en-US" sz="1800" dirty="0"/>
          </a:p>
          <a:p>
            <a:pPr algn="l" indent="0" marL="0">
              <a:lnSpc>
                <a:spcPts val="1782"/>
              </a:lnSpc>
              <a:buNone/>
            </a:pPr>
            <a:r>
              <a:rPr lang="en-US" sz="1350" b="1" spc="-27" kern="0" dirty="0">
                <a:solidFill>
                  <a:srgbClr val="000000">
                    <a:alpha val="99000"/>
                  </a:srgbClr>
                </a:solidFill>
                <a:latin typeface="Inter" pitchFamily="34" charset="0"/>
                <a:ea typeface="Inter" pitchFamily="34" charset="-122"/>
                <a:cs typeface="Inter" pitchFamily="34" charset="-120"/>
              </a:rPr>
              <a:t>          → Support Vector Classifier</a:t>
            </a:r>
            <a:endParaRPr lang="en-US" sz="1800" dirty="0"/>
          </a:p>
          <a:p>
            <a:pPr algn="l" indent="0" marL="0">
              <a:lnSpc>
                <a:spcPts val="1782"/>
              </a:lnSpc>
              <a:buNone/>
            </a:pPr>
            <a:r>
              <a:rPr lang="en-US" sz="1350" b="1" spc="-27" kern="0" dirty="0">
                <a:solidFill>
                  <a:srgbClr val="000000">
                    <a:alpha val="99000"/>
                  </a:srgbClr>
                </a:solidFill>
                <a:latin typeface="Inter" pitchFamily="34" charset="0"/>
                <a:ea typeface="Inter" pitchFamily="34" charset="-122"/>
                <a:cs typeface="Inter" pitchFamily="34" charset="-120"/>
              </a:rPr>
              <a:t>          → XG Boost Classifier</a:t>
            </a:r>
            <a:endParaRPr lang="en-US" sz="1800" dirty="0"/>
          </a:p>
        </p:txBody>
      </p:sp>
      <p:sp>
        <p:nvSpPr>
          <p:cNvPr id="12" name="Text 4"/>
          <p:cNvSpPr/>
          <p:nvPr/>
        </p:nvSpPr>
        <p:spPr>
          <a:xfrm>
            <a:off x="2986088" y="4533900"/>
            <a:ext cx="6419850" cy="228600"/>
          </a:xfrm>
          <a:prstGeom prst="rect">
            <a:avLst/>
          </a:prstGeom>
          <a:noFill/>
          <a:ln/>
        </p:spPr>
        <p:txBody>
          <a:bodyPr wrap="square" rtlCol="0" anchor="ctr"/>
          <a:lstStyle/>
          <a:p>
            <a:pPr algn="l" indent="0" marL="0">
              <a:lnSpc>
                <a:spcPts val="1782"/>
              </a:lnSpc>
              <a:buNone/>
            </a:pPr>
            <a:r>
              <a:rPr lang="en-US" sz="1350" b="1" spc="-27" kern="0" dirty="0">
                <a:solidFill>
                  <a:srgbClr val="000000">
                    <a:alpha val="99000"/>
                  </a:srgbClr>
                </a:solidFill>
                <a:latin typeface="Inter" pitchFamily="34" charset="0"/>
                <a:ea typeface="Inter" pitchFamily="34" charset="-122"/>
                <a:cs typeface="Inter" pitchFamily="34" charset="-120"/>
              </a:rPr>
              <a:t>→ Gradient Boosting Classifier의 성능이 F1-Score=0.5678로 가장 높게 나타남</a:t>
            </a:r>
            <a:endParaRPr lang="en-US" sz="1350" dirty="0"/>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name="Slide 72">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709613" y="3048000"/>
            <a:ext cx="1838325" cy="366713"/>
          </a:xfrm>
          <a:prstGeom prst="rect">
            <a:avLst/>
          </a:prstGeom>
          <a:noFill/>
          <a:ln w="50800">
            <a:solidFill>
              <a:srgbClr val="E03E1A"/>
            </a:solidFill>
          </a:ln>
        </p:spPr>
        <p:txBody>
          <a:bodyPr wrap="square" rtlCol="0" anchor="ctr"/>
          <a:lstStyle/>
          <a:p>
            <a:pPr indent="0" marL="0">
              <a:buNone/>
            </a:pPr>
            <a:endParaRPr lang="en-US" dirty="0"/>
          </a:p>
        </p:txBody>
      </p:sp>
      <p:sp>
        <p:nvSpPr>
          <p:cNvPr id="3" name="Text 1"/>
          <p:cNvSpPr/>
          <p:nvPr/>
        </p:nvSpPr>
        <p:spPr>
          <a:xfrm>
            <a:off x="6524625" y="1128713"/>
            <a:ext cx="2619375" cy="1119188"/>
          </a:xfrm>
          <a:prstGeom prst="rect">
            <a:avLst/>
          </a:prstGeom>
          <a:noFill/>
          <a:ln w="50800">
            <a:solidFill>
              <a:srgbClr val="E03E1A"/>
            </a:solidFill>
          </a:ln>
        </p:spPr>
        <p:txBody>
          <a:bodyPr wrap="square" rtlCol="0" anchor="ctr"/>
          <a:lstStyle/>
          <a:p>
            <a:pPr indent="0" marL="0">
              <a:buNone/>
            </a:pPr>
            <a:endParaRPr lang="en-US" dirty="0"/>
          </a:p>
        </p:txBody>
      </p:sp>
      <p:pic>
        <p:nvPicPr>
          <p:cNvPr id="4" name="Image 0" descr="preencoded.png">    </p:cNvPr>
          <p:cNvPicPr>
            <a:picLocks noChangeAspect="1"/>
          </p:cNvPicPr>
          <p:nvPr/>
        </p:nvPicPr>
        <p:blipFill>
          <a:blip r:embed="rId1"/>
          <a:stretch>
            <a:fillRect/>
          </a:stretch>
        </p:blipFill>
        <p:spPr>
          <a:xfrm>
            <a:off x="747713" y="2614613"/>
            <a:ext cx="1847850" cy="2133600"/>
          </a:xfrm>
          <a:prstGeom prst="rect">
            <a:avLst/>
          </a:prstGeom>
        </p:spPr>
      </p:pic>
      <p:pic>
        <p:nvPicPr>
          <p:cNvPr id="5" name="Image 1" descr="preencoded.png">    </p:cNvPr>
          <p:cNvPicPr>
            <a:picLocks noChangeAspect="1"/>
          </p:cNvPicPr>
          <p:nvPr/>
        </p:nvPicPr>
        <p:blipFill>
          <a:blip r:embed="rId2"/>
          <a:stretch>
            <a:fillRect/>
          </a:stretch>
        </p:blipFill>
        <p:spPr>
          <a:xfrm>
            <a:off x="4076700" y="2281238"/>
            <a:ext cx="2357438" cy="923925"/>
          </a:xfrm>
          <a:prstGeom prst="rect">
            <a:avLst/>
          </a:prstGeom>
        </p:spPr>
      </p:pic>
      <p:pic>
        <p:nvPicPr>
          <p:cNvPr id="6" name="Image 2" descr="preencoded.png">    </p:cNvPr>
          <p:cNvPicPr>
            <a:picLocks noChangeAspect="1"/>
          </p:cNvPicPr>
          <p:nvPr/>
        </p:nvPicPr>
        <p:blipFill>
          <a:blip r:embed="rId3"/>
          <a:stretch>
            <a:fillRect/>
          </a:stretch>
        </p:blipFill>
        <p:spPr>
          <a:xfrm>
            <a:off x="6634163" y="1171575"/>
            <a:ext cx="2357438" cy="923925"/>
          </a:xfrm>
          <a:prstGeom prst="rect">
            <a:avLst/>
          </a:prstGeom>
        </p:spPr>
      </p:pic>
      <p:pic>
        <p:nvPicPr>
          <p:cNvPr id="7" name="Image 3" descr="preencoded.png">    </p:cNvPr>
          <p:cNvPicPr>
            <a:picLocks noChangeAspect="1"/>
          </p:cNvPicPr>
          <p:nvPr/>
        </p:nvPicPr>
        <p:blipFill>
          <a:blip r:embed="rId4"/>
          <a:stretch>
            <a:fillRect/>
          </a:stretch>
        </p:blipFill>
        <p:spPr>
          <a:xfrm>
            <a:off x="6600825" y="2281238"/>
            <a:ext cx="2328863" cy="952500"/>
          </a:xfrm>
          <a:prstGeom prst="rect">
            <a:avLst/>
          </a:prstGeom>
        </p:spPr>
      </p:pic>
      <p:pic>
        <p:nvPicPr>
          <p:cNvPr id="8" name="Image 4" descr="preencoded.png">    </p:cNvPr>
          <p:cNvPicPr>
            <a:picLocks noChangeAspect="1"/>
          </p:cNvPicPr>
          <p:nvPr/>
        </p:nvPicPr>
        <p:blipFill>
          <a:blip r:embed="rId5"/>
          <a:stretch>
            <a:fillRect/>
          </a:stretch>
        </p:blipFill>
        <p:spPr>
          <a:xfrm>
            <a:off x="4105275" y="3281363"/>
            <a:ext cx="2328863" cy="952500"/>
          </a:xfrm>
          <a:prstGeom prst="rect">
            <a:avLst/>
          </a:prstGeom>
        </p:spPr>
      </p:pic>
      <p:pic>
        <p:nvPicPr>
          <p:cNvPr id="9" name="Image 5" descr="preencoded.png">    </p:cNvPr>
          <p:cNvPicPr>
            <a:picLocks noChangeAspect="1"/>
          </p:cNvPicPr>
          <p:nvPr/>
        </p:nvPicPr>
        <p:blipFill>
          <a:blip r:embed="rId6"/>
          <a:stretch>
            <a:fillRect/>
          </a:stretch>
        </p:blipFill>
        <p:spPr>
          <a:xfrm>
            <a:off x="4076700" y="1171575"/>
            <a:ext cx="2357438" cy="923925"/>
          </a:xfrm>
          <a:prstGeom prst="rect">
            <a:avLst/>
          </a:prstGeom>
        </p:spPr>
      </p:pic>
      <p:sp>
        <p:nvSpPr>
          <p:cNvPr id="10" name="Text 2"/>
          <p:cNvSpPr/>
          <p:nvPr/>
        </p:nvSpPr>
        <p:spPr>
          <a:xfrm>
            <a:off x="395288" y="442913"/>
            <a:ext cx="3814763" cy="547688"/>
          </a:xfrm>
          <a:prstGeom prst="rect">
            <a:avLst/>
          </a:prstGeom>
          <a:noFill/>
          <a:ln/>
        </p:spPr>
        <p:txBody>
          <a:bodyPr wrap="square" rtlCol="0" anchor="ctr"/>
          <a:lstStyle/>
          <a:p>
            <a:pPr algn="l" marL="342900" indent="-342900">
              <a:lnSpc>
                <a:spcPts val="4320"/>
              </a:lnSpc>
              <a:buSzPct val="100000"/>
              <a:buFont typeface="+mj-lt"/>
              <a:buAutoNum type="arabicPeriod" startAt="1"/>
            </a:pPr>
            <a:r>
              <a:rPr lang="en-US" sz="3600" b="1" spc="-72" kern="0" dirty="0">
                <a:solidFill>
                  <a:srgbClr val="000000">
                    <a:alpha val="99000"/>
                  </a:srgbClr>
                </a:solidFill>
                <a:latin typeface="Inter" pitchFamily="34" charset="0"/>
                <a:ea typeface="Inter" pitchFamily="34" charset="-122"/>
                <a:cs typeface="Inter" pitchFamily="34" charset="-120"/>
              </a:rPr>
              <a:t>당뇨 예측 모델</a:t>
            </a:r>
            <a:endParaRPr lang="en-US" sz="3600" dirty="0"/>
          </a:p>
        </p:txBody>
      </p:sp>
      <p:sp>
        <p:nvSpPr>
          <p:cNvPr id="11" name="Text 3"/>
          <p:cNvSpPr/>
          <p:nvPr/>
        </p:nvSpPr>
        <p:spPr>
          <a:xfrm>
            <a:off x="576263" y="1171575"/>
            <a:ext cx="3757613" cy="685800"/>
          </a:xfrm>
          <a:prstGeom prst="rect">
            <a:avLst/>
          </a:prstGeom>
          <a:noFill/>
          <a:ln/>
        </p:spPr>
        <p:txBody>
          <a:bodyPr wrap="square" rtlCol="0" anchor="ctr"/>
          <a:lstStyle/>
          <a:p>
            <a:pPr algn="l" marL="342900" indent="-342900">
              <a:lnSpc>
                <a:spcPts val="1782"/>
              </a:lnSpc>
              <a:buSzPct val="100000"/>
              <a:buFont typeface="+mj-lt"/>
              <a:buAutoNum type="arabicPeriod" startAt="1"/>
            </a:pPr>
            <a:r>
              <a:rPr lang="en-US" sz="1350" b="1" spc="-27" kern="0" dirty="0">
                <a:solidFill>
                  <a:srgbClr val="000000">
                    <a:alpha val="99000"/>
                  </a:srgbClr>
                </a:solidFill>
                <a:latin typeface="Inter" pitchFamily="34" charset="0"/>
                <a:ea typeface="Inter" pitchFamily="34" charset="-122"/>
                <a:cs typeface="Inter" pitchFamily="34" charset="-120"/>
              </a:rPr>
              <a:t>분석 진행 - 공통의 변수 학습</a:t>
            </a:r>
            <a:endParaRPr lang="en-US" sz="1350" dirty="0"/>
          </a:p>
          <a:p>
            <a:pPr algn="l" indent="0" marL="0">
              <a:lnSpc>
                <a:spcPts val="1782"/>
              </a:lnSpc>
              <a:buNone/>
            </a:pPr>
            <a:r>
              <a:rPr lang="en-US" sz="1350" b="1" spc="-27" kern="0" dirty="0">
                <a:solidFill>
                  <a:srgbClr val="000000">
                    <a:alpha val="99000"/>
                  </a:srgbClr>
                </a:solidFill>
                <a:latin typeface="Inter" pitchFamily="34" charset="0"/>
                <a:ea typeface="Inter" pitchFamily="34" charset="-122"/>
                <a:cs typeface="Inter" pitchFamily="34" charset="-120"/>
              </a:rPr>
              <a:t>     원본 데이터셋 중 건강검진 데이터셋의 변수에</a:t>
            </a:r>
            <a:endParaRPr lang="en-US" sz="1350" dirty="0"/>
          </a:p>
          <a:p>
            <a:pPr algn="l" indent="0" marL="0">
              <a:lnSpc>
                <a:spcPts val="1782"/>
              </a:lnSpc>
              <a:buNone/>
            </a:pPr>
            <a:r>
              <a:rPr lang="en-US" sz="1350" b="1" spc="-27" kern="0" dirty="0">
                <a:solidFill>
                  <a:srgbClr val="000000">
                    <a:alpha val="99000"/>
                  </a:srgbClr>
                </a:solidFill>
                <a:latin typeface="Inter" pitchFamily="34" charset="0"/>
                <a:ea typeface="Inter" pitchFamily="34" charset="-122"/>
                <a:cs typeface="Inter" pitchFamily="34" charset="-120"/>
              </a:rPr>
              <a:t>     존재하는 변수를 모델 학습에 사용</a:t>
            </a:r>
            <a:endParaRPr lang="en-US" sz="1350" dirty="0"/>
          </a:p>
        </p:txBody>
      </p:sp>
      <p:sp>
        <p:nvSpPr>
          <p:cNvPr id="12" name="Text 4"/>
          <p:cNvSpPr/>
          <p:nvPr/>
        </p:nvSpPr>
        <p:spPr>
          <a:xfrm>
            <a:off x="3105150" y="4572000"/>
            <a:ext cx="6419850" cy="228600"/>
          </a:xfrm>
          <a:prstGeom prst="rect">
            <a:avLst/>
          </a:prstGeom>
          <a:noFill/>
          <a:ln/>
        </p:spPr>
        <p:txBody>
          <a:bodyPr wrap="square" rtlCol="0" anchor="ctr"/>
          <a:lstStyle/>
          <a:p>
            <a:pPr algn="l" indent="0" marL="0">
              <a:lnSpc>
                <a:spcPts val="1782"/>
              </a:lnSpc>
              <a:buNone/>
            </a:pPr>
            <a:r>
              <a:rPr lang="en-US" sz="1350" b="1" spc="-27" kern="0" dirty="0">
                <a:solidFill>
                  <a:srgbClr val="000000">
                    <a:alpha val="99000"/>
                  </a:srgbClr>
                </a:solidFill>
                <a:latin typeface="Inter" pitchFamily="34" charset="0"/>
                <a:ea typeface="Inter" pitchFamily="34" charset="-122"/>
                <a:cs typeface="Inter" pitchFamily="34" charset="-120"/>
              </a:rPr>
              <a:t>→ Random Forest Classifier의 성능이 F1-Score=0.5858로 가장 높게 나타남</a:t>
            </a:r>
            <a:endParaRPr lang="en-US" sz="1350" dirty="0"/>
          </a:p>
        </p:txBody>
      </p:sp>
      <p:sp>
        <p:nvSpPr>
          <p:cNvPr id="13" name="Text 5"/>
          <p:cNvSpPr/>
          <p:nvPr/>
        </p:nvSpPr>
        <p:spPr>
          <a:xfrm>
            <a:off x="547688" y="1976438"/>
            <a:ext cx="3786188" cy="457200"/>
          </a:xfrm>
          <a:prstGeom prst="rect">
            <a:avLst/>
          </a:prstGeom>
          <a:noFill/>
          <a:ln/>
        </p:spPr>
        <p:txBody>
          <a:bodyPr wrap="square" rtlCol="0" anchor="ctr"/>
          <a:lstStyle/>
          <a:p>
            <a:pPr algn="l" indent="0" marL="0">
              <a:lnSpc>
                <a:spcPts val="1206"/>
              </a:lnSpc>
              <a:buNone/>
            </a:pPr>
            <a:r>
              <a:rPr lang="en-US" sz="900" spc="-5" kern="0" dirty="0">
                <a:solidFill>
                  <a:srgbClr val="000000">
                    <a:alpha val="99000"/>
                  </a:srgbClr>
                </a:solidFill>
                <a:latin typeface="Inter" pitchFamily="34" charset="0"/>
                <a:ea typeface="Inter" pitchFamily="34" charset="-122"/>
                <a:cs typeface="Inter" pitchFamily="34" charset="-120"/>
              </a:rPr>
              <a:t>성별, 연령, 신장, 체중, 허리둘레, 수축기혈압, 이완기혈압, 공복혈당,</a:t>
            </a:r>
            <a:endParaRPr lang="en-US" sz="900" dirty="0"/>
          </a:p>
          <a:p>
            <a:pPr algn="l" indent="0" marL="0">
              <a:lnSpc>
                <a:spcPts val="1206"/>
              </a:lnSpc>
              <a:buNone/>
            </a:pPr>
            <a:r>
              <a:rPr lang="en-US" sz="900" spc="-5" kern="0" dirty="0">
                <a:solidFill>
                  <a:srgbClr val="000000">
                    <a:alpha val="99000"/>
                  </a:srgbClr>
                </a:solidFill>
                <a:latin typeface="Inter" pitchFamily="34" charset="0"/>
                <a:ea typeface="Inter" pitchFamily="34" charset="-122"/>
                <a:cs typeface="Inter" pitchFamily="34" charset="-120"/>
              </a:rPr>
              <a:t>총 콜레스테롤, 트리글리세라이드, HDL 콜레스테롤, LDL콜레스테롤,</a:t>
            </a:r>
            <a:endParaRPr lang="en-US" sz="900" dirty="0"/>
          </a:p>
          <a:p>
            <a:pPr algn="l" indent="0" marL="0">
              <a:lnSpc>
                <a:spcPts val="1206"/>
              </a:lnSpc>
              <a:buNone/>
            </a:pPr>
            <a:r>
              <a:rPr lang="en-US" sz="900" spc="-5" kern="0" dirty="0">
                <a:solidFill>
                  <a:srgbClr val="000000">
                    <a:alpha val="99000"/>
                  </a:srgbClr>
                </a:solidFill>
                <a:latin typeface="Inter" pitchFamily="34" charset="0"/>
                <a:ea typeface="Inter" pitchFamily="34" charset="-122"/>
                <a:cs typeface="Inter" pitchFamily="34" charset="-120"/>
              </a:rPr>
              <a:t>크레아티닌, 혈청지오티(AST), 혈청지피티(ALT), 흡연 여부, 음주 여부</a:t>
            </a:r>
            <a:endParaRPr lang="en-US" sz="900" dirty="0"/>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name="Slide 73">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723900" y="3157538"/>
            <a:ext cx="1838325" cy="366713"/>
          </a:xfrm>
          <a:prstGeom prst="rect">
            <a:avLst/>
          </a:prstGeom>
          <a:noFill/>
          <a:ln w="50800">
            <a:solidFill>
              <a:srgbClr val="E03E1A"/>
            </a:solidFill>
          </a:ln>
        </p:spPr>
        <p:txBody>
          <a:bodyPr wrap="square" rtlCol="0" anchor="ctr"/>
          <a:lstStyle/>
          <a:p>
            <a:pPr indent="0" marL="0">
              <a:buNone/>
            </a:pPr>
            <a:endParaRPr lang="en-US" dirty="0"/>
          </a:p>
        </p:txBody>
      </p:sp>
      <p:sp>
        <p:nvSpPr>
          <p:cNvPr id="3" name="Text 1"/>
          <p:cNvSpPr/>
          <p:nvPr/>
        </p:nvSpPr>
        <p:spPr>
          <a:xfrm>
            <a:off x="6477000" y="1019175"/>
            <a:ext cx="2395538" cy="1014413"/>
          </a:xfrm>
          <a:prstGeom prst="rect">
            <a:avLst/>
          </a:prstGeom>
          <a:noFill/>
          <a:ln w="50800">
            <a:solidFill>
              <a:srgbClr val="E03E1A"/>
            </a:solidFill>
          </a:ln>
        </p:spPr>
        <p:txBody>
          <a:bodyPr wrap="square" rtlCol="0" anchor="ctr"/>
          <a:lstStyle/>
          <a:p>
            <a:pPr indent="0" marL="0">
              <a:buNone/>
            </a:pPr>
            <a:endParaRPr lang="en-US" dirty="0"/>
          </a:p>
        </p:txBody>
      </p:sp>
      <p:pic>
        <p:nvPicPr>
          <p:cNvPr id="4" name="Image 0" descr="preencoded.png">    </p:cNvPr>
          <p:cNvPicPr>
            <a:picLocks noChangeAspect="1"/>
          </p:cNvPicPr>
          <p:nvPr/>
        </p:nvPicPr>
        <p:blipFill>
          <a:blip r:embed="rId1"/>
          <a:stretch>
            <a:fillRect/>
          </a:stretch>
        </p:blipFill>
        <p:spPr>
          <a:xfrm>
            <a:off x="4105275" y="1081088"/>
            <a:ext cx="2257425" cy="904875"/>
          </a:xfrm>
          <a:prstGeom prst="rect">
            <a:avLst/>
          </a:prstGeom>
        </p:spPr>
      </p:pic>
      <p:pic>
        <p:nvPicPr>
          <p:cNvPr id="5" name="Image 1" descr="preencoded.png">    </p:cNvPr>
          <p:cNvPicPr>
            <a:picLocks noChangeAspect="1"/>
          </p:cNvPicPr>
          <p:nvPr/>
        </p:nvPicPr>
        <p:blipFill>
          <a:blip r:embed="rId2"/>
          <a:stretch>
            <a:fillRect/>
          </a:stretch>
        </p:blipFill>
        <p:spPr>
          <a:xfrm>
            <a:off x="800100" y="2719388"/>
            <a:ext cx="1847850" cy="2143125"/>
          </a:xfrm>
          <a:prstGeom prst="rect">
            <a:avLst/>
          </a:prstGeom>
        </p:spPr>
      </p:pic>
      <p:pic>
        <p:nvPicPr>
          <p:cNvPr id="6" name="Image 2" descr="preencoded.png">    </p:cNvPr>
          <p:cNvPicPr>
            <a:picLocks noChangeAspect="1"/>
          </p:cNvPicPr>
          <p:nvPr/>
        </p:nvPicPr>
        <p:blipFill>
          <a:blip r:embed="rId3"/>
          <a:stretch>
            <a:fillRect/>
          </a:stretch>
        </p:blipFill>
        <p:spPr>
          <a:xfrm>
            <a:off x="4105275" y="2133600"/>
            <a:ext cx="2257425" cy="904875"/>
          </a:xfrm>
          <a:prstGeom prst="rect">
            <a:avLst/>
          </a:prstGeom>
        </p:spPr>
      </p:pic>
      <p:pic>
        <p:nvPicPr>
          <p:cNvPr id="7" name="Image 3" descr="preencoded.png">    </p:cNvPr>
          <p:cNvPicPr>
            <a:picLocks noChangeAspect="1"/>
          </p:cNvPicPr>
          <p:nvPr/>
        </p:nvPicPr>
        <p:blipFill>
          <a:blip r:embed="rId4"/>
          <a:stretch>
            <a:fillRect/>
          </a:stretch>
        </p:blipFill>
        <p:spPr>
          <a:xfrm>
            <a:off x="6519863" y="1085850"/>
            <a:ext cx="2257425" cy="904875"/>
          </a:xfrm>
          <a:prstGeom prst="rect">
            <a:avLst/>
          </a:prstGeom>
        </p:spPr>
      </p:pic>
      <p:pic>
        <p:nvPicPr>
          <p:cNvPr id="8" name="Image 4" descr="preencoded.png">    </p:cNvPr>
          <p:cNvPicPr>
            <a:picLocks noChangeAspect="1"/>
          </p:cNvPicPr>
          <p:nvPr/>
        </p:nvPicPr>
        <p:blipFill>
          <a:blip r:embed="rId5"/>
          <a:stretch>
            <a:fillRect/>
          </a:stretch>
        </p:blipFill>
        <p:spPr>
          <a:xfrm>
            <a:off x="6519863" y="2138363"/>
            <a:ext cx="2257425" cy="900113"/>
          </a:xfrm>
          <a:prstGeom prst="rect">
            <a:avLst/>
          </a:prstGeom>
        </p:spPr>
      </p:pic>
      <p:pic>
        <p:nvPicPr>
          <p:cNvPr id="9" name="Image 5" descr="preencoded.png">    </p:cNvPr>
          <p:cNvPicPr>
            <a:picLocks noChangeAspect="1"/>
          </p:cNvPicPr>
          <p:nvPr/>
        </p:nvPicPr>
        <p:blipFill>
          <a:blip r:embed="rId6"/>
          <a:stretch>
            <a:fillRect/>
          </a:stretch>
        </p:blipFill>
        <p:spPr>
          <a:xfrm>
            <a:off x="4105275" y="3157538"/>
            <a:ext cx="2257425" cy="900113"/>
          </a:xfrm>
          <a:prstGeom prst="rect">
            <a:avLst/>
          </a:prstGeom>
        </p:spPr>
      </p:pic>
      <p:sp>
        <p:nvSpPr>
          <p:cNvPr id="10" name="Text 2"/>
          <p:cNvSpPr/>
          <p:nvPr/>
        </p:nvSpPr>
        <p:spPr>
          <a:xfrm>
            <a:off x="395288" y="442913"/>
            <a:ext cx="3814763" cy="547688"/>
          </a:xfrm>
          <a:prstGeom prst="rect">
            <a:avLst/>
          </a:prstGeom>
          <a:noFill/>
          <a:ln/>
        </p:spPr>
        <p:txBody>
          <a:bodyPr wrap="square" rtlCol="0" anchor="ctr"/>
          <a:lstStyle/>
          <a:p>
            <a:pPr algn="l" marL="342900" indent="-342900">
              <a:lnSpc>
                <a:spcPts val="4320"/>
              </a:lnSpc>
              <a:buSzPct val="100000"/>
              <a:buFont typeface="+mj-lt"/>
              <a:buAutoNum type="arabicPeriod" startAt="1"/>
            </a:pPr>
            <a:r>
              <a:rPr lang="en-US" sz="3600" b="1" spc="-72" kern="0" dirty="0">
                <a:solidFill>
                  <a:srgbClr val="000000">
                    <a:alpha val="99000"/>
                  </a:srgbClr>
                </a:solidFill>
                <a:latin typeface="Inter" pitchFamily="34" charset="0"/>
                <a:ea typeface="Inter" pitchFamily="34" charset="-122"/>
                <a:cs typeface="Inter" pitchFamily="34" charset="-120"/>
              </a:rPr>
              <a:t>당뇨 예측 모델</a:t>
            </a:r>
            <a:endParaRPr lang="en-US" sz="3600" dirty="0"/>
          </a:p>
        </p:txBody>
      </p:sp>
      <p:sp>
        <p:nvSpPr>
          <p:cNvPr id="11" name="Text 3"/>
          <p:cNvSpPr/>
          <p:nvPr/>
        </p:nvSpPr>
        <p:spPr>
          <a:xfrm>
            <a:off x="542925" y="1128713"/>
            <a:ext cx="3138488" cy="685800"/>
          </a:xfrm>
          <a:prstGeom prst="rect">
            <a:avLst/>
          </a:prstGeom>
          <a:noFill/>
          <a:ln/>
        </p:spPr>
        <p:txBody>
          <a:bodyPr wrap="square" rtlCol="0" anchor="ctr"/>
          <a:lstStyle/>
          <a:p>
            <a:pPr algn="l" marL="342900" indent="-342900">
              <a:lnSpc>
                <a:spcPts val="1782"/>
              </a:lnSpc>
              <a:buSzPct val="100000"/>
              <a:buFont typeface="+mj-lt"/>
              <a:buAutoNum type="arabicPeriod" startAt="1"/>
            </a:pPr>
            <a:r>
              <a:rPr lang="en-US" sz="1350" b="1" spc="-27" kern="0" dirty="0">
                <a:solidFill>
                  <a:srgbClr val="000000">
                    <a:alpha val="99000"/>
                  </a:srgbClr>
                </a:solidFill>
                <a:latin typeface="Inter" pitchFamily="34" charset="0"/>
                <a:ea typeface="Inter" pitchFamily="34" charset="-122"/>
                <a:cs typeface="Inter" pitchFamily="34" charset="-120"/>
              </a:rPr>
              <a:t>분석 진행 - 선별된 변수 학습</a:t>
            </a:r>
            <a:endParaRPr lang="en-US" sz="1350" dirty="0"/>
          </a:p>
          <a:p>
            <a:pPr algn="l" indent="0" marL="0">
              <a:lnSpc>
                <a:spcPts val="1782"/>
              </a:lnSpc>
              <a:buNone/>
            </a:pPr>
            <a:r>
              <a:rPr lang="en-US" sz="1350" b="1" spc="-27" kern="0" dirty="0">
                <a:solidFill>
                  <a:srgbClr val="000000">
                    <a:alpha val="99000"/>
                  </a:srgbClr>
                </a:solidFill>
                <a:latin typeface="Inter" pitchFamily="34" charset="0"/>
                <a:ea typeface="Inter" pitchFamily="34" charset="-122"/>
                <a:cs typeface="Inter" pitchFamily="34" charset="-120"/>
              </a:rPr>
              <a:t>     원본 데이터셋 중 연관을 미칠 것이라</a:t>
            </a:r>
            <a:endParaRPr lang="en-US" sz="1350" dirty="0"/>
          </a:p>
          <a:p>
            <a:pPr algn="l" indent="0" marL="0">
              <a:lnSpc>
                <a:spcPts val="1782"/>
              </a:lnSpc>
              <a:buNone/>
            </a:pPr>
            <a:r>
              <a:rPr lang="en-US" sz="1350" b="1" spc="-27" kern="0" dirty="0">
                <a:solidFill>
                  <a:srgbClr val="000000">
                    <a:alpha val="99000"/>
                  </a:srgbClr>
                </a:solidFill>
                <a:latin typeface="Inter" pitchFamily="34" charset="0"/>
                <a:ea typeface="Inter" pitchFamily="34" charset="-122"/>
                <a:cs typeface="Inter" pitchFamily="34" charset="-120"/>
              </a:rPr>
              <a:t>     판단되는 변수를 모델 학습에 사용</a:t>
            </a:r>
            <a:endParaRPr lang="en-US" sz="1350" dirty="0"/>
          </a:p>
        </p:txBody>
      </p:sp>
      <p:sp>
        <p:nvSpPr>
          <p:cNvPr id="12" name="Text 4"/>
          <p:cNvSpPr/>
          <p:nvPr/>
        </p:nvSpPr>
        <p:spPr>
          <a:xfrm>
            <a:off x="2681288" y="4305300"/>
            <a:ext cx="6419850" cy="228600"/>
          </a:xfrm>
          <a:prstGeom prst="rect">
            <a:avLst/>
          </a:prstGeom>
          <a:noFill/>
          <a:ln/>
        </p:spPr>
        <p:txBody>
          <a:bodyPr wrap="square" rtlCol="0" anchor="ctr"/>
          <a:lstStyle/>
          <a:p>
            <a:pPr algn="l" indent="0" marL="0">
              <a:lnSpc>
                <a:spcPts val="1782"/>
              </a:lnSpc>
              <a:buNone/>
            </a:pPr>
            <a:r>
              <a:rPr lang="en-US" sz="1350" b="1" spc="-27" kern="0" dirty="0">
                <a:solidFill>
                  <a:srgbClr val="000000">
                    <a:alpha val="99000"/>
                  </a:srgbClr>
                </a:solidFill>
                <a:latin typeface="Inter" pitchFamily="34" charset="0"/>
                <a:ea typeface="Inter" pitchFamily="34" charset="-122"/>
                <a:cs typeface="Inter" pitchFamily="34" charset="-120"/>
              </a:rPr>
              <a:t>→ Random Forest Classifier의 성능이 F1-Score=0.5833으로 가장 높게 나타남</a:t>
            </a:r>
            <a:endParaRPr lang="en-US" sz="1350" dirty="0"/>
          </a:p>
        </p:txBody>
      </p:sp>
      <p:sp>
        <p:nvSpPr>
          <p:cNvPr id="13" name="Text 5"/>
          <p:cNvSpPr/>
          <p:nvPr/>
        </p:nvSpPr>
        <p:spPr>
          <a:xfrm>
            <a:off x="723900" y="2133600"/>
            <a:ext cx="2957513" cy="304800"/>
          </a:xfrm>
          <a:prstGeom prst="rect">
            <a:avLst/>
          </a:prstGeom>
          <a:noFill/>
          <a:ln/>
        </p:spPr>
        <p:txBody>
          <a:bodyPr wrap="square" rtlCol="0" anchor="ctr"/>
          <a:lstStyle/>
          <a:p>
            <a:pPr algn="l" indent="0" marL="0">
              <a:lnSpc>
                <a:spcPts val="1206"/>
              </a:lnSpc>
              <a:buNone/>
            </a:pPr>
            <a:r>
              <a:rPr lang="en-US" sz="900" spc="-5" kern="0" dirty="0">
                <a:solidFill>
                  <a:srgbClr val="000000">
                    <a:alpha val="99000"/>
                  </a:srgbClr>
                </a:solidFill>
                <a:latin typeface="Inter" pitchFamily="34" charset="0"/>
                <a:ea typeface="Inter" pitchFamily="34" charset="-122"/>
                <a:cs typeface="Inter" pitchFamily="34" charset="-120"/>
              </a:rPr>
              <a:t>공복혈당, 체중, 허리둘레, 연령, 트리글리세라이드,</a:t>
            </a:r>
            <a:endParaRPr lang="en-US" sz="900" dirty="0"/>
          </a:p>
          <a:p>
            <a:pPr algn="l" indent="0" marL="0">
              <a:lnSpc>
                <a:spcPts val="1206"/>
              </a:lnSpc>
              <a:buNone/>
            </a:pPr>
            <a:r>
              <a:rPr lang="en-US" sz="900" spc="-5" kern="0" dirty="0">
                <a:solidFill>
                  <a:srgbClr val="000000">
                    <a:alpha val="99000"/>
                  </a:srgbClr>
                </a:solidFill>
                <a:latin typeface="Inter" pitchFamily="34" charset="0"/>
                <a:ea typeface="Inter" pitchFamily="34" charset="-122"/>
                <a:cs typeface="Inter" pitchFamily="34" charset="-120"/>
              </a:rPr>
              <a:t>HDL혈당, 음주여부, 혈청지오티(ALT)</a:t>
            </a:r>
            <a:endParaRPr lang="en-US" sz="900" dirty="0"/>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name="Slide 74">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395788" y="3319463"/>
            <a:ext cx="1581150" cy="538163"/>
          </a:xfrm>
          <a:prstGeom prst="rect">
            <a:avLst/>
          </a:prstGeom>
          <a:noFill/>
          <a:ln w="50800">
            <a:solidFill>
              <a:srgbClr val="E03E1A"/>
            </a:solidFill>
          </a:ln>
        </p:spPr>
        <p:txBody>
          <a:bodyPr wrap="square" rtlCol="0" anchor="ctr"/>
          <a:lstStyle/>
          <a:p>
            <a:pPr indent="0" marL="0">
              <a:buNone/>
            </a:pPr>
            <a:endParaRPr lang="en-US" dirty="0"/>
          </a:p>
        </p:txBody>
      </p:sp>
      <p:sp>
        <p:nvSpPr>
          <p:cNvPr id="3" name="Text 1"/>
          <p:cNvSpPr/>
          <p:nvPr/>
        </p:nvSpPr>
        <p:spPr>
          <a:xfrm>
            <a:off x="4395788" y="1409700"/>
            <a:ext cx="4119562" cy="1785938"/>
          </a:xfrm>
          <a:prstGeom prst="rect">
            <a:avLst/>
          </a:prstGeom>
          <a:noFill/>
          <a:ln w="50800">
            <a:solidFill>
              <a:srgbClr val="E03E1A"/>
            </a:solidFill>
          </a:ln>
        </p:spPr>
        <p:txBody>
          <a:bodyPr wrap="square" rtlCol="0" anchor="ctr"/>
          <a:lstStyle/>
          <a:p>
            <a:pPr indent="0" marL="0">
              <a:buNone/>
            </a:pPr>
            <a:endParaRPr lang="en-US" dirty="0"/>
          </a:p>
        </p:txBody>
      </p:sp>
      <p:pic>
        <p:nvPicPr>
          <p:cNvPr id="4" name="Image 0" descr="preencoded.png">    </p:cNvPr>
          <p:cNvPicPr>
            <a:picLocks noChangeAspect="1"/>
          </p:cNvPicPr>
          <p:nvPr/>
        </p:nvPicPr>
        <p:blipFill>
          <a:blip r:embed="rId1"/>
          <a:stretch>
            <a:fillRect/>
          </a:stretch>
        </p:blipFill>
        <p:spPr>
          <a:xfrm>
            <a:off x="4529138" y="1543050"/>
            <a:ext cx="3814763" cy="2233613"/>
          </a:xfrm>
          <a:prstGeom prst="rect">
            <a:avLst/>
          </a:prstGeom>
        </p:spPr>
      </p:pic>
      <p:sp>
        <p:nvSpPr>
          <p:cNvPr id="5" name="Text 2"/>
          <p:cNvSpPr/>
          <p:nvPr/>
        </p:nvSpPr>
        <p:spPr>
          <a:xfrm>
            <a:off x="833438" y="1571625"/>
            <a:ext cx="3876675" cy="685800"/>
          </a:xfrm>
          <a:prstGeom prst="rect">
            <a:avLst/>
          </a:prstGeom>
          <a:noFill/>
          <a:ln/>
        </p:spPr>
        <p:txBody>
          <a:bodyPr wrap="square" rtlCol="0" anchor="ctr"/>
          <a:lstStyle/>
          <a:p>
            <a:pPr algn="l" marL="342900" indent="-342900">
              <a:lnSpc>
                <a:spcPts val="1782"/>
              </a:lnSpc>
              <a:buSzPct val="100000"/>
              <a:buFont typeface="+mj-lt"/>
              <a:buAutoNum type="arabicPeriod" startAt="1"/>
            </a:pPr>
            <a:r>
              <a:rPr lang="en-US" sz="1350" b="1" spc="-27" kern="0" dirty="0">
                <a:solidFill>
                  <a:srgbClr val="000000">
                    <a:alpha val="99000"/>
                  </a:srgbClr>
                </a:solidFill>
                <a:latin typeface="Inter" pitchFamily="34" charset="0"/>
                <a:ea typeface="Inter" pitchFamily="34" charset="-122"/>
                <a:cs typeface="Inter" pitchFamily="34" charset="-120"/>
              </a:rPr>
              <a:t>분석 진행 - 최선의 모델 학습</a:t>
            </a:r>
            <a:endParaRPr lang="en-US" sz="1350" dirty="0"/>
          </a:p>
          <a:p>
            <a:pPr algn="l" indent="0" marL="0">
              <a:lnSpc>
                <a:spcPts val="1782"/>
              </a:lnSpc>
              <a:buNone/>
            </a:pPr>
            <a:r>
              <a:rPr lang="en-US" sz="1350" b="1" spc="-27" kern="0" dirty="0">
                <a:solidFill>
                  <a:srgbClr val="000000">
                    <a:alpha val="99000"/>
                  </a:srgbClr>
                </a:solidFill>
                <a:latin typeface="Inter" pitchFamily="34" charset="0"/>
                <a:ea typeface="Inter" pitchFamily="34" charset="-122"/>
                <a:cs typeface="Inter" pitchFamily="34" charset="-120"/>
              </a:rPr>
              <a:t>     Random Forest Classifier에</a:t>
            </a:r>
            <a:endParaRPr lang="en-US" sz="1350" dirty="0"/>
          </a:p>
          <a:p>
            <a:pPr algn="l" indent="0" marL="0">
              <a:lnSpc>
                <a:spcPts val="1782"/>
              </a:lnSpc>
              <a:buNone/>
            </a:pPr>
            <a:r>
              <a:rPr lang="en-US" sz="1350" b="1" spc="-27" kern="0" dirty="0">
                <a:solidFill>
                  <a:srgbClr val="000000">
                    <a:alpha val="99000"/>
                  </a:srgbClr>
                </a:solidFill>
                <a:latin typeface="Inter" pitchFamily="34" charset="0"/>
                <a:ea typeface="Inter" pitchFamily="34" charset="-122"/>
                <a:cs typeface="Inter" pitchFamily="34" charset="-120"/>
              </a:rPr>
              <a:t>     그리드서치를 통해 최선의 하이퍼파라미터 획득</a:t>
            </a:r>
            <a:endParaRPr lang="en-US" sz="1350" dirty="0"/>
          </a:p>
        </p:txBody>
      </p:sp>
      <p:sp>
        <p:nvSpPr>
          <p:cNvPr id="6" name="Text 3"/>
          <p:cNvSpPr/>
          <p:nvPr/>
        </p:nvSpPr>
        <p:spPr>
          <a:xfrm>
            <a:off x="2076450" y="3952875"/>
            <a:ext cx="6419850" cy="228600"/>
          </a:xfrm>
          <a:prstGeom prst="rect">
            <a:avLst/>
          </a:prstGeom>
          <a:noFill/>
          <a:ln/>
        </p:spPr>
        <p:txBody>
          <a:bodyPr wrap="square" rtlCol="0" anchor="ctr"/>
          <a:lstStyle/>
          <a:p>
            <a:pPr algn="l" indent="0" marL="0">
              <a:lnSpc>
                <a:spcPts val="1782"/>
              </a:lnSpc>
              <a:buNone/>
            </a:pPr>
            <a:r>
              <a:rPr lang="en-US" sz="1350" b="1" spc="-27" kern="0" dirty="0">
                <a:solidFill>
                  <a:srgbClr val="000000">
                    <a:alpha val="99000"/>
                  </a:srgbClr>
                </a:solidFill>
                <a:latin typeface="Inter" pitchFamily="34" charset="0"/>
                <a:ea typeface="Inter" pitchFamily="34" charset="-122"/>
                <a:cs typeface="Inter" pitchFamily="34" charset="-120"/>
              </a:rPr>
              <a:t>→ Random Forest Classifier의 성능이 F1-Score=0.5926으로 나타남</a:t>
            </a:r>
            <a:endParaRPr lang="en-US" sz="1350" dirty="0"/>
          </a:p>
        </p:txBody>
      </p:sp>
      <p:sp>
        <p:nvSpPr>
          <p:cNvPr id="7" name="Text 4"/>
          <p:cNvSpPr/>
          <p:nvPr/>
        </p:nvSpPr>
        <p:spPr>
          <a:xfrm>
            <a:off x="1009650" y="2266950"/>
            <a:ext cx="3700463" cy="609600"/>
          </a:xfrm>
          <a:prstGeom prst="rect">
            <a:avLst/>
          </a:prstGeom>
          <a:noFill/>
          <a:ln/>
        </p:spPr>
        <p:txBody>
          <a:bodyPr wrap="square" rtlCol="0" anchor="ctr"/>
          <a:lstStyle/>
          <a:p>
            <a:pPr algn="l" indent="0" marL="0">
              <a:lnSpc>
                <a:spcPts val="1206"/>
              </a:lnSpc>
              <a:buNone/>
            </a:pPr>
            <a:r>
              <a:rPr lang="en-US" sz="900" spc="-5" kern="0" dirty="0">
                <a:solidFill>
                  <a:srgbClr val="000000">
                    <a:alpha val="99000"/>
                  </a:srgbClr>
                </a:solidFill>
                <a:latin typeface="Inter" pitchFamily="34" charset="0"/>
                <a:ea typeface="Inter" pitchFamily="34" charset="-122"/>
                <a:cs typeface="Inter" pitchFamily="34" charset="-120"/>
              </a:rPr>
              <a:t>max_depth=None, criterion='gini', max_features='log2',</a:t>
            </a:r>
            <a:endParaRPr lang="en-US" sz="900" dirty="0"/>
          </a:p>
          <a:p>
            <a:pPr algn="l" indent="0" marL="0">
              <a:lnSpc>
                <a:spcPts val="1206"/>
              </a:lnSpc>
              <a:buNone/>
            </a:pPr>
            <a:r>
              <a:rPr lang="en-US" sz="900" spc="-5" kern="0" dirty="0">
                <a:solidFill>
                  <a:srgbClr val="000000">
                    <a:alpha val="99000"/>
                  </a:srgbClr>
                </a:solidFill>
                <a:latin typeface="Inter" pitchFamily="34" charset="0"/>
                <a:ea typeface="Inter" pitchFamily="34" charset="-122"/>
                <a:cs typeface="Inter" pitchFamily="34" charset="-120"/>
              </a:rPr>
              <a:t>min_samples_leaf=1, min_samples_split=2,</a:t>
            </a:r>
            <a:endParaRPr lang="en-US" sz="900" dirty="0"/>
          </a:p>
          <a:p>
            <a:pPr algn="l" indent="0" marL="0">
              <a:lnSpc>
                <a:spcPts val="1206"/>
              </a:lnSpc>
              <a:buNone/>
            </a:pPr>
            <a:r>
              <a:rPr lang="en-US" sz="900" spc="-5" kern="0" dirty="0">
                <a:solidFill>
                  <a:srgbClr val="000000">
                    <a:alpha val="99000"/>
                  </a:srgbClr>
                </a:solidFill>
                <a:latin typeface="Inter" pitchFamily="34" charset="0"/>
                <a:ea typeface="Inter" pitchFamily="34" charset="-122"/>
                <a:cs typeface="Inter" pitchFamily="34" charset="-120"/>
              </a:rPr>
              <a:t>n_estimators=100, class_weight='balanced',</a:t>
            </a:r>
            <a:endParaRPr lang="en-US" sz="900" dirty="0"/>
          </a:p>
          <a:p>
            <a:pPr algn="l" indent="0" marL="0">
              <a:lnSpc>
                <a:spcPts val="1206"/>
              </a:lnSpc>
              <a:buNone/>
            </a:pPr>
            <a:r>
              <a:rPr lang="en-US" sz="900" spc="-5" kern="0" dirty="0">
                <a:solidFill>
                  <a:srgbClr val="000000">
                    <a:alpha val="99000"/>
                  </a:srgbClr>
                </a:solidFill>
                <a:latin typeface="Inter" pitchFamily="34" charset="0"/>
                <a:ea typeface="Inter" pitchFamily="34" charset="-122"/>
                <a:cs typeface="Inter" pitchFamily="34" charset="-120"/>
              </a:rPr>
              <a:t>random_state=62</a:t>
            </a:r>
            <a:endParaRPr lang="en-US" sz="900" dirty="0"/>
          </a:p>
        </p:txBody>
      </p:sp>
      <p:sp>
        <p:nvSpPr>
          <p:cNvPr id="8" name="Text 5"/>
          <p:cNvSpPr/>
          <p:nvPr/>
        </p:nvSpPr>
        <p:spPr>
          <a:xfrm>
            <a:off x="395288" y="442913"/>
            <a:ext cx="3814763" cy="547688"/>
          </a:xfrm>
          <a:prstGeom prst="rect">
            <a:avLst/>
          </a:prstGeom>
          <a:noFill/>
          <a:ln/>
        </p:spPr>
        <p:txBody>
          <a:bodyPr wrap="square" rtlCol="0" anchor="ctr"/>
          <a:lstStyle/>
          <a:p>
            <a:pPr algn="l" marL="342900" indent="-342900">
              <a:lnSpc>
                <a:spcPts val="4320"/>
              </a:lnSpc>
              <a:buSzPct val="100000"/>
              <a:buFont typeface="+mj-lt"/>
              <a:buAutoNum type="arabicPeriod" startAt="1"/>
            </a:pPr>
            <a:r>
              <a:rPr lang="en-US" sz="3600" b="1" spc="-72" kern="0" dirty="0">
                <a:solidFill>
                  <a:srgbClr val="000000">
                    <a:alpha val="99000"/>
                  </a:srgbClr>
                </a:solidFill>
                <a:latin typeface="Inter" pitchFamily="34" charset="0"/>
                <a:ea typeface="Inter" pitchFamily="34" charset="-122"/>
                <a:cs typeface="Inter" pitchFamily="34" charset="-120"/>
              </a:rPr>
              <a:t>당뇨 예측 모델</a:t>
            </a:r>
            <a:endParaRPr lang="en-US" sz="3600" dirty="0"/>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name="Slide 75">
    <p:bg>
      <p:bgPr>
        <a:solidFill>
          <a:srgbClr val="FFFFFF"/>
        </a:solidFill>
      </p:bgPr>
    </p:bg>
    <p:spTree>
      <p:nvGrpSpPr>
        <p:cNvPr id="1" name=""/>
        <p:cNvGrpSpPr/>
        <p:nvPr/>
      </p:nvGrpSpPr>
      <p:grpSpPr>
        <a:xfrm>
          <a:off x="0" y="0"/>
          <a:ext cx="0" cy="0"/>
          <a:chOff x="0" y="0"/>
          <a:chExt cx="0" cy="0"/>
        </a:xfrm>
      </p:grpSpPr>
      <p:sp>
        <p:nvSpPr>
          <p:cNvPr id="3" name="Text 0"/>
          <p:cNvSpPr/>
          <p:nvPr/>
        </p:nvSpPr>
        <p:spPr>
          <a:xfrm>
            <a:off x="3233738" y="1900238"/>
            <a:ext cx="3128963" cy="547688"/>
          </a:xfrm>
          <a:prstGeom prst="rect">
            <a:avLst/>
          </a:prstGeom>
          <a:noFill/>
          <a:ln/>
        </p:spPr>
        <p:txBody>
          <a:bodyPr wrap="square" rtlCol="0" anchor="ctr"/>
          <a:lstStyle/>
          <a:p>
            <a:pPr algn="l" indent="0" marL="0">
              <a:lnSpc>
                <a:spcPts val="4320"/>
              </a:lnSpc>
              <a:buNone/>
            </a:pPr>
            <a:r>
              <a:rPr lang="en-US" sz="3600" b="1" spc="-72" kern="0" dirty="0">
                <a:solidFill>
                  <a:srgbClr val="000000">
                    <a:alpha val="99000"/>
                  </a:srgbClr>
                </a:solidFill>
                <a:latin typeface="Inter" pitchFamily="34" charset="0"/>
                <a:ea typeface="Inter" pitchFamily="34" charset="-122"/>
                <a:cs typeface="Inter" pitchFamily="34" charset="-120"/>
              </a:rPr>
              <a:t>이탈 고객 분석</a:t>
            </a:r>
            <a:endParaRPr lang="en-US" sz="3600" dirty="0"/>
          </a:p>
        </p:txBody>
      </p:sp>
      <p:sp>
        <p:nvSpPr>
          <p:cNvPr id="4" name="Text 1"/>
          <p:cNvSpPr/>
          <p:nvPr/>
        </p:nvSpPr>
        <p:spPr>
          <a:xfrm>
            <a:off x="1400175" y="2852738"/>
            <a:ext cx="7110413" cy="228600"/>
          </a:xfrm>
          <a:prstGeom prst="rect">
            <a:avLst/>
          </a:prstGeom>
          <a:noFill/>
          <a:ln/>
        </p:spPr>
        <p:txBody>
          <a:bodyPr wrap="square" rtlCol="0" anchor="ctr"/>
          <a:lstStyle/>
          <a:p>
            <a:pPr algn="l" indent="0" marL="0">
              <a:lnSpc>
                <a:spcPts val="1782"/>
              </a:lnSpc>
              <a:buNone/>
            </a:pPr>
            <a:r>
              <a:rPr lang="en-US" sz="1350" b="1" spc="-27" kern="0" dirty="0">
                <a:solidFill>
                  <a:srgbClr val="000000">
                    <a:alpha val="99000"/>
                  </a:srgbClr>
                </a:solidFill>
                <a:latin typeface="Inter" pitchFamily="34" charset="0"/>
                <a:ea typeface="Inter" pitchFamily="34" charset="-122"/>
                <a:cs typeface="Inter" pitchFamily="34" charset="-120"/>
              </a:rPr>
              <a:t>→ 추가적으로 이탈 고객 분석을 통해 이탈 고객을 대상으로 건강검진 분석 서비스를 기획하고자 함</a:t>
            </a:r>
            <a:endParaRPr lang="en-US" sz="1350" dirty="0"/>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name="Slide 76">
    <p:bg>
      <p:bgPr>
        <a:solidFill>
          <a:srgbClr val="FFFFFF"/>
        </a:solidFill>
      </p:bgPr>
    </p:bg>
    <p:spTree>
      <p:nvGrpSpPr>
        <p:cNvPr id="1" name=""/>
        <p:cNvGrpSpPr/>
        <p:nvPr/>
      </p:nvGrpSpPr>
      <p:grpSpPr>
        <a:xfrm>
          <a:off x="0" y="0"/>
          <a:ext cx="0" cy="0"/>
          <a:chOff x="0" y="0"/>
          <a:chExt cx="0" cy="0"/>
        </a:xfrm>
      </p:grpSpPr>
      <p:sp>
        <p:nvSpPr>
          <p:cNvPr id="3" name="Shape 0"/>
          <p:cNvSpPr/>
          <p:nvPr/>
        </p:nvSpPr>
        <p:spPr>
          <a:xfrm>
            <a:off x="676275" y="2909888"/>
            <a:ext cx="1751409" cy="762000"/>
          </a:xfrm>
          <a:prstGeom prst="rect">
            <a:avLst/>
          </a:prstGeom>
          <a:noFill/>
          <a:ln/>
        </p:spPr>
      </p:sp>
      <p:sp>
        <p:nvSpPr>
          <p:cNvPr id="4" name="Shape 1"/>
          <p:cNvSpPr/>
          <p:nvPr/>
        </p:nvSpPr>
        <p:spPr>
          <a:xfrm>
            <a:off x="2657475" y="2886075"/>
            <a:ext cx="1751409" cy="1219200"/>
          </a:xfrm>
          <a:prstGeom prst="rect">
            <a:avLst/>
          </a:prstGeom>
          <a:noFill/>
          <a:ln/>
        </p:spPr>
      </p:sp>
      <p:sp>
        <p:nvSpPr>
          <p:cNvPr id="5" name="Shape 2"/>
          <p:cNvSpPr/>
          <p:nvPr/>
        </p:nvSpPr>
        <p:spPr>
          <a:xfrm>
            <a:off x="4786313" y="2886075"/>
            <a:ext cx="1751409" cy="914400"/>
          </a:xfrm>
          <a:prstGeom prst="rect">
            <a:avLst/>
          </a:prstGeom>
          <a:noFill/>
          <a:ln/>
        </p:spPr>
      </p:sp>
      <p:sp>
        <p:nvSpPr>
          <p:cNvPr id="6" name="Shape 3"/>
          <p:cNvSpPr/>
          <p:nvPr/>
        </p:nvSpPr>
        <p:spPr>
          <a:xfrm>
            <a:off x="6829425" y="2876550"/>
            <a:ext cx="1751409" cy="457200"/>
          </a:xfrm>
          <a:prstGeom prst="rect">
            <a:avLst/>
          </a:prstGeom>
          <a:noFill/>
          <a:ln/>
        </p:spPr>
      </p:sp>
      <p:sp>
        <p:nvSpPr>
          <p:cNvPr id="7" name="Shape 4"/>
          <p:cNvSpPr/>
          <p:nvPr/>
        </p:nvSpPr>
        <p:spPr>
          <a:xfrm>
            <a:off x="676275" y="1243013"/>
            <a:ext cx="7667625" cy="1104900"/>
          </a:xfrm>
          <a:prstGeom prst="rect">
            <a:avLst/>
          </a:prstGeom>
          <a:noFill/>
          <a:ln/>
        </p:spPr>
      </p:sp>
      <p:sp>
        <p:nvSpPr>
          <p:cNvPr id="8" name="Text 5"/>
          <p:cNvSpPr/>
          <p:nvPr/>
        </p:nvSpPr>
        <p:spPr>
          <a:xfrm>
            <a:off x="2062163" y="1314450"/>
            <a:ext cx="2447925" cy="133350"/>
          </a:xfrm>
          <a:prstGeom prst="rect">
            <a:avLst/>
          </a:prstGeom>
          <a:noFill/>
          <a:ln/>
        </p:spPr>
        <p:txBody>
          <a:bodyPr wrap="square" rtlCol="0" anchor="ctr"/>
          <a:lstStyle/>
          <a:p>
            <a:pPr algn="l" indent="0" marL="0">
              <a:lnSpc>
                <a:spcPts val="1050"/>
              </a:lnSpc>
              <a:buNone/>
            </a:pPr>
            <a:r>
              <a:rPr lang="en-US" sz="750" dirty="0">
                <a:solidFill>
                  <a:srgbClr val="000000">
                    <a:alpha val="99000"/>
                  </a:srgbClr>
                </a:solidFill>
                <a:latin typeface="Inter" pitchFamily="34" charset="0"/>
                <a:ea typeface="Inter" pitchFamily="34" charset="-122"/>
                <a:cs typeface="Inter" pitchFamily="34" charset="-120"/>
              </a:rPr>
              <a:t>출처: iM증권 홈페이지</a:t>
            </a:r>
            <a:endParaRPr lang="en-US" sz="750" dirty="0"/>
          </a:p>
        </p:txBody>
      </p:sp>
      <p:sp>
        <p:nvSpPr>
          <p:cNvPr id="9" name="Text 6"/>
          <p:cNvSpPr/>
          <p:nvPr/>
        </p:nvSpPr>
        <p:spPr>
          <a:xfrm>
            <a:off x="1485900" y="4052888"/>
            <a:ext cx="461963" cy="228600"/>
          </a:xfrm>
          <a:prstGeom prst="rect">
            <a:avLst/>
          </a:prstGeom>
          <a:noFill/>
          <a:ln/>
        </p:spPr>
        <p:txBody>
          <a:bodyPr wrap="square" rtlCol="0" anchor="ctr"/>
          <a:lstStyle/>
          <a:p>
            <a:pPr indent="0" marL="0">
              <a:buNone/>
            </a:pPr>
            <a:endParaRPr lang="en-US" dirty="0"/>
          </a:p>
        </p:txBody>
      </p:sp>
      <p:sp>
        <p:nvSpPr>
          <p:cNvPr id="10" name="Text 7"/>
          <p:cNvSpPr/>
          <p:nvPr/>
        </p:nvSpPr>
        <p:spPr>
          <a:xfrm>
            <a:off x="119063" y="109538"/>
            <a:ext cx="4972050" cy="342900"/>
          </a:xfrm>
          <a:prstGeom prst="rect">
            <a:avLst/>
          </a:prstGeom>
          <a:noFill/>
          <a:ln/>
        </p:spPr>
        <p:txBody>
          <a:bodyPr wrap="square" rtlCol="0" anchor="ctr"/>
          <a:lstStyle/>
          <a:p>
            <a:pPr algn="l" indent="0" marL="0">
              <a:lnSpc>
                <a:spcPts val="2700"/>
              </a:lnSpc>
              <a:buNone/>
            </a:pPr>
            <a:r>
              <a:rPr lang="en-US" sz="2250" b="1" spc="-50" kern="0" dirty="0">
                <a:solidFill>
                  <a:srgbClr val="000000">
                    <a:alpha val="99000"/>
                  </a:srgbClr>
                </a:solidFill>
                <a:latin typeface="Inter" pitchFamily="34" charset="0"/>
                <a:ea typeface="Inter" pitchFamily="34" charset="-122"/>
                <a:cs typeface="Inter" pitchFamily="34" charset="-120"/>
              </a:rPr>
              <a:t>이탈 고객 특징</a:t>
            </a:r>
            <a:endParaRPr lang="en-US" sz="2250" dirty="0"/>
          </a:p>
        </p:txBody>
      </p:sp>
      <p:sp>
        <p:nvSpPr>
          <p:cNvPr id="11" name="Text 8"/>
          <p:cNvSpPr/>
          <p:nvPr/>
        </p:nvSpPr>
        <p:spPr>
          <a:xfrm>
            <a:off x="6829425" y="2876550"/>
            <a:ext cx="2208609" cy="228600"/>
          </a:xfrm>
          <a:prstGeom prst="rect">
            <a:avLst/>
          </a:prstGeom>
          <a:noFill/>
          <a:ln/>
        </p:spPr>
        <p:txBody>
          <a:bodyPr wrap="square" rtlCol="0" anchor="ctr"/>
          <a:lstStyle/>
          <a:p>
            <a:pPr algn="l" indent="0" marL="0">
              <a:lnSpc>
                <a:spcPts val="1782"/>
              </a:lnSpc>
              <a:buNone/>
            </a:pPr>
            <a:r>
              <a:rPr lang="en-US" sz="1350" b="1" spc="-27" kern="0" dirty="0">
                <a:solidFill>
                  <a:srgbClr val="000000">
                    <a:alpha val="99000"/>
                  </a:srgbClr>
                </a:solidFill>
                <a:latin typeface="Inter" pitchFamily="34" charset="0"/>
                <a:ea typeface="Inter" pitchFamily="34" charset="-122"/>
                <a:cs typeface="Inter" pitchFamily="34" charset="-120"/>
              </a:rPr>
              <a:t>절대적 휴면 기준</a:t>
            </a:r>
            <a:endParaRPr lang="en-US" sz="1350" dirty="0"/>
          </a:p>
        </p:txBody>
      </p:sp>
      <p:sp>
        <p:nvSpPr>
          <p:cNvPr id="12" name="Text 9"/>
          <p:cNvSpPr/>
          <p:nvPr/>
        </p:nvSpPr>
        <p:spPr>
          <a:xfrm>
            <a:off x="6829425" y="3181350"/>
            <a:ext cx="2208609" cy="152400"/>
          </a:xfrm>
          <a:prstGeom prst="rect">
            <a:avLst/>
          </a:prstGeom>
          <a:noFill/>
          <a:ln/>
        </p:spPr>
        <p:txBody>
          <a:bodyPr wrap="square" rtlCol="0" anchor="ctr"/>
          <a:lstStyle/>
          <a:p>
            <a:pPr algn="l" indent="0" marL="0">
              <a:lnSpc>
                <a:spcPts val="1206"/>
              </a:lnSpc>
              <a:buNone/>
            </a:pPr>
            <a:r>
              <a:rPr lang="en-US" sz="900" spc="-5" kern="0" dirty="0">
                <a:solidFill>
                  <a:srgbClr val="000000">
                    <a:alpha val="99000"/>
                  </a:srgbClr>
                </a:solidFill>
                <a:latin typeface="Inter" pitchFamily="34" charset="0"/>
                <a:ea typeface="Inter" pitchFamily="34" charset="-122"/>
                <a:cs typeface="Inter" pitchFamily="34" charset="-120"/>
              </a:rPr>
              <a:t>6개월 간 거래 내역 부재</a:t>
            </a:r>
            <a:endParaRPr lang="en-US" sz="900" dirty="0"/>
          </a:p>
        </p:txBody>
      </p:sp>
      <p:sp>
        <p:nvSpPr>
          <p:cNvPr id="13" name="Text 10"/>
          <p:cNvSpPr/>
          <p:nvPr/>
        </p:nvSpPr>
        <p:spPr>
          <a:xfrm>
            <a:off x="4786313" y="2886075"/>
            <a:ext cx="2208609" cy="228600"/>
          </a:xfrm>
          <a:prstGeom prst="rect">
            <a:avLst/>
          </a:prstGeom>
          <a:noFill/>
          <a:ln/>
        </p:spPr>
        <p:txBody>
          <a:bodyPr wrap="square" rtlCol="0" anchor="ctr"/>
          <a:lstStyle/>
          <a:p>
            <a:pPr algn="l" indent="0" marL="0">
              <a:lnSpc>
                <a:spcPts val="1782"/>
              </a:lnSpc>
              <a:buNone/>
            </a:pPr>
            <a:r>
              <a:rPr lang="en-US" sz="1350" b="1" spc="-27" kern="0" dirty="0">
                <a:solidFill>
                  <a:srgbClr val="E03E1A">
                    <a:alpha val="99000"/>
                  </a:srgbClr>
                </a:solidFill>
                <a:latin typeface="Inter" pitchFamily="34" charset="0"/>
                <a:ea typeface="Inter" pitchFamily="34" charset="-122"/>
                <a:cs typeface="Inter" pitchFamily="34" charset="-120"/>
              </a:rPr>
              <a:t>휴면계좌한계</a:t>
            </a:r>
            <a:endParaRPr lang="en-US" sz="1350" dirty="0"/>
          </a:p>
        </p:txBody>
      </p:sp>
      <p:sp>
        <p:nvSpPr>
          <p:cNvPr id="14" name="Text 11"/>
          <p:cNvSpPr/>
          <p:nvPr/>
        </p:nvSpPr>
        <p:spPr>
          <a:xfrm>
            <a:off x="4786313" y="3190875"/>
            <a:ext cx="2208609" cy="609600"/>
          </a:xfrm>
          <a:prstGeom prst="rect">
            <a:avLst/>
          </a:prstGeom>
          <a:noFill/>
          <a:ln/>
        </p:spPr>
        <p:txBody>
          <a:bodyPr wrap="square" rtlCol="0" anchor="ctr"/>
          <a:lstStyle/>
          <a:p>
            <a:pPr algn="l" indent="0" marL="0">
              <a:lnSpc>
                <a:spcPts val="1206"/>
              </a:lnSpc>
              <a:buNone/>
            </a:pPr>
            <a:r>
              <a:rPr lang="en-US" sz="900" spc="-5" kern="0" dirty="0">
                <a:solidFill>
                  <a:srgbClr val="E03E1A">
                    <a:alpha val="99000"/>
                  </a:srgbClr>
                </a:solidFill>
                <a:latin typeface="Inter" pitchFamily="34" charset="0"/>
                <a:ea typeface="Inter" pitchFamily="34" charset="-122"/>
                <a:cs typeface="Inter" pitchFamily="34" charset="-120"/>
              </a:rPr>
              <a:t>반송 계좌 데이터 부재</a:t>
            </a:r>
            <a:endParaRPr lang="en-US" sz="900" dirty="0"/>
          </a:p>
          <a:p>
            <a:pPr algn="l" indent="0" marL="0">
              <a:lnSpc>
                <a:spcPts val="1206"/>
              </a:lnSpc>
              <a:buNone/>
            </a:pPr>
            <a:r>
              <a:rPr lang="en-US" sz="900" spc="-5" kern="0" dirty="0">
                <a:solidFill>
                  <a:srgbClr val="E03E1A">
                    <a:alpha val="99000"/>
                  </a:srgbClr>
                </a:solidFill>
                <a:latin typeface="Inter" pitchFamily="34" charset="0"/>
                <a:ea typeface="Inter" pitchFamily="34" charset="-122"/>
                <a:cs typeface="Inter" pitchFamily="34" charset="-120"/>
              </a:rPr>
              <a:t>→ 평가액 기준 설정의 어려움</a:t>
            </a:r>
            <a:endParaRPr lang="en-US" sz="900" dirty="0"/>
          </a:p>
          <a:p>
            <a:pPr algn="l" indent="0" marL="0">
              <a:lnSpc>
                <a:spcPts val="1206"/>
              </a:lnSpc>
              <a:buNone/>
            </a:pPr>
            <a:r>
              <a:rPr lang="en-US" sz="900" spc="-5" kern="0" dirty="0">
                <a:solidFill>
                  <a:srgbClr val="E03E1A">
                    <a:alpha val="99000"/>
                  </a:srgbClr>
                </a:solidFill>
                <a:latin typeface="Inter" pitchFamily="34" charset="0"/>
                <a:ea typeface="Inter" pitchFamily="34" charset="-122"/>
                <a:cs typeface="Inter" pitchFamily="34" charset="-120"/>
              </a:rPr>
              <a:t>→ 10만원 이하와 1000만원 이하 기준 혼재</a:t>
            </a:r>
            <a:endParaRPr lang="en-US" sz="900" dirty="0"/>
          </a:p>
        </p:txBody>
      </p:sp>
      <p:sp>
        <p:nvSpPr>
          <p:cNvPr id="15" name="Text 12"/>
          <p:cNvSpPr/>
          <p:nvPr/>
        </p:nvSpPr>
        <p:spPr>
          <a:xfrm>
            <a:off x="2657475" y="2886075"/>
            <a:ext cx="2208609" cy="228600"/>
          </a:xfrm>
          <a:prstGeom prst="rect">
            <a:avLst/>
          </a:prstGeom>
          <a:noFill/>
          <a:ln/>
        </p:spPr>
        <p:txBody>
          <a:bodyPr wrap="square" rtlCol="0" anchor="ctr"/>
          <a:lstStyle/>
          <a:p>
            <a:pPr algn="l" indent="0" marL="0">
              <a:lnSpc>
                <a:spcPts val="1782"/>
              </a:lnSpc>
              <a:buNone/>
            </a:pPr>
            <a:r>
              <a:rPr lang="en-US" sz="1350" b="1" spc="-27" kern="0" dirty="0">
                <a:solidFill>
                  <a:srgbClr val="000000">
                    <a:alpha val="99000"/>
                  </a:srgbClr>
                </a:solidFill>
                <a:latin typeface="Inter" pitchFamily="34" charset="0"/>
                <a:ea typeface="Inter" pitchFamily="34" charset="-122"/>
                <a:cs typeface="Inter" pitchFamily="34" charset="-120"/>
              </a:rPr>
              <a:t>대출금액</a:t>
            </a:r>
            <a:endParaRPr lang="en-US" sz="1350" dirty="0"/>
          </a:p>
        </p:txBody>
      </p:sp>
      <p:sp>
        <p:nvSpPr>
          <p:cNvPr id="16" name="Text 13"/>
          <p:cNvSpPr/>
          <p:nvPr/>
        </p:nvSpPr>
        <p:spPr>
          <a:xfrm>
            <a:off x="2657475" y="3190875"/>
            <a:ext cx="2208609" cy="914400"/>
          </a:xfrm>
          <a:prstGeom prst="rect">
            <a:avLst/>
          </a:prstGeom>
          <a:noFill/>
          <a:ln/>
        </p:spPr>
        <p:txBody>
          <a:bodyPr wrap="square" rtlCol="0" anchor="ctr"/>
          <a:lstStyle/>
          <a:p>
            <a:pPr algn="l" marL="342900" indent="-342900">
              <a:lnSpc>
                <a:spcPts val="1206"/>
              </a:lnSpc>
              <a:buSzPct val="100000"/>
              <a:buChar char="•"/>
            </a:pPr>
            <a:r>
              <a:rPr lang="en-US" sz="900" spc="-5" kern="0" dirty="0">
                <a:solidFill>
                  <a:srgbClr val="000000">
                    <a:alpha val="99000"/>
                  </a:srgbClr>
                </a:solidFill>
                <a:latin typeface="Inter" pitchFamily="34" charset="0"/>
                <a:ea typeface="Inter" pitchFamily="34" charset="-122"/>
                <a:cs typeface="Inter" pitchFamily="34" charset="-120"/>
              </a:rPr>
              <a:t>대출금액은 예탁자산에 간접 영향</a:t>
            </a:r>
            <a:endParaRPr lang="en-US" sz="900" dirty="0"/>
          </a:p>
          <a:p>
            <a:pPr algn="l" marL="342900" indent="-342900">
              <a:lnSpc>
                <a:spcPts val="1206"/>
              </a:lnSpc>
              <a:buSzPct val="100000"/>
              <a:buChar char="•"/>
            </a:pPr>
            <a:r>
              <a:rPr lang="en-US" sz="900" spc="-5" kern="0" dirty="0">
                <a:solidFill>
                  <a:srgbClr val="000000">
                    <a:alpha val="99000"/>
                  </a:srgbClr>
                </a:solidFill>
                <a:latin typeface="Inter" pitchFamily="34" charset="0"/>
                <a:ea typeface="Inter" pitchFamily="34" charset="-122"/>
                <a:cs typeface="Inter" pitchFamily="34" charset="-120"/>
              </a:rPr>
              <a:t>고객 재무 상황 파악 도움</a:t>
            </a:r>
            <a:endParaRPr lang="en-US" sz="900" dirty="0"/>
          </a:p>
          <a:p>
            <a:pPr algn="l" indent="0" marL="0">
              <a:lnSpc>
                <a:spcPts val="1206"/>
              </a:lnSpc>
              <a:buNone/>
            </a:pPr>
            <a:r>
              <a:rPr lang="en-US" sz="900" spc="-5" kern="0" dirty="0">
                <a:solidFill>
                  <a:srgbClr val="000000">
                    <a:alpha val="99000"/>
                  </a:srgbClr>
                </a:solidFill>
                <a:latin typeface="Inter" pitchFamily="34" charset="0"/>
                <a:ea typeface="Inter" pitchFamily="34" charset="-122"/>
                <a:cs typeface="Inter" pitchFamily="34" charset="-120"/>
              </a:rPr>
              <a:t>→ 휴면 계좌 기준에 직접적인 영향을 주지 않기 때문에 이탈 고객 판단시 대출금액을 제외</a:t>
            </a:r>
            <a:endParaRPr lang="en-US" sz="900" dirty="0"/>
          </a:p>
        </p:txBody>
      </p:sp>
      <p:sp>
        <p:nvSpPr>
          <p:cNvPr id="17" name="Text 14"/>
          <p:cNvSpPr/>
          <p:nvPr/>
        </p:nvSpPr>
        <p:spPr>
          <a:xfrm>
            <a:off x="676275" y="2909888"/>
            <a:ext cx="2208609" cy="228600"/>
          </a:xfrm>
          <a:prstGeom prst="rect">
            <a:avLst/>
          </a:prstGeom>
          <a:noFill/>
          <a:ln/>
        </p:spPr>
        <p:txBody>
          <a:bodyPr wrap="square" rtlCol="0" anchor="ctr"/>
          <a:lstStyle/>
          <a:p>
            <a:pPr algn="l" indent="0" marL="0">
              <a:lnSpc>
                <a:spcPts val="1782"/>
              </a:lnSpc>
              <a:buNone/>
            </a:pPr>
            <a:r>
              <a:rPr lang="en-US" sz="1350" b="1" spc="-27" kern="0" dirty="0">
                <a:solidFill>
                  <a:srgbClr val="000000">
                    <a:alpha val="99000"/>
                  </a:srgbClr>
                </a:solidFill>
                <a:latin typeface="Inter" pitchFamily="34" charset="0"/>
                <a:ea typeface="Inter" pitchFamily="34" charset="-122"/>
                <a:cs typeface="Inter" pitchFamily="34" charset="-120"/>
              </a:rPr>
              <a:t>수신금액</a:t>
            </a:r>
            <a:endParaRPr lang="en-US" sz="1350" dirty="0"/>
          </a:p>
        </p:txBody>
      </p:sp>
      <p:sp>
        <p:nvSpPr>
          <p:cNvPr id="18" name="Text 15"/>
          <p:cNvSpPr/>
          <p:nvPr/>
        </p:nvSpPr>
        <p:spPr>
          <a:xfrm>
            <a:off x="676275" y="3214688"/>
            <a:ext cx="2208609" cy="457200"/>
          </a:xfrm>
          <a:prstGeom prst="rect">
            <a:avLst/>
          </a:prstGeom>
          <a:noFill/>
          <a:ln/>
        </p:spPr>
        <p:txBody>
          <a:bodyPr wrap="square" rtlCol="0" anchor="ctr"/>
          <a:lstStyle/>
          <a:p>
            <a:pPr algn="l" marL="342900" indent="-342900">
              <a:lnSpc>
                <a:spcPts val="1206"/>
              </a:lnSpc>
              <a:buSzPct val="100000"/>
              <a:buChar char="•"/>
            </a:pPr>
            <a:r>
              <a:rPr lang="en-US" sz="900" spc="-5" kern="0" dirty="0">
                <a:solidFill>
                  <a:srgbClr val="000000">
                    <a:alpha val="99000"/>
                  </a:srgbClr>
                </a:solidFill>
                <a:latin typeface="Inter" pitchFamily="34" charset="0"/>
                <a:ea typeface="Inter" pitchFamily="34" charset="-122"/>
                <a:cs typeface="Inter" pitchFamily="34" charset="-120"/>
              </a:rPr>
              <a:t>수신상품은 예탁자산의 핵심</a:t>
            </a:r>
            <a:endParaRPr lang="en-US" sz="900" dirty="0"/>
          </a:p>
          <a:p>
            <a:pPr algn="l" marL="342900" indent="-342900">
              <a:lnSpc>
                <a:spcPts val="1206"/>
              </a:lnSpc>
              <a:buSzPct val="100000"/>
              <a:buChar char="•"/>
            </a:pPr>
            <a:r>
              <a:rPr lang="en-US" sz="900" spc="-5" kern="0" dirty="0">
                <a:solidFill>
                  <a:srgbClr val="000000">
                    <a:alpha val="99000"/>
                  </a:srgbClr>
                </a:solidFill>
                <a:latin typeface="Inter" pitchFamily="34" charset="0"/>
                <a:ea typeface="Inter" pitchFamily="34" charset="-122"/>
                <a:cs typeface="Inter" pitchFamily="34" charset="-120"/>
              </a:rPr>
              <a:t>고객 자산 상태 직접 반영</a:t>
            </a:r>
            <a:endParaRPr lang="en-US" sz="900" dirty="0"/>
          </a:p>
          <a:p>
            <a:pPr algn="l" marL="342900" indent="-342900">
              <a:lnSpc>
                <a:spcPts val="1206"/>
              </a:lnSpc>
              <a:buSzPct val="100000"/>
              <a:buChar char="•"/>
            </a:pPr>
            <a:r>
              <a:rPr lang="en-US" sz="900" spc="-5" kern="0" dirty="0">
                <a:solidFill>
                  <a:srgbClr val="000000">
                    <a:alpha val="99000"/>
                  </a:srgbClr>
                </a:solidFill>
                <a:latin typeface="Inter" pitchFamily="34" charset="0"/>
                <a:ea typeface="Inter" pitchFamily="34" charset="-122"/>
                <a:cs typeface="Inter" pitchFamily="34" charset="-120"/>
              </a:rPr>
              <a:t>이탈 위험 예측에 중요</a:t>
            </a:r>
            <a:endParaRPr lang="en-US" sz="900" dirty="0"/>
          </a:p>
        </p:txBody>
      </p:sp>
      <p:sp>
        <p:nvSpPr>
          <p:cNvPr id="19" name="Text 16"/>
          <p:cNvSpPr/>
          <p:nvPr/>
        </p:nvSpPr>
        <p:spPr>
          <a:xfrm>
            <a:off x="676275" y="1243013"/>
            <a:ext cx="8124825" cy="276225"/>
          </a:xfrm>
          <a:prstGeom prst="rect">
            <a:avLst/>
          </a:prstGeom>
          <a:noFill/>
          <a:ln/>
        </p:spPr>
        <p:txBody>
          <a:bodyPr wrap="square" rtlCol="0" anchor="ctr"/>
          <a:lstStyle/>
          <a:p>
            <a:pPr algn="l" indent="0" marL="0">
              <a:lnSpc>
                <a:spcPts val="2160"/>
              </a:lnSpc>
              <a:buNone/>
            </a:pPr>
            <a:r>
              <a:rPr lang="en-US" sz="1800" b="1" spc="-36" kern="0" dirty="0">
                <a:solidFill>
                  <a:srgbClr val="000000">
                    <a:alpha val="99000"/>
                  </a:srgbClr>
                </a:solidFill>
                <a:latin typeface="Inter" pitchFamily="34" charset="0"/>
                <a:ea typeface="Inter" pitchFamily="34" charset="-122"/>
                <a:cs typeface="Inter" pitchFamily="34" charset="-120"/>
              </a:rPr>
              <a:t>휴면 계좌란?</a:t>
            </a:r>
            <a:endParaRPr lang="en-US" sz="1800" dirty="0"/>
          </a:p>
        </p:txBody>
      </p:sp>
      <p:sp>
        <p:nvSpPr>
          <p:cNvPr id="20" name="Text 17"/>
          <p:cNvSpPr/>
          <p:nvPr/>
        </p:nvSpPr>
        <p:spPr>
          <a:xfrm>
            <a:off x="676275" y="1633538"/>
            <a:ext cx="8124825" cy="714375"/>
          </a:xfrm>
          <a:prstGeom prst="rect">
            <a:avLst/>
          </a:prstGeom>
          <a:noFill/>
          <a:ln/>
        </p:spPr>
        <p:txBody>
          <a:bodyPr wrap="square" rtlCol="0" anchor="ctr"/>
          <a:lstStyle/>
          <a:p>
            <a:pPr algn="l" marL="342900" indent="-342900">
              <a:lnSpc>
                <a:spcPts val="1890"/>
              </a:lnSpc>
              <a:buSzPct val="100000"/>
              <a:buChar char="•"/>
            </a:pPr>
            <a:r>
              <a:rPr lang="en-US" sz="1350" spc="-13" kern="0" dirty="0">
                <a:solidFill>
                  <a:srgbClr val="E03E1A">
                    <a:alpha val="99000"/>
                  </a:srgbClr>
                </a:solidFill>
                <a:latin typeface="Inter" pitchFamily="34" charset="0"/>
                <a:ea typeface="Inter" pitchFamily="34" charset="-122"/>
                <a:cs typeface="Inter" pitchFamily="34" charset="-120"/>
              </a:rPr>
              <a:t>최근 6개월간</a:t>
            </a:r>
            <a:pPr algn="l" indent="0" marL="0">
              <a:lnSpc>
                <a:spcPts val="1890"/>
              </a:lnSpc>
              <a:buNone/>
            </a:pPr>
            <a:r>
              <a:rPr lang="en-US" sz="1350" spc="-13" kern="0" dirty="0">
                <a:solidFill>
                  <a:srgbClr val="000000">
                    <a:alpha val="99000"/>
                  </a:srgbClr>
                </a:solidFill>
                <a:latin typeface="Inter" pitchFamily="34" charset="0"/>
                <a:ea typeface="Inter" pitchFamily="34" charset="-122"/>
                <a:cs typeface="Inter" pitchFamily="34" charset="-120"/>
              </a:rPr>
              <a:t> 매매거래 및 입출금·입출고 등이 발생 안한 </a:t>
            </a:r>
            <a:pPr algn="l" indent="0" marL="0">
              <a:lnSpc>
                <a:spcPts val="1890"/>
              </a:lnSpc>
              <a:buNone/>
            </a:pPr>
            <a:r>
              <a:rPr lang="en-US" sz="1350" spc="-13" kern="0" dirty="0">
                <a:solidFill>
                  <a:srgbClr val="E03E1A">
                    <a:alpha val="99000"/>
                  </a:srgbClr>
                </a:solidFill>
                <a:latin typeface="Inter" pitchFamily="34" charset="0"/>
                <a:ea typeface="Inter" pitchFamily="34" charset="-122"/>
                <a:cs typeface="Inter" pitchFamily="34" charset="-120"/>
              </a:rPr>
              <a:t>예탁자산 평가액 10만원 이하</a:t>
            </a:r>
            <a:pPr algn="l" indent="0" marL="0">
              <a:lnSpc>
                <a:spcPts val="1890"/>
              </a:lnSpc>
              <a:buNone/>
            </a:pPr>
            <a:r>
              <a:rPr lang="en-US" sz="1350" spc="-13" kern="0" dirty="0">
                <a:solidFill>
                  <a:srgbClr val="000000">
                    <a:alpha val="99000"/>
                  </a:srgbClr>
                </a:solidFill>
                <a:latin typeface="Inter" pitchFamily="34" charset="0"/>
                <a:ea typeface="Inter" pitchFamily="34" charset="-122"/>
                <a:cs typeface="Inter" pitchFamily="34" charset="-120"/>
              </a:rPr>
              <a:t>인 계좌</a:t>
            </a:r>
            <a:endParaRPr lang="en-US" sz="1350" dirty="0"/>
          </a:p>
          <a:p>
            <a:pPr algn="l" marL="342900" indent="-342900">
              <a:lnSpc>
                <a:spcPts val="1890"/>
              </a:lnSpc>
              <a:buSzPct val="100000"/>
              <a:buChar char="•"/>
            </a:pPr>
            <a:r>
              <a:rPr lang="en-US" sz="1350" spc="-13" kern="0" dirty="0">
                <a:solidFill>
                  <a:srgbClr val="E03E1A">
                    <a:alpha val="99000"/>
                  </a:srgbClr>
                </a:solidFill>
                <a:latin typeface="Inter" pitchFamily="34" charset="0"/>
                <a:ea typeface="Inter" pitchFamily="34" charset="-122"/>
                <a:cs typeface="Inter" pitchFamily="34" charset="-120"/>
              </a:rPr>
              <a:t>최근 6개월간</a:t>
            </a:r>
            <a:pPr algn="l" indent="0" marL="0">
              <a:lnSpc>
                <a:spcPts val="1890"/>
              </a:lnSpc>
              <a:buNone/>
            </a:pPr>
            <a:r>
              <a:rPr lang="en-US" sz="1350" spc="-13" kern="0" dirty="0">
                <a:solidFill>
                  <a:srgbClr val="000000">
                    <a:alpha val="99000"/>
                  </a:srgbClr>
                </a:solidFill>
                <a:latin typeface="Inter" pitchFamily="34" charset="0"/>
                <a:ea typeface="Inter" pitchFamily="34" charset="-122"/>
                <a:cs typeface="Inter" pitchFamily="34" charset="-120"/>
              </a:rPr>
              <a:t> 매매거래 및 입출금·입출고 등이 발생 하지 않고 현금 및 금융투자상품 등 예탁자산 평가액이 10만원 초과 1,000만원 이하인 반송계좌</a:t>
            </a:r>
            <a:endParaRPr lang="en-US" sz="1350" dirty="0"/>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name="Slide 77">
    <p:bg>
      <p:bgPr>
        <a:solidFill>
          <a:srgbClr val="FFFFFF"/>
        </a:solidFill>
      </p:bgPr>
    </p:bg>
    <p:spTree>
      <p:nvGrpSpPr>
        <p:cNvPr id="1" name=""/>
        <p:cNvGrpSpPr/>
        <p:nvPr/>
      </p:nvGrpSpPr>
      <p:grpSpPr>
        <a:xfrm>
          <a:off x="0" y="0"/>
          <a:ext cx="0" cy="0"/>
          <a:chOff x="0" y="0"/>
          <a:chExt cx="0" cy="0"/>
        </a:xfrm>
      </p:grpSpPr>
      <p:sp>
        <p:nvSpPr>
          <p:cNvPr id="3" name="Shape 0"/>
          <p:cNvSpPr/>
          <p:nvPr/>
        </p:nvSpPr>
        <p:spPr>
          <a:xfrm>
            <a:off x="866775" y="1397794"/>
            <a:ext cx="5043488" cy="2990850"/>
          </a:xfrm>
          <a:prstGeom prst="rect">
            <a:avLst/>
          </a:prstGeom>
          <a:noFill/>
          <a:ln/>
        </p:spPr>
      </p:sp>
      <p:sp>
        <p:nvSpPr>
          <p:cNvPr id="4" name="Shape 1"/>
          <p:cNvSpPr/>
          <p:nvPr/>
        </p:nvSpPr>
        <p:spPr>
          <a:xfrm>
            <a:off x="4748213" y="1662113"/>
            <a:ext cx="2324100" cy="762000"/>
          </a:xfrm>
          <a:prstGeom prst="rect">
            <a:avLst/>
          </a:prstGeom>
          <a:noFill/>
          <a:ln/>
        </p:spPr>
      </p:sp>
      <p:sp>
        <p:nvSpPr>
          <p:cNvPr id="5" name="Shape 2"/>
          <p:cNvSpPr/>
          <p:nvPr/>
        </p:nvSpPr>
        <p:spPr>
          <a:xfrm>
            <a:off x="4748213" y="2733675"/>
            <a:ext cx="2324100" cy="762000"/>
          </a:xfrm>
          <a:prstGeom prst="rect">
            <a:avLst/>
          </a:prstGeom>
          <a:noFill/>
          <a:ln/>
        </p:spPr>
      </p:sp>
      <p:sp>
        <p:nvSpPr>
          <p:cNvPr id="6" name="Shape 3"/>
          <p:cNvSpPr/>
          <p:nvPr/>
        </p:nvSpPr>
        <p:spPr>
          <a:xfrm>
            <a:off x="7277100" y="1619250"/>
            <a:ext cx="2324100" cy="762000"/>
          </a:xfrm>
          <a:prstGeom prst="rect">
            <a:avLst/>
          </a:prstGeom>
          <a:noFill/>
          <a:ln/>
        </p:spPr>
      </p:sp>
      <p:sp>
        <p:nvSpPr>
          <p:cNvPr id="7" name="Shape 4"/>
          <p:cNvSpPr/>
          <p:nvPr/>
        </p:nvSpPr>
        <p:spPr>
          <a:xfrm>
            <a:off x="7277100" y="2700338"/>
            <a:ext cx="2324100" cy="762000"/>
          </a:xfrm>
          <a:prstGeom prst="rect">
            <a:avLst/>
          </a:prstGeom>
          <a:noFill/>
          <a:ln/>
        </p:spPr>
      </p:sp>
      <p:sp>
        <p:nvSpPr>
          <p:cNvPr id="8" name="Text 5"/>
          <p:cNvSpPr/>
          <p:nvPr/>
        </p:nvSpPr>
        <p:spPr>
          <a:xfrm>
            <a:off x="5491163" y="995363"/>
            <a:ext cx="2828925" cy="276225"/>
          </a:xfrm>
          <a:prstGeom prst="rect">
            <a:avLst/>
          </a:prstGeom>
          <a:noFill/>
          <a:ln/>
        </p:spPr>
        <p:txBody>
          <a:bodyPr wrap="square" rtlCol="0" anchor="ctr"/>
          <a:lstStyle/>
          <a:p>
            <a:pPr algn="l" indent="0" marL="0">
              <a:lnSpc>
                <a:spcPts val="2160"/>
              </a:lnSpc>
              <a:buNone/>
            </a:pPr>
            <a:r>
              <a:rPr lang="en-US" sz="1800" b="1" spc="-36" kern="0" dirty="0">
                <a:solidFill>
                  <a:srgbClr val="000000">
                    <a:alpha val="99000"/>
                  </a:srgbClr>
                </a:solidFill>
                <a:latin typeface="Inter" pitchFamily="34" charset="0"/>
                <a:ea typeface="Inter" pitchFamily="34" charset="-122"/>
                <a:cs typeface="Inter" pitchFamily="34" charset="-120"/>
              </a:rPr>
              <a:t>수신금액 0원 계좌의 의미</a:t>
            </a:r>
            <a:endParaRPr lang="en-US" sz="1800" dirty="0"/>
          </a:p>
        </p:txBody>
      </p:sp>
      <p:sp>
        <p:nvSpPr>
          <p:cNvPr id="9" name="Text 6"/>
          <p:cNvSpPr/>
          <p:nvPr/>
        </p:nvSpPr>
        <p:spPr>
          <a:xfrm>
            <a:off x="866775" y="995363"/>
            <a:ext cx="3248025" cy="276225"/>
          </a:xfrm>
          <a:prstGeom prst="rect">
            <a:avLst/>
          </a:prstGeom>
          <a:noFill/>
          <a:ln/>
        </p:spPr>
        <p:txBody>
          <a:bodyPr wrap="square" rtlCol="0" anchor="ctr"/>
          <a:lstStyle/>
          <a:p>
            <a:pPr algn="l" indent="0" marL="0">
              <a:lnSpc>
                <a:spcPts val="2160"/>
              </a:lnSpc>
              <a:buNone/>
            </a:pPr>
            <a:r>
              <a:rPr lang="en-US" sz="1800" b="1" spc="-36" kern="0" dirty="0">
                <a:solidFill>
                  <a:srgbClr val="000000">
                    <a:alpha val="99000"/>
                  </a:srgbClr>
                </a:solidFill>
                <a:latin typeface="Inter" pitchFamily="34" charset="0"/>
                <a:ea typeface="Inter" pitchFamily="34" charset="-122"/>
                <a:cs typeface="Inter" pitchFamily="34" charset="-120"/>
              </a:rPr>
              <a:t>휴면계좌와 이탈고객의 관계</a:t>
            </a:r>
            <a:endParaRPr lang="en-US" sz="1800" dirty="0"/>
          </a:p>
        </p:txBody>
      </p:sp>
      <p:sp>
        <p:nvSpPr>
          <p:cNvPr id="10" name="Text 7"/>
          <p:cNvSpPr/>
          <p:nvPr/>
        </p:nvSpPr>
        <p:spPr>
          <a:xfrm>
            <a:off x="119063" y="109538"/>
            <a:ext cx="4972050" cy="342900"/>
          </a:xfrm>
          <a:prstGeom prst="rect">
            <a:avLst/>
          </a:prstGeom>
          <a:noFill/>
          <a:ln/>
        </p:spPr>
        <p:txBody>
          <a:bodyPr wrap="square" rtlCol="0" anchor="ctr"/>
          <a:lstStyle/>
          <a:p>
            <a:pPr algn="l" indent="0" marL="0">
              <a:lnSpc>
                <a:spcPts val="2700"/>
              </a:lnSpc>
              <a:buNone/>
            </a:pPr>
            <a:r>
              <a:rPr lang="en-US" sz="2250" b="1" spc="-50" kern="0" dirty="0">
                <a:solidFill>
                  <a:srgbClr val="000000">
                    <a:alpha val="99000"/>
                  </a:srgbClr>
                </a:solidFill>
                <a:latin typeface="Inter" pitchFamily="34" charset="0"/>
                <a:ea typeface="Inter" pitchFamily="34" charset="-122"/>
                <a:cs typeface="Inter" pitchFamily="34" charset="-120"/>
              </a:rPr>
              <a:t>이탈 고객 특징</a:t>
            </a:r>
            <a:endParaRPr lang="en-US" sz="2250" dirty="0"/>
          </a:p>
        </p:txBody>
      </p:sp>
      <p:sp>
        <p:nvSpPr>
          <p:cNvPr id="11" name="Text 8"/>
          <p:cNvSpPr/>
          <p:nvPr/>
        </p:nvSpPr>
        <p:spPr>
          <a:xfrm>
            <a:off x="7277100" y="2700338"/>
            <a:ext cx="2781300" cy="228600"/>
          </a:xfrm>
          <a:prstGeom prst="rect">
            <a:avLst/>
          </a:prstGeom>
          <a:noFill/>
          <a:ln/>
        </p:spPr>
        <p:txBody>
          <a:bodyPr wrap="square" rtlCol="0" anchor="ctr"/>
          <a:lstStyle/>
          <a:p>
            <a:pPr algn="l" indent="0" marL="0">
              <a:lnSpc>
                <a:spcPts val="1782"/>
              </a:lnSpc>
              <a:buNone/>
            </a:pPr>
            <a:r>
              <a:rPr lang="en-US" sz="1350" b="1" spc="-27" kern="0" dirty="0">
                <a:solidFill>
                  <a:srgbClr val="000000">
                    <a:alpha val="99000"/>
                  </a:srgbClr>
                </a:solidFill>
                <a:latin typeface="Inter" pitchFamily="34" charset="0"/>
                <a:ea typeface="Inter" pitchFamily="34" charset="-122"/>
                <a:cs typeface="Inter" pitchFamily="34" charset="-120"/>
              </a:rPr>
              <a:t>재활성화 전략 필요성</a:t>
            </a:r>
            <a:endParaRPr lang="en-US" sz="1350" dirty="0"/>
          </a:p>
        </p:txBody>
      </p:sp>
      <p:sp>
        <p:nvSpPr>
          <p:cNvPr id="12" name="Text 9"/>
          <p:cNvSpPr/>
          <p:nvPr/>
        </p:nvSpPr>
        <p:spPr>
          <a:xfrm>
            <a:off x="7277100" y="3005138"/>
            <a:ext cx="2781300" cy="457200"/>
          </a:xfrm>
          <a:prstGeom prst="rect">
            <a:avLst/>
          </a:prstGeom>
          <a:noFill/>
          <a:ln/>
        </p:spPr>
        <p:txBody>
          <a:bodyPr wrap="square" rtlCol="0" anchor="ctr"/>
          <a:lstStyle/>
          <a:p>
            <a:pPr algn="l" marL="342900" indent="-342900">
              <a:lnSpc>
                <a:spcPts val="1206"/>
              </a:lnSpc>
              <a:buSzPct val="100000"/>
              <a:buChar char="•"/>
            </a:pPr>
            <a:r>
              <a:rPr lang="en-US" sz="900" spc="-5" kern="0" dirty="0">
                <a:solidFill>
                  <a:srgbClr val="000000">
                    <a:alpha val="99000"/>
                  </a:srgbClr>
                </a:solidFill>
                <a:latin typeface="Inter" pitchFamily="34" charset="0"/>
                <a:ea typeface="Inter" pitchFamily="34" charset="-122"/>
                <a:cs typeface="Inter" pitchFamily="34" charset="-120"/>
              </a:rPr>
              <a:t>맞춤형 상품 제안</a:t>
            </a:r>
            <a:endParaRPr lang="en-US" sz="900" dirty="0"/>
          </a:p>
          <a:p>
            <a:pPr algn="l" marL="342900" indent="-342900">
              <a:lnSpc>
                <a:spcPts val="1206"/>
              </a:lnSpc>
              <a:buSzPct val="100000"/>
              <a:buChar char="•"/>
            </a:pPr>
            <a:r>
              <a:rPr lang="en-US" sz="900" spc="-5" kern="0" dirty="0">
                <a:solidFill>
                  <a:srgbClr val="000000">
                    <a:alpha val="99000"/>
                  </a:srgbClr>
                </a:solidFill>
                <a:latin typeface="Inter" pitchFamily="34" charset="0"/>
                <a:ea typeface="Inter" pitchFamily="34" charset="-122"/>
                <a:cs typeface="Inter" pitchFamily="34" charset="-120"/>
              </a:rPr>
              <a:t>고객 접촉 강화 필요</a:t>
            </a:r>
            <a:endParaRPr lang="en-US" sz="900" dirty="0"/>
          </a:p>
          <a:p>
            <a:pPr algn="l" marL="342900" indent="-342900">
              <a:lnSpc>
                <a:spcPts val="1206"/>
              </a:lnSpc>
              <a:buSzPct val="100000"/>
              <a:buChar char="•"/>
            </a:pPr>
            <a:r>
              <a:rPr lang="en-US" sz="900" spc="-5" kern="0" dirty="0">
                <a:solidFill>
                  <a:srgbClr val="000000">
                    <a:alpha val="99000"/>
                  </a:srgbClr>
                </a:solidFill>
                <a:latin typeface="Inter" pitchFamily="34" charset="0"/>
                <a:ea typeface="Inter" pitchFamily="34" charset="-122"/>
                <a:cs typeface="Inter" pitchFamily="34" charset="-120"/>
              </a:rPr>
              <a:t>이탈 방지 전략 수립</a:t>
            </a:r>
            <a:endParaRPr lang="en-US" sz="900" dirty="0"/>
          </a:p>
        </p:txBody>
      </p:sp>
      <p:sp>
        <p:nvSpPr>
          <p:cNvPr id="13" name="Text 10"/>
          <p:cNvSpPr/>
          <p:nvPr/>
        </p:nvSpPr>
        <p:spPr>
          <a:xfrm>
            <a:off x="7277100" y="1619250"/>
            <a:ext cx="2781300" cy="228600"/>
          </a:xfrm>
          <a:prstGeom prst="rect">
            <a:avLst/>
          </a:prstGeom>
          <a:noFill/>
          <a:ln/>
        </p:spPr>
        <p:txBody>
          <a:bodyPr wrap="square" rtlCol="0" anchor="ctr"/>
          <a:lstStyle/>
          <a:p>
            <a:pPr algn="l" indent="0" marL="0">
              <a:lnSpc>
                <a:spcPts val="1782"/>
              </a:lnSpc>
              <a:buNone/>
            </a:pPr>
            <a:r>
              <a:rPr lang="en-US" sz="1350" b="1" spc="-27" kern="0" dirty="0">
                <a:solidFill>
                  <a:srgbClr val="000000">
                    <a:alpha val="99000"/>
                  </a:srgbClr>
                </a:solidFill>
                <a:latin typeface="Inter" pitchFamily="34" charset="0"/>
                <a:ea typeface="Inter" pitchFamily="34" charset="-122"/>
                <a:cs typeface="Inter" pitchFamily="34" charset="-120"/>
              </a:rPr>
              <a:t>자금 이동 가능성</a:t>
            </a:r>
            <a:endParaRPr lang="en-US" sz="1350" dirty="0"/>
          </a:p>
        </p:txBody>
      </p:sp>
      <p:sp>
        <p:nvSpPr>
          <p:cNvPr id="14" name="Text 11"/>
          <p:cNvSpPr/>
          <p:nvPr/>
        </p:nvSpPr>
        <p:spPr>
          <a:xfrm>
            <a:off x="7277100" y="1924050"/>
            <a:ext cx="2781300" cy="457200"/>
          </a:xfrm>
          <a:prstGeom prst="rect">
            <a:avLst/>
          </a:prstGeom>
          <a:noFill/>
          <a:ln/>
        </p:spPr>
        <p:txBody>
          <a:bodyPr wrap="square" rtlCol="0" anchor="ctr"/>
          <a:lstStyle/>
          <a:p>
            <a:pPr algn="l" marL="342900" indent="-342900">
              <a:lnSpc>
                <a:spcPts val="1206"/>
              </a:lnSpc>
              <a:buSzPct val="100000"/>
              <a:buChar char="•"/>
            </a:pPr>
            <a:r>
              <a:rPr lang="en-US" sz="900" spc="-5" kern="0" dirty="0">
                <a:solidFill>
                  <a:srgbClr val="000000">
                    <a:alpha val="99000"/>
                  </a:srgbClr>
                </a:solidFill>
                <a:latin typeface="Inter" pitchFamily="34" charset="0"/>
                <a:ea typeface="Inter" pitchFamily="34" charset="-122"/>
                <a:cs typeface="Inter" pitchFamily="34" charset="-120"/>
              </a:rPr>
              <a:t>타 금융상품 선호 가능</a:t>
            </a:r>
            <a:endParaRPr lang="en-US" sz="900" dirty="0"/>
          </a:p>
          <a:p>
            <a:pPr algn="l" marL="342900" indent="-342900">
              <a:lnSpc>
                <a:spcPts val="1206"/>
              </a:lnSpc>
              <a:buSzPct val="100000"/>
              <a:buChar char="•"/>
            </a:pPr>
            <a:r>
              <a:rPr lang="en-US" sz="900" spc="-5" kern="0" dirty="0">
                <a:solidFill>
                  <a:srgbClr val="000000">
                    <a:alpha val="99000"/>
                  </a:srgbClr>
                </a:solidFill>
                <a:latin typeface="Inter" pitchFamily="34" charset="0"/>
                <a:ea typeface="Inter" pitchFamily="34" charset="-122"/>
                <a:cs typeface="Inter" pitchFamily="34" charset="-120"/>
              </a:rPr>
              <a:t>경제 상황 변화 반영</a:t>
            </a:r>
            <a:endParaRPr lang="en-US" sz="900" dirty="0"/>
          </a:p>
          <a:p>
            <a:pPr algn="l" marL="342900" indent="-342900">
              <a:lnSpc>
                <a:spcPts val="1206"/>
              </a:lnSpc>
              <a:buSzPct val="100000"/>
              <a:buChar char="•"/>
            </a:pPr>
            <a:r>
              <a:rPr lang="en-US" sz="900" spc="-5" kern="0" dirty="0">
                <a:solidFill>
                  <a:srgbClr val="000000">
                    <a:alpha val="99000"/>
                  </a:srgbClr>
                </a:solidFill>
                <a:latin typeface="Inter" pitchFamily="34" charset="0"/>
                <a:ea typeface="Inter" pitchFamily="34" charset="-122"/>
                <a:cs typeface="Inter" pitchFamily="34" charset="-120"/>
              </a:rPr>
              <a:t>투자 전략 변경 암시</a:t>
            </a:r>
            <a:endParaRPr lang="en-US" sz="900" dirty="0"/>
          </a:p>
        </p:txBody>
      </p:sp>
      <p:sp>
        <p:nvSpPr>
          <p:cNvPr id="15" name="Text 12"/>
          <p:cNvSpPr/>
          <p:nvPr/>
        </p:nvSpPr>
        <p:spPr>
          <a:xfrm>
            <a:off x="4748213" y="2733675"/>
            <a:ext cx="2781300" cy="228600"/>
          </a:xfrm>
          <a:prstGeom prst="rect">
            <a:avLst/>
          </a:prstGeom>
          <a:noFill/>
          <a:ln/>
        </p:spPr>
        <p:txBody>
          <a:bodyPr wrap="square" rtlCol="0" anchor="ctr"/>
          <a:lstStyle/>
          <a:p>
            <a:pPr algn="l" indent="0" marL="0">
              <a:lnSpc>
                <a:spcPts val="1782"/>
              </a:lnSpc>
              <a:buNone/>
            </a:pPr>
            <a:r>
              <a:rPr lang="en-US" sz="1350" b="1" spc="-27" kern="0" dirty="0">
                <a:solidFill>
                  <a:srgbClr val="000000">
                    <a:alpha val="99000"/>
                  </a:srgbClr>
                </a:solidFill>
                <a:latin typeface="Inter" pitchFamily="34" charset="0"/>
                <a:ea typeface="Inter" pitchFamily="34" charset="-122"/>
                <a:cs typeface="Inter" pitchFamily="34" charset="-120"/>
              </a:rPr>
              <a:t>이탈 고객 판단 근거</a:t>
            </a:r>
            <a:endParaRPr lang="en-US" sz="1350" dirty="0"/>
          </a:p>
        </p:txBody>
      </p:sp>
      <p:sp>
        <p:nvSpPr>
          <p:cNvPr id="16" name="Text 13"/>
          <p:cNvSpPr/>
          <p:nvPr/>
        </p:nvSpPr>
        <p:spPr>
          <a:xfrm>
            <a:off x="4748213" y="3038475"/>
            <a:ext cx="2781300" cy="457200"/>
          </a:xfrm>
          <a:prstGeom prst="rect">
            <a:avLst/>
          </a:prstGeom>
          <a:noFill/>
          <a:ln/>
        </p:spPr>
        <p:txBody>
          <a:bodyPr wrap="square" rtlCol="0" anchor="ctr"/>
          <a:lstStyle/>
          <a:p>
            <a:pPr algn="l" marL="342900" indent="-342900">
              <a:lnSpc>
                <a:spcPts val="1206"/>
              </a:lnSpc>
              <a:buSzPct val="100000"/>
              <a:buChar char="•"/>
            </a:pPr>
            <a:r>
              <a:rPr lang="en-US" sz="900" spc="-5" kern="0" dirty="0">
                <a:solidFill>
                  <a:srgbClr val="000000">
                    <a:alpha val="99000"/>
                  </a:srgbClr>
                </a:solidFill>
                <a:latin typeface="Inter" pitchFamily="34" charset="0"/>
                <a:ea typeface="Inter" pitchFamily="34" charset="-122"/>
                <a:cs typeface="Inter" pitchFamily="34" charset="-120"/>
              </a:rPr>
              <a:t>거래 부재 + 수신 계좌 총합 잔액 0</a:t>
            </a:r>
            <a:endParaRPr lang="en-US" sz="900" dirty="0"/>
          </a:p>
          <a:p>
            <a:pPr algn="l" marL="342900" indent="-342900">
              <a:lnSpc>
                <a:spcPts val="1206"/>
              </a:lnSpc>
              <a:buSzPct val="100000"/>
              <a:buChar char="•"/>
            </a:pPr>
            <a:r>
              <a:rPr lang="en-US" sz="900" spc="-5" kern="0" dirty="0">
                <a:solidFill>
                  <a:srgbClr val="000000">
                    <a:alpha val="99000"/>
                  </a:srgbClr>
                </a:solidFill>
                <a:latin typeface="Inter" pitchFamily="34" charset="0"/>
                <a:ea typeface="Inter" pitchFamily="34" charset="-122"/>
                <a:cs typeface="Inter" pitchFamily="34" charset="-120"/>
              </a:rPr>
              <a:t>계좌 폐쇄 의향 추정</a:t>
            </a:r>
            <a:endParaRPr lang="en-US" sz="900" dirty="0"/>
          </a:p>
          <a:p>
            <a:pPr algn="l" marL="342900" indent="-342900">
              <a:lnSpc>
                <a:spcPts val="1206"/>
              </a:lnSpc>
              <a:buSzPct val="100000"/>
              <a:buChar char="•"/>
            </a:pPr>
            <a:r>
              <a:rPr lang="en-US" sz="900" spc="-5" kern="0" dirty="0">
                <a:solidFill>
                  <a:srgbClr val="000000">
                    <a:alpha val="99000"/>
                  </a:srgbClr>
                </a:solidFill>
                <a:latin typeface="Inter" pitchFamily="34" charset="0"/>
                <a:ea typeface="Inter" pitchFamily="34" charset="-122"/>
                <a:cs typeface="Inter" pitchFamily="34" charset="-120"/>
              </a:rPr>
              <a:t>고객 이탈 위험 높음</a:t>
            </a:r>
            <a:endParaRPr lang="en-US" sz="900" dirty="0"/>
          </a:p>
        </p:txBody>
      </p:sp>
      <p:sp>
        <p:nvSpPr>
          <p:cNvPr id="17" name="Text 14"/>
          <p:cNvSpPr/>
          <p:nvPr/>
        </p:nvSpPr>
        <p:spPr>
          <a:xfrm>
            <a:off x="4748213" y="1662113"/>
            <a:ext cx="2781300" cy="228600"/>
          </a:xfrm>
          <a:prstGeom prst="rect">
            <a:avLst/>
          </a:prstGeom>
          <a:noFill/>
          <a:ln/>
        </p:spPr>
        <p:txBody>
          <a:bodyPr wrap="square" rtlCol="0" anchor="ctr"/>
          <a:lstStyle/>
          <a:p>
            <a:pPr algn="l" indent="0" marL="0">
              <a:lnSpc>
                <a:spcPts val="1782"/>
              </a:lnSpc>
              <a:buNone/>
            </a:pPr>
            <a:r>
              <a:rPr lang="en-US" sz="1350" b="1" spc="-27" kern="0" dirty="0">
                <a:solidFill>
                  <a:srgbClr val="000000">
                    <a:alpha val="99000"/>
                  </a:srgbClr>
                </a:solidFill>
                <a:latin typeface="Inter" pitchFamily="34" charset="0"/>
                <a:ea typeface="Inter" pitchFamily="34" charset="-122"/>
                <a:cs typeface="Inter" pitchFamily="34" charset="-120"/>
              </a:rPr>
              <a:t>고객의 계좌 사용 의사 추정</a:t>
            </a:r>
            <a:endParaRPr lang="en-US" sz="1350" dirty="0"/>
          </a:p>
        </p:txBody>
      </p:sp>
      <p:sp>
        <p:nvSpPr>
          <p:cNvPr id="18" name="Text 15"/>
          <p:cNvSpPr/>
          <p:nvPr/>
        </p:nvSpPr>
        <p:spPr>
          <a:xfrm>
            <a:off x="4748213" y="1966912"/>
            <a:ext cx="2781300" cy="457200"/>
          </a:xfrm>
          <a:prstGeom prst="rect">
            <a:avLst/>
          </a:prstGeom>
          <a:noFill/>
          <a:ln/>
        </p:spPr>
        <p:txBody>
          <a:bodyPr wrap="square" rtlCol="0" anchor="ctr"/>
          <a:lstStyle/>
          <a:p>
            <a:pPr algn="l" marL="342900" indent="-342900">
              <a:lnSpc>
                <a:spcPts val="1206"/>
              </a:lnSpc>
              <a:buSzPct val="100000"/>
              <a:buChar char="•"/>
            </a:pPr>
            <a:r>
              <a:rPr lang="en-US" sz="900" spc="-5" kern="0" dirty="0">
                <a:solidFill>
                  <a:srgbClr val="000000">
                    <a:alpha val="99000"/>
                  </a:srgbClr>
                </a:solidFill>
                <a:latin typeface="Inter" pitchFamily="34" charset="0"/>
                <a:ea typeface="Inter" pitchFamily="34" charset="-122"/>
                <a:cs typeface="Inter" pitchFamily="34" charset="-120"/>
              </a:rPr>
              <a:t>계좌 무관심 가능성 높음</a:t>
            </a:r>
            <a:endParaRPr lang="en-US" sz="900" dirty="0"/>
          </a:p>
          <a:p>
            <a:pPr algn="l" marL="342900" indent="-342900">
              <a:lnSpc>
                <a:spcPts val="1206"/>
              </a:lnSpc>
              <a:buSzPct val="100000"/>
              <a:buChar char="•"/>
            </a:pPr>
            <a:r>
              <a:rPr lang="en-US" sz="900" spc="-5" kern="0" dirty="0">
                <a:solidFill>
                  <a:srgbClr val="000000">
                    <a:alpha val="99000"/>
                  </a:srgbClr>
                </a:solidFill>
                <a:latin typeface="Inter" pitchFamily="34" charset="0"/>
                <a:ea typeface="Inter" pitchFamily="34" charset="-122"/>
                <a:cs typeface="Inter" pitchFamily="34" charset="-120"/>
              </a:rPr>
              <a:t>타 금융사 이용 추정</a:t>
            </a:r>
            <a:endParaRPr lang="en-US" sz="900" dirty="0"/>
          </a:p>
          <a:p>
            <a:pPr algn="l" marL="342900" indent="-342900">
              <a:lnSpc>
                <a:spcPts val="1206"/>
              </a:lnSpc>
              <a:buSzPct val="100000"/>
              <a:buChar char="•"/>
            </a:pPr>
            <a:r>
              <a:rPr lang="en-US" sz="900" spc="-5" kern="0" dirty="0">
                <a:solidFill>
                  <a:srgbClr val="000000">
                    <a:alpha val="99000"/>
                  </a:srgbClr>
                </a:solidFill>
                <a:latin typeface="Inter" pitchFamily="34" charset="0"/>
                <a:ea typeface="Inter" pitchFamily="34" charset="-122"/>
                <a:cs typeface="Inter" pitchFamily="34" charset="-120"/>
              </a:rPr>
              <a:t>고객 니즈 변화 시사</a:t>
            </a:r>
            <a:endParaRPr lang="en-US" sz="900" dirty="0"/>
          </a:p>
        </p:txBody>
      </p:sp>
      <p:sp>
        <p:nvSpPr>
          <p:cNvPr id="19" name="Text 16"/>
          <p:cNvSpPr/>
          <p:nvPr/>
        </p:nvSpPr>
        <p:spPr>
          <a:xfrm>
            <a:off x="866775" y="1397794"/>
            <a:ext cx="5500688" cy="2990850"/>
          </a:xfrm>
          <a:prstGeom prst="rect">
            <a:avLst/>
          </a:prstGeom>
          <a:noFill/>
          <a:ln/>
        </p:spPr>
        <p:txBody>
          <a:bodyPr wrap="square" rtlCol="0" anchor="ctr"/>
          <a:lstStyle/>
          <a:p>
            <a:pPr algn="l" indent="0" marL="0">
              <a:lnSpc>
                <a:spcPts val="1688"/>
              </a:lnSpc>
              <a:buNone/>
            </a:pPr>
            <a:r>
              <a:rPr lang="en-US" sz="1125" spc="-11" kern="0" dirty="0">
                <a:solidFill>
                  <a:srgbClr val="000000">
                    <a:alpha val="99000"/>
                  </a:srgbClr>
                </a:solidFill>
                <a:latin typeface="Inter" pitchFamily="34" charset="0"/>
                <a:ea typeface="Inter" pitchFamily="34" charset="-122"/>
                <a:cs typeface="Inter" pitchFamily="34" charset="-120"/>
              </a:rPr>
              <a:t>수신금액의 잔액이 있는 휴면 계좌는 </a:t>
            </a:r>
            <a:endParaRPr lang="en-US" sz="1125" dirty="0"/>
          </a:p>
          <a:p>
            <a:pPr algn="l" indent="0" marL="0">
              <a:lnSpc>
                <a:spcPts val="1688"/>
              </a:lnSpc>
              <a:buNone/>
            </a:pPr>
            <a:r>
              <a:rPr lang="en-US" sz="1125" spc="-11" kern="0" dirty="0">
                <a:solidFill>
                  <a:srgbClr val="000000">
                    <a:alpha val="99000"/>
                  </a:srgbClr>
                </a:solidFill>
                <a:latin typeface="Inter" pitchFamily="34" charset="0"/>
                <a:ea typeface="Inter" pitchFamily="34" charset="-122"/>
                <a:cs typeface="Inter" pitchFamily="34" charset="-120"/>
              </a:rPr>
              <a:t>재활성화 가능성 존재</a:t>
            </a:r>
            <a:endParaRPr lang="en-US" sz="1125" dirty="0"/>
          </a:p>
          <a:p>
            <a:pPr algn="l" indent="0" marL="0">
              <a:lnSpc>
                <a:spcPts val="1688"/>
              </a:lnSpc>
              <a:buNone/>
            </a:pPr>
            <a:r>
              <a:rPr lang="en-US" sz="1350" b="1" spc="-13" kern="0" dirty="0">
                <a:solidFill>
                  <a:srgbClr val="000000">
                    <a:alpha val="99000"/>
                  </a:srgbClr>
                </a:solidFill>
                <a:latin typeface="Inter" pitchFamily="34" charset="0"/>
                <a:ea typeface="Inter" pitchFamily="34" charset="-122"/>
                <a:cs typeface="Inter" pitchFamily="34" charset="-120"/>
              </a:rPr>
              <a:t>→ 모든 휴면 계좌를 이탈로 간주하면 안됨</a:t>
            </a:r>
            <a:endParaRPr lang="en-US" sz="1125" dirty="0"/>
          </a:p>
          <a:p>
            <a:pPr algn="l" indent="0" marL="0">
              <a:lnSpc>
                <a:spcPts val="1688"/>
              </a:lnSpc>
              <a:buNone/>
            </a:pPr>
            <a:r>
              <a:rPr lang="en-US" sz="1125" spc="-11" kern="0" dirty="0">
                <a:solidFill>
                  <a:srgbClr val="000000">
                    <a:alpha val="99000"/>
                  </a:srgbClr>
                </a:solidFill>
                <a:latin typeface="Inter" pitchFamily="34" charset="0"/>
                <a:ea typeface="Inter" pitchFamily="34" charset="-122"/>
                <a:cs typeface="Inter" pitchFamily="34" charset="-120"/>
              </a:rPr>
              <a:t>6개월간 무거래와 수신 총합 0원이 이탈의 주요 지표</a:t>
            </a:r>
            <a:endParaRPr lang="en-US" sz="1125" dirty="0"/>
          </a:p>
          <a:p>
            <a:pPr algn="l" indent="0" marL="0">
              <a:lnSpc>
                <a:spcPts val="1688"/>
              </a:lnSpc>
              <a:buNone/>
            </a:pPr>
            <a:r>
              <a:rPr lang="en-US" sz="1125" spc="-11" kern="0" dirty="0">
                <a:solidFill>
                  <a:srgbClr val="000000">
                    <a:alpha val="99000"/>
                  </a:srgbClr>
                </a:solidFill>
                <a:latin typeface="Inter" pitchFamily="34" charset="0"/>
                <a:ea typeface="Inter" pitchFamily="34" charset="-122"/>
                <a:cs typeface="Inter" pitchFamily="34" charset="-120"/>
              </a:rPr>
              <a:t>휴면 계좌 중 일부만 이탈 고객으로 분류해야 함</a:t>
            </a:r>
            <a:endParaRPr lang="en-US" sz="1125" dirty="0"/>
          </a:p>
          <a:p>
            <a:pPr algn="l" indent="0" marL="0">
              <a:lnSpc>
                <a:spcPts val="1688"/>
              </a:lnSpc>
              <a:buNone/>
            </a:pPr>
            <a:r>
              <a:rPr lang="en-US" sz="1350" b="1" spc="-13" kern="0" dirty="0">
                <a:solidFill>
                  <a:srgbClr val="E03E1A">
                    <a:alpha val="99000"/>
                  </a:srgbClr>
                </a:solidFill>
                <a:latin typeface="Inter" pitchFamily="34" charset="0"/>
                <a:ea typeface="Inter" pitchFamily="34" charset="-122"/>
                <a:cs typeface="Inter" pitchFamily="34" charset="-120"/>
              </a:rPr>
              <a:t>→ 휴면 고객 중 수신 금액의 총합이 0인 고객을 </a:t>
            </a:r>
            <a:endParaRPr lang="en-US" sz="1125" dirty="0"/>
          </a:p>
          <a:p>
            <a:pPr algn="l" indent="0" marL="0">
              <a:lnSpc>
                <a:spcPts val="1688"/>
              </a:lnSpc>
              <a:buNone/>
            </a:pPr>
            <a:r>
              <a:rPr lang="en-US" sz="1350" b="1" spc="-13" kern="0" dirty="0">
                <a:solidFill>
                  <a:srgbClr val="E03E1A">
                    <a:alpha val="99000"/>
                  </a:srgbClr>
                </a:solidFill>
                <a:latin typeface="Inter" pitchFamily="34" charset="0"/>
                <a:ea typeface="Inter" pitchFamily="34" charset="-122"/>
                <a:cs typeface="Inter" pitchFamily="34" charset="-120"/>
              </a:rPr>
              <a:t>    이탈 고객으로</a:t>
            </a:r>
            <a:endParaRPr lang="en-US" sz="1125" dirty="0"/>
          </a:p>
          <a:p>
            <a:pPr algn="l" indent="0" marL="0">
              <a:lnSpc>
                <a:spcPts val="1688"/>
              </a:lnSpc>
              <a:buNone/>
            </a:pPr>
            <a:r>
              <a:rPr lang="en-US" sz="1350" b="1" spc="-13" kern="0" dirty="0">
                <a:solidFill>
                  <a:srgbClr val="000000">
                    <a:alpha val="99000"/>
                  </a:srgbClr>
                </a:solidFill>
                <a:latin typeface="Inter" pitchFamily="34" charset="0"/>
                <a:ea typeface="Inter" pitchFamily="34" charset="-122"/>
                <a:cs typeface="Inter" pitchFamily="34" charset="-120"/>
              </a:rPr>
              <a:t>→ 이탈 고객과 비이탈 고객 정의</a:t>
            </a:r>
            <a:endParaRPr lang="en-US" sz="1125" dirty="0"/>
          </a:p>
          <a:p>
            <a:pPr algn="l" indent="0" marL="0">
              <a:lnSpc>
                <a:spcPts val="1688"/>
              </a:lnSpc>
              <a:buNone/>
            </a:pPr>
            <a:r>
              <a:rPr lang="en-US" sz="1350" b="1" spc="-13" kern="0" dirty="0">
                <a:solidFill>
                  <a:srgbClr val="E03E1A">
                    <a:alpha val="99000"/>
                  </a:srgbClr>
                </a:solidFill>
                <a:latin typeface="Inter" pitchFamily="34" charset="0"/>
                <a:ea typeface="Inter" pitchFamily="34" charset="-122"/>
                <a:cs typeface="Inter" pitchFamily="34" charset="-120"/>
              </a:rPr>
              <a:t>이탈 </a:t>
            </a:r>
            <a:pPr algn="l" indent="0" marL="0">
              <a:lnSpc>
                <a:spcPts val="1688"/>
              </a:lnSpc>
              <a:buNone/>
            </a:pPr>
            <a:r>
              <a:rPr lang="en-US" sz="1350" b="1" spc="-13" kern="0" dirty="0">
                <a:solidFill>
                  <a:srgbClr val="000000">
                    <a:alpha val="99000"/>
                  </a:srgbClr>
                </a:solidFill>
                <a:latin typeface="Inter" pitchFamily="34" charset="0"/>
                <a:ea typeface="Inter" pitchFamily="34" charset="-122"/>
                <a:cs typeface="Inter" pitchFamily="34" charset="-120"/>
              </a:rPr>
              <a:t>: 2023년 7월 이전에 마지막 결제</a:t>
            </a:r>
            <a:endParaRPr lang="en-US" sz="1125" dirty="0"/>
          </a:p>
          <a:p>
            <a:pPr algn="l" indent="0" marL="0">
              <a:lnSpc>
                <a:spcPts val="1688"/>
              </a:lnSpc>
              <a:buNone/>
            </a:pPr>
            <a:r>
              <a:rPr lang="en-US" sz="1350" b="1" spc="-13" kern="0" dirty="0">
                <a:solidFill>
                  <a:srgbClr val="000000">
                    <a:alpha val="99000"/>
                  </a:srgbClr>
                </a:solidFill>
                <a:latin typeface="Inter" pitchFamily="34" charset="0"/>
                <a:ea typeface="Inter" pitchFamily="34" charset="-122"/>
                <a:cs typeface="Inter" pitchFamily="34" charset="-120"/>
              </a:rPr>
              <a:t>                                   &amp;</a:t>
            </a:r>
            <a:endParaRPr lang="en-US" sz="1125" dirty="0"/>
          </a:p>
          <a:p>
            <a:pPr algn="l" indent="0" marL="0">
              <a:lnSpc>
                <a:spcPts val="1688"/>
              </a:lnSpc>
              <a:buNone/>
            </a:pPr>
            <a:r>
              <a:rPr lang="en-US" sz="1350" b="1" spc="-13" kern="0" dirty="0">
                <a:solidFill>
                  <a:srgbClr val="000000">
                    <a:alpha val="99000"/>
                  </a:srgbClr>
                </a:solidFill>
                <a:latin typeface="Inter" pitchFamily="34" charset="0"/>
                <a:ea typeface="Inter" pitchFamily="34" charset="-122"/>
                <a:cs typeface="Inter" pitchFamily="34" charset="-120"/>
              </a:rPr>
              <a:t>          수신 금액 총합이 0인 고객</a:t>
            </a:r>
            <a:endParaRPr lang="en-US" sz="1125" dirty="0"/>
          </a:p>
          <a:p>
            <a:pPr algn="l" indent="0" marL="0">
              <a:lnSpc>
                <a:spcPts val="1688"/>
              </a:lnSpc>
              <a:buNone/>
            </a:pPr>
            <a:r>
              <a:rPr lang="en-US" sz="1350" b="1" spc="-13" kern="0" dirty="0">
                <a:solidFill>
                  <a:srgbClr val="E03E1A">
                    <a:alpha val="99000"/>
                  </a:srgbClr>
                </a:solidFill>
                <a:latin typeface="Inter" pitchFamily="34" charset="0"/>
                <a:ea typeface="Inter" pitchFamily="34" charset="-122"/>
                <a:cs typeface="Inter" pitchFamily="34" charset="-120"/>
              </a:rPr>
              <a:t>비이탈 :</a:t>
            </a:r>
            <a:pPr algn="l" indent="0" marL="0">
              <a:lnSpc>
                <a:spcPts val="1688"/>
              </a:lnSpc>
              <a:buNone/>
            </a:pPr>
            <a:r>
              <a:rPr lang="en-US" sz="1350" b="1" spc="-13" kern="0" dirty="0">
                <a:solidFill>
                  <a:srgbClr val="000000">
                    <a:alpha val="99000"/>
                  </a:srgbClr>
                </a:solidFill>
                <a:latin typeface="Inter" pitchFamily="34" charset="0"/>
                <a:ea typeface="Inter" pitchFamily="34" charset="-122"/>
                <a:cs typeface="Inter" pitchFamily="34" charset="-120"/>
              </a:rPr>
              <a:t> 이탈 고객이 아닌 고객</a:t>
            </a:r>
            <a:endParaRPr lang="en-US" sz="1125" dirty="0"/>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name="Slide 78">
    <p:bg>
      <p:bgPr>
        <a:solidFill>
          <a:srgbClr val="FFFFFF"/>
        </a:solidFill>
      </p:bgPr>
    </p:bg>
    <p:spTree>
      <p:nvGrpSpPr>
        <p:cNvPr id="1" name=""/>
        <p:cNvGrpSpPr/>
        <p:nvPr/>
      </p:nvGrpSpPr>
      <p:grpSpPr>
        <a:xfrm>
          <a:off x="0" y="0"/>
          <a:ext cx="0" cy="0"/>
          <a:chOff x="0" y="0"/>
          <a:chExt cx="0" cy="0"/>
        </a:xfrm>
      </p:grpSpPr>
      <p:pic>
        <p:nvPicPr>
          <p:cNvPr id="3" name="Image 0" descr="preencoded.png">    </p:cNvPr>
          <p:cNvPicPr>
            <a:picLocks noChangeAspect="1"/>
          </p:cNvPicPr>
          <p:nvPr/>
        </p:nvPicPr>
        <p:blipFill>
          <a:blip r:embed="rId1"/>
          <a:stretch>
            <a:fillRect/>
          </a:stretch>
        </p:blipFill>
        <p:spPr>
          <a:xfrm>
            <a:off x="800100" y="1000125"/>
            <a:ext cx="7439025" cy="2867025"/>
          </a:xfrm>
          <a:prstGeom prst="rect">
            <a:avLst/>
          </a:prstGeom>
        </p:spPr>
      </p:pic>
      <p:sp>
        <p:nvSpPr>
          <p:cNvPr id="4" name="Text 0"/>
          <p:cNvSpPr/>
          <p:nvPr/>
        </p:nvSpPr>
        <p:spPr>
          <a:xfrm>
            <a:off x="800100" y="4214813"/>
            <a:ext cx="6467475" cy="585788"/>
          </a:xfrm>
          <a:prstGeom prst="rect">
            <a:avLst/>
          </a:prstGeom>
          <a:noFill/>
          <a:ln/>
        </p:spPr>
        <p:txBody>
          <a:bodyPr wrap="square" rtlCol="0" anchor="ctr"/>
          <a:lstStyle/>
          <a:p>
            <a:pPr algn="l" indent="0" marL="0">
              <a:lnSpc>
                <a:spcPts val="1530"/>
              </a:lnSpc>
              <a:buNone/>
            </a:pPr>
            <a:r>
              <a:rPr lang="en-US" sz="1125" b="1" spc="-11" kern="0" dirty="0">
                <a:solidFill>
                  <a:srgbClr val="E03E1A">
                    <a:alpha val="99000"/>
                  </a:srgbClr>
                </a:solidFill>
                <a:latin typeface="Inter" pitchFamily="34" charset="0"/>
                <a:ea typeface="Inter" pitchFamily="34" charset="-122"/>
                <a:cs typeface="Inter" pitchFamily="34" charset="-120"/>
              </a:rPr>
              <a:t>이탈 집단</a:t>
            </a:r>
            <a:pPr algn="l" indent="0" marL="0">
              <a:lnSpc>
                <a:spcPts val="1530"/>
              </a:lnSpc>
              <a:buNone/>
            </a:pPr>
            <a:r>
              <a:rPr lang="en-US" sz="1125" spc="-11" kern="0" dirty="0">
                <a:solidFill>
                  <a:srgbClr val="000000">
                    <a:alpha val="99000"/>
                  </a:srgbClr>
                </a:solidFill>
                <a:latin typeface="Inter" pitchFamily="34" charset="0"/>
                <a:ea typeface="Inter" pitchFamily="34" charset="-122"/>
                <a:cs typeface="Inter" pitchFamily="34" charset="-120"/>
              </a:rPr>
              <a:t>이 비이탈 집단보다 </a:t>
            </a:r>
            <a:pPr algn="l" indent="0" marL="0">
              <a:lnSpc>
                <a:spcPts val="1530"/>
              </a:lnSpc>
              <a:buNone/>
            </a:pPr>
            <a:r>
              <a:rPr lang="en-US" sz="1125" b="1" spc="-11" kern="0" dirty="0">
                <a:solidFill>
                  <a:srgbClr val="E03E1A">
                    <a:alpha val="99000"/>
                  </a:srgbClr>
                </a:solidFill>
                <a:latin typeface="Inter" pitchFamily="34" charset="0"/>
                <a:ea typeface="Inter" pitchFamily="34" charset="-122"/>
                <a:cs typeface="Inter" pitchFamily="34" charset="-120"/>
              </a:rPr>
              <a:t>의료와 보험</a:t>
            </a:r>
            <a:pPr algn="l" indent="0" marL="0">
              <a:lnSpc>
                <a:spcPts val="1530"/>
              </a:lnSpc>
              <a:buNone/>
            </a:pPr>
            <a:r>
              <a:rPr lang="en-US" sz="1125" spc="-11" kern="0" dirty="0">
                <a:solidFill>
                  <a:srgbClr val="000000">
                    <a:alpha val="99000"/>
                  </a:srgbClr>
                </a:solidFill>
                <a:latin typeface="Inter" pitchFamily="34" charset="0"/>
                <a:ea typeface="Inter" pitchFamily="34" charset="-122"/>
                <a:cs typeface="Inter" pitchFamily="34" charset="-120"/>
              </a:rPr>
              <a:t>에 소비를 많이 하는 경향</a:t>
            </a:r>
            <a:endParaRPr lang="en-US" sz="1125" dirty="0"/>
          </a:p>
          <a:p>
            <a:pPr algn="l" indent="0" marL="0">
              <a:lnSpc>
                <a:spcPts val="1530"/>
              </a:lnSpc>
              <a:buNone/>
            </a:pPr>
            <a:r>
              <a:rPr lang="en-US" sz="1125" spc="-11" kern="0" dirty="0">
                <a:solidFill>
                  <a:srgbClr val="000000">
                    <a:alpha val="99000"/>
                  </a:srgbClr>
                </a:solidFill>
                <a:latin typeface="Inter" pitchFamily="34" charset="0"/>
                <a:ea typeface="Inter" pitchFamily="34" charset="-122"/>
                <a:cs typeface="Inter" pitchFamily="34" charset="-120"/>
              </a:rPr>
              <a:t>→ 이탈 고객들은 비이탈 고객보다 건강에 관심이 많다고 해석 가능</a:t>
            </a:r>
            <a:endParaRPr lang="en-US" sz="1125" dirty="0"/>
          </a:p>
          <a:p>
            <a:pPr algn="l" indent="0" marL="0">
              <a:lnSpc>
                <a:spcPts val="1530"/>
              </a:lnSpc>
              <a:buNone/>
            </a:pPr>
            <a:r>
              <a:rPr lang="en-US" sz="1125" spc="-11" kern="0" dirty="0">
                <a:solidFill>
                  <a:srgbClr val="000000">
                    <a:alpha val="99000"/>
                  </a:srgbClr>
                </a:solidFill>
                <a:latin typeface="Inter" pitchFamily="34" charset="0"/>
                <a:ea typeface="Inter" pitchFamily="34" charset="-122"/>
                <a:cs typeface="Inter" pitchFamily="34" charset="-120"/>
              </a:rPr>
              <a:t>→ 건강 서비스 또는 보험 서비스를 제공하면 고객 이탈 방지에 도움</a:t>
            </a:r>
            <a:endParaRPr lang="en-US" sz="1125" dirty="0"/>
          </a:p>
        </p:txBody>
      </p:sp>
      <p:sp>
        <p:nvSpPr>
          <p:cNvPr id="5" name="Text 1"/>
          <p:cNvSpPr/>
          <p:nvPr/>
        </p:nvSpPr>
        <p:spPr>
          <a:xfrm>
            <a:off x="119063" y="109538"/>
            <a:ext cx="4972050" cy="342900"/>
          </a:xfrm>
          <a:prstGeom prst="rect">
            <a:avLst/>
          </a:prstGeom>
          <a:noFill/>
          <a:ln/>
        </p:spPr>
        <p:txBody>
          <a:bodyPr wrap="square" rtlCol="0" anchor="ctr"/>
          <a:lstStyle/>
          <a:p>
            <a:pPr algn="l" indent="0" marL="0">
              <a:lnSpc>
                <a:spcPts val="2700"/>
              </a:lnSpc>
              <a:buNone/>
            </a:pPr>
            <a:r>
              <a:rPr lang="en-US" sz="2250" b="1" spc="-50" kern="0" dirty="0">
                <a:solidFill>
                  <a:srgbClr val="000000">
                    <a:alpha val="99000"/>
                  </a:srgbClr>
                </a:solidFill>
                <a:latin typeface="Inter" pitchFamily="34" charset="0"/>
                <a:ea typeface="Inter" pitchFamily="34" charset="-122"/>
                <a:cs typeface="Inter" pitchFamily="34" charset="-120"/>
              </a:rPr>
              <a:t>이탈 고객 특징</a:t>
            </a:r>
            <a:endParaRPr lang="en-US" sz="2250" dirty="0"/>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name="Slide 79">
    <p:bg>
      <p:bgPr>
        <a:solidFill>
          <a:srgbClr val="FFFFFF"/>
        </a:solidFill>
      </p:bgPr>
    </p:bg>
    <p:spTree>
      <p:nvGrpSpPr>
        <p:cNvPr id="1" name=""/>
        <p:cNvGrpSpPr/>
        <p:nvPr/>
      </p:nvGrpSpPr>
      <p:grpSpPr>
        <a:xfrm>
          <a:off x="0" y="0"/>
          <a:ext cx="0" cy="0"/>
          <a:chOff x="0" y="0"/>
          <a:chExt cx="0" cy="0"/>
        </a:xfrm>
      </p:grpSpPr>
      <p:pic>
        <p:nvPicPr>
          <p:cNvPr id="3" name="Image 0" descr="preencoded.png">    </p:cNvPr>
          <p:cNvPicPr>
            <a:picLocks noChangeAspect="1"/>
          </p:cNvPicPr>
          <p:nvPr/>
        </p:nvPicPr>
        <p:blipFill>
          <a:blip r:embed="rId1"/>
          <a:stretch>
            <a:fillRect/>
          </a:stretch>
        </p:blipFill>
        <p:spPr>
          <a:xfrm>
            <a:off x="976312" y="852488"/>
            <a:ext cx="7191375" cy="3486150"/>
          </a:xfrm>
          <a:prstGeom prst="rect">
            <a:avLst/>
          </a:prstGeom>
        </p:spPr>
      </p:pic>
      <p:sp>
        <p:nvSpPr>
          <p:cNvPr id="4" name="Text 0"/>
          <p:cNvSpPr/>
          <p:nvPr/>
        </p:nvSpPr>
        <p:spPr>
          <a:xfrm>
            <a:off x="976312" y="4533900"/>
            <a:ext cx="6467475" cy="195263"/>
          </a:xfrm>
          <a:prstGeom prst="rect">
            <a:avLst/>
          </a:prstGeom>
          <a:noFill/>
          <a:ln/>
        </p:spPr>
        <p:txBody>
          <a:bodyPr wrap="square" rtlCol="0" anchor="ctr"/>
          <a:lstStyle/>
          <a:p>
            <a:pPr algn="l" indent="0" marL="0">
              <a:lnSpc>
                <a:spcPts val="1530"/>
              </a:lnSpc>
              <a:buNone/>
            </a:pPr>
            <a:r>
              <a:rPr lang="en-US" sz="1125" spc="-11" kern="0" dirty="0">
                <a:solidFill>
                  <a:srgbClr val="000000">
                    <a:alpha val="99000"/>
                  </a:srgbClr>
                </a:solidFill>
                <a:latin typeface="Inter" pitchFamily="34" charset="0"/>
                <a:ea typeface="Inter" pitchFamily="34" charset="-122"/>
                <a:cs typeface="Inter" pitchFamily="34" charset="-120"/>
              </a:rPr>
              <a:t>특히, 이탈 집단이 비이탈 집단보다 </a:t>
            </a:r>
            <a:pPr algn="l" indent="0" marL="0">
              <a:lnSpc>
                <a:spcPts val="1530"/>
              </a:lnSpc>
              <a:buNone/>
            </a:pPr>
            <a:r>
              <a:rPr lang="en-US" sz="1125" b="1" spc="-11" kern="0" dirty="0">
                <a:solidFill>
                  <a:srgbClr val="000000">
                    <a:alpha val="99000"/>
                  </a:srgbClr>
                </a:solidFill>
                <a:latin typeface="Inter" pitchFamily="34" charset="0"/>
                <a:ea typeface="Inter" pitchFamily="34" charset="-122"/>
                <a:cs typeface="Inter" pitchFamily="34" charset="-120"/>
              </a:rPr>
              <a:t>종합병원</a:t>
            </a:r>
            <a:pPr algn="l" indent="0" marL="0">
              <a:lnSpc>
                <a:spcPts val="1530"/>
              </a:lnSpc>
              <a:buNone/>
            </a:pPr>
            <a:r>
              <a:rPr lang="en-US" sz="1125" spc="-11" kern="0" dirty="0">
                <a:solidFill>
                  <a:srgbClr val="000000">
                    <a:alpha val="99000"/>
                  </a:srgbClr>
                </a:solidFill>
                <a:latin typeface="Inter" pitchFamily="34" charset="0"/>
                <a:ea typeface="Inter" pitchFamily="34" charset="-122"/>
                <a:cs typeface="Inter" pitchFamily="34" charset="-120"/>
              </a:rPr>
              <a:t>에 소비를 많이 하는 경향</a:t>
            </a:r>
            <a:endParaRPr lang="en-US" sz="1125" dirty="0"/>
          </a:p>
        </p:txBody>
      </p:sp>
      <p:sp>
        <p:nvSpPr>
          <p:cNvPr id="5" name="Text 1"/>
          <p:cNvSpPr/>
          <p:nvPr/>
        </p:nvSpPr>
        <p:spPr>
          <a:xfrm>
            <a:off x="119063" y="109538"/>
            <a:ext cx="4972050" cy="342900"/>
          </a:xfrm>
          <a:prstGeom prst="rect">
            <a:avLst/>
          </a:prstGeom>
          <a:noFill/>
          <a:ln/>
        </p:spPr>
        <p:txBody>
          <a:bodyPr wrap="square" rtlCol="0" anchor="ctr"/>
          <a:lstStyle/>
          <a:p>
            <a:pPr algn="l" indent="0" marL="0">
              <a:lnSpc>
                <a:spcPts val="2700"/>
              </a:lnSpc>
              <a:buNone/>
            </a:pPr>
            <a:r>
              <a:rPr lang="en-US" sz="2250" b="1" spc="-50" kern="0" dirty="0">
                <a:solidFill>
                  <a:srgbClr val="000000">
                    <a:alpha val="99000"/>
                  </a:srgbClr>
                </a:solidFill>
                <a:latin typeface="Inter" pitchFamily="34" charset="0"/>
                <a:ea typeface="Inter" pitchFamily="34" charset="-122"/>
                <a:cs typeface="Inter" pitchFamily="34" charset="-120"/>
              </a:rPr>
              <a:t>이탈 고객 특징</a:t>
            </a:r>
            <a:endParaRPr lang="en-US" sz="22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solidFill>
          <a:srgbClr val="FFFFFF"/>
        </a:solidFill>
      </p:bgPr>
    </p:bg>
    <p:spTree>
      <p:nvGrpSpPr>
        <p:cNvPr id="1" name=""/>
        <p:cNvGrpSpPr/>
        <p:nvPr/>
      </p:nvGrpSpPr>
      <p:grpSpPr>
        <a:xfrm>
          <a:off x="0" y="0"/>
          <a:ext cx="0" cy="0"/>
          <a:chOff x="0" y="0"/>
          <a:chExt cx="0" cy="0"/>
        </a:xfrm>
      </p:grpSpPr>
      <p:sp>
        <p:nvSpPr>
          <p:cNvPr id="2" name="Shape 0"/>
          <p:cNvSpPr/>
          <p:nvPr/>
        </p:nvSpPr>
        <p:spPr>
          <a:xfrm>
            <a:off x="2814638" y="385763"/>
            <a:ext cx="3638550" cy="276225"/>
          </a:xfrm>
          <a:prstGeom prst="rect">
            <a:avLst/>
          </a:prstGeom>
          <a:noFill/>
          <a:ln/>
        </p:spPr>
      </p:sp>
      <p:pic>
        <p:nvPicPr>
          <p:cNvPr id="3" name="Image 0" descr="preencoded.png">    </p:cNvPr>
          <p:cNvPicPr>
            <a:picLocks noChangeAspect="1"/>
          </p:cNvPicPr>
          <p:nvPr/>
        </p:nvPicPr>
        <p:blipFill>
          <a:blip r:embed="rId1"/>
          <a:stretch>
            <a:fillRect/>
          </a:stretch>
        </p:blipFill>
        <p:spPr>
          <a:xfrm>
            <a:off x="1704975" y="1233488"/>
            <a:ext cx="5857875" cy="2390775"/>
          </a:xfrm>
          <a:prstGeom prst="rect">
            <a:avLst/>
          </a:prstGeom>
        </p:spPr>
      </p:pic>
      <p:sp>
        <p:nvSpPr>
          <p:cNvPr id="4" name="Text 1"/>
          <p:cNvSpPr/>
          <p:nvPr/>
        </p:nvSpPr>
        <p:spPr>
          <a:xfrm>
            <a:off x="119063" y="109538"/>
            <a:ext cx="4972050" cy="342900"/>
          </a:xfrm>
          <a:prstGeom prst="rect">
            <a:avLst/>
          </a:prstGeom>
          <a:noFill/>
          <a:ln/>
        </p:spPr>
        <p:txBody>
          <a:bodyPr wrap="square" rtlCol="0" anchor="ctr"/>
          <a:lstStyle/>
          <a:p>
            <a:pPr algn="l" indent="0" marL="0">
              <a:lnSpc>
                <a:spcPts val="2700"/>
              </a:lnSpc>
              <a:buNone/>
            </a:pPr>
            <a:r>
              <a:rPr lang="en-US" sz="2250" b="1" spc="-50" kern="0" dirty="0">
                <a:solidFill>
                  <a:srgbClr val="000000">
                    <a:alpha val="99000"/>
                  </a:srgbClr>
                </a:solidFill>
                <a:latin typeface="Inter" pitchFamily="34" charset="0"/>
                <a:ea typeface="Inter" pitchFamily="34" charset="-122"/>
                <a:cs typeface="Inter" pitchFamily="34" charset="-120"/>
              </a:rPr>
              <a:t>기획 배경</a:t>
            </a:r>
            <a:endParaRPr lang="en-US" sz="2250" dirty="0"/>
          </a:p>
        </p:txBody>
      </p:sp>
      <p:sp>
        <p:nvSpPr>
          <p:cNvPr id="5" name="Text 2"/>
          <p:cNvSpPr/>
          <p:nvPr/>
        </p:nvSpPr>
        <p:spPr>
          <a:xfrm>
            <a:off x="428625" y="752475"/>
            <a:ext cx="7943850" cy="457200"/>
          </a:xfrm>
          <a:prstGeom prst="rect">
            <a:avLst/>
          </a:prstGeom>
          <a:noFill/>
          <a:ln/>
        </p:spPr>
        <p:txBody>
          <a:bodyPr wrap="square" rtlCol="0" anchor="ctr"/>
          <a:lstStyle/>
          <a:p>
            <a:pPr algn="l" marL="342900" indent="-342900">
              <a:lnSpc>
                <a:spcPts val="1782"/>
              </a:lnSpc>
              <a:buSzPct val="100000"/>
              <a:buChar char="•"/>
            </a:pPr>
            <a:r>
              <a:rPr lang="en-US" sz="1350" b="1" spc="-27" kern="0" dirty="0">
                <a:solidFill>
                  <a:srgbClr val="000000">
                    <a:alpha val="99000"/>
                  </a:srgbClr>
                </a:solidFill>
                <a:latin typeface="Inter" pitchFamily="34" charset="0"/>
                <a:ea typeface="Inter" pitchFamily="34" charset="-122"/>
                <a:cs typeface="Inter" pitchFamily="34" charset="-120"/>
              </a:rPr>
              <a:t>생활금융 플랫폼 iM샵</a:t>
            </a:r>
            <a:endParaRPr lang="en-US" sz="1350" dirty="0"/>
          </a:p>
          <a:p>
            <a:pPr algn="l" indent="0" marL="0">
              <a:lnSpc>
                <a:spcPts val="1782"/>
              </a:lnSpc>
              <a:buNone/>
            </a:pPr>
            <a:r>
              <a:rPr lang="en-US" sz="1350" b="1" spc="-27" kern="0" dirty="0">
                <a:solidFill>
                  <a:srgbClr val="000000">
                    <a:alpha val="99000"/>
                  </a:srgbClr>
                </a:solidFill>
                <a:latin typeface="Inter" pitchFamily="34" charset="0"/>
                <a:ea typeface="Inter" pitchFamily="34" charset="-122"/>
                <a:cs typeface="Inter" pitchFamily="34" charset="-120"/>
              </a:rPr>
              <a:t>        자체 플랫폼 모바일 어플리케이션을 통한 생활 밀착형 서비스</a:t>
            </a:r>
            <a:endParaRPr lang="en-US" sz="1350" dirty="0"/>
          </a:p>
        </p:txBody>
      </p:sp>
      <p:sp>
        <p:nvSpPr>
          <p:cNvPr id="6" name="Text 3"/>
          <p:cNvSpPr/>
          <p:nvPr/>
        </p:nvSpPr>
        <p:spPr>
          <a:xfrm>
            <a:off x="800100" y="3624263"/>
            <a:ext cx="3986213" cy="952500"/>
          </a:xfrm>
          <a:prstGeom prst="rect">
            <a:avLst/>
          </a:prstGeom>
          <a:noFill/>
          <a:ln/>
        </p:spPr>
        <p:txBody>
          <a:bodyPr wrap="square" rtlCol="0" anchor="ctr"/>
          <a:lstStyle/>
          <a:p>
            <a:pPr algn="l" indent="0" marL="0">
              <a:lnSpc>
                <a:spcPts val="1890"/>
              </a:lnSpc>
              <a:buNone/>
            </a:pPr>
            <a:r>
              <a:rPr lang="en-US" sz="1350" b="1" spc="-13" kern="0" dirty="0">
                <a:solidFill>
                  <a:srgbClr val="000000">
                    <a:alpha val="99000"/>
                  </a:srgbClr>
                </a:solidFill>
                <a:latin typeface="Inter" pitchFamily="34" charset="0"/>
                <a:ea typeface="Inter" pitchFamily="34" charset="-122"/>
                <a:cs typeface="Inter" pitchFamily="34" charset="-120"/>
              </a:rPr>
              <a:t>[생체나이 분석 서비스]</a:t>
            </a:r>
            <a:endParaRPr lang="en-US" sz="1350" dirty="0"/>
          </a:p>
          <a:p>
            <a:pPr algn="l" indent="0" marL="0">
              <a:lnSpc>
                <a:spcPts val="1890"/>
              </a:lnSpc>
              <a:buNone/>
            </a:pPr>
            <a:r>
              <a:rPr lang="en-US" sz="1350" spc="-13" kern="0" dirty="0">
                <a:solidFill>
                  <a:srgbClr val="000000">
                    <a:alpha val="99000"/>
                  </a:srgbClr>
                </a:solidFill>
                <a:latin typeface="Inter" pitchFamily="34" charset="0"/>
                <a:ea typeface="Inter" pitchFamily="34" charset="-122"/>
                <a:cs typeface="Inter" pitchFamily="34" charset="-120"/>
              </a:rPr>
              <a:t>건강검진 정보를 기초로 생체 나이를 종합적 분석</a:t>
            </a:r>
            <a:endParaRPr lang="en-US" sz="1350" dirty="0"/>
          </a:p>
          <a:p>
            <a:pPr algn="l" indent="0" marL="0">
              <a:lnSpc>
                <a:spcPts val="1890"/>
              </a:lnSpc>
              <a:buNone/>
            </a:pPr>
            <a:r>
              <a:rPr lang="en-US" sz="1350" spc="-13" kern="0" dirty="0">
                <a:solidFill>
                  <a:srgbClr val="000000">
                    <a:alpha val="99000"/>
                  </a:srgbClr>
                </a:solidFill>
                <a:latin typeface="Inter" pitchFamily="34" charset="0"/>
                <a:ea typeface="Inter" pitchFamily="34" charset="-122"/>
                <a:cs typeface="Inter" pitchFamily="34" charset="-120"/>
              </a:rPr>
              <a:t>비만 체형, 간, 심장, 췌장, 신장 기능을 나이로 측정</a:t>
            </a:r>
            <a:endParaRPr lang="en-US" sz="1350" dirty="0"/>
          </a:p>
          <a:p>
            <a:pPr algn="l" indent="0" marL="0">
              <a:lnSpc>
                <a:spcPts val="1890"/>
              </a:lnSpc>
              <a:buNone/>
            </a:pPr>
            <a:r>
              <a:rPr lang="en-US" sz="1350" spc="-13" kern="0" dirty="0">
                <a:solidFill>
                  <a:srgbClr val="000000">
                    <a:alpha val="99000"/>
                  </a:srgbClr>
                </a:solidFill>
                <a:latin typeface="Inter" pitchFamily="34" charset="0"/>
                <a:ea typeface="Inter" pitchFamily="34" charset="-122"/>
                <a:cs typeface="Inter" pitchFamily="34" charset="-120"/>
              </a:rPr>
              <a:t>노화 및 기대 수명를 포함한 종합 생체 나이 측정</a:t>
            </a:r>
            <a:endParaRPr lang="en-US" sz="1350" dirty="0"/>
          </a:p>
        </p:txBody>
      </p:sp>
      <p:sp>
        <p:nvSpPr>
          <p:cNvPr id="7" name="Text 4"/>
          <p:cNvSpPr/>
          <p:nvPr/>
        </p:nvSpPr>
        <p:spPr>
          <a:xfrm>
            <a:off x="4872038" y="3805237"/>
            <a:ext cx="3986213" cy="1085850"/>
          </a:xfrm>
          <a:prstGeom prst="rect">
            <a:avLst/>
          </a:prstGeom>
          <a:noFill/>
          <a:ln/>
        </p:spPr>
        <p:txBody>
          <a:bodyPr wrap="square" rtlCol="0" anchor="ctr"/>
          <a:lstStyle/>
          <a:p>
            <a:pPr algn="l" indent="0" marL="0">
              <a:lnSpc>
                <a:spcPts val="1890"/>
              </a:lnSpc>
              <a:buNone/>
            </a:pPr>
            <a:r>
              <a:rPr lang="en-US" sz="1350" spc="-13" kern="0" dirty="0">
                <a:solidFill>
                  <a:srgbClr val="000000">
                    <a:alpha val="99000"/>
                  </a:srgbClr>
                </a:solidFill>
                <a:latin typeface="Inter" pitchFamily="34" charset="0"/>
                <a:ea typeface="Inter" pitchFamily="34" charset="-122"/>
                <a:cs typeface="Inter" pitchFamily="34" charset="-120"/>
              </a:rPr>
              <a:t>사용자 건강 수준에 대한 직관적 이해에 유용</a:t>
            </a:r>
            <a:endParaRPr lang="en-US" sz="1350" dirty="0"/>
          </a:p>
          <a:p>
            <a:pPr algn="l" indent="0" marL="0">
              <a:lnSpc>
                <a:spcPts val="1890"/>
              </a:lnSpc>
              <a:buNone/>
            </a:pPr>
            <a:r>
              <a:rPr lang="en-US" sz="1350" spc="-13" kern="0" dirty="0">
                <a:solidFill>
                  <a:srgbClr val="000000">
                    <a:alpha val="99000"/>
                  </a:srgbClr>
                </a:solidFill>
                <a:latin typeface="Inter" pitchFamily="34" charset="0"/>
                <a:ea typeface="Inter" pitchFamily="34" charset="-122"/>
                <a:cs typeface="Inter" pitchFamily="34" charset="-120"/>
              </a:rPr>
              <a:t>하지만,</a:t>
            </a:r>
            <a:endParaRPr lang="en-US" sz="1350" dirty="0"/>
          </a:p>
          <a:p>
            <a:pPr algn="l" indent="0" marL="0">
              <a:lnSpc>
                <a:spcPts val="1890"/>
              </a:lnSpc>
              <a:buNone/>
            </a:pPr>
            <a:r>
              <a:rPr lang="en-US" sz="1350" spc="-13" kern="0" dirty="0">
                <a:solidFill>
                  <a:srgbClr val="000000">
                    <a:alpha val="99000"/>
                  </a:srgbClr>
                </a:solidFill>
                <a:latin typeface="Inter" pitchFamily="34" charset="0"/>
                <a:ea typeface="Inter" pitchFamily="34" charset="-122"/>
                <a:cs typeface="Inter" pitchFamily="34" charset="-120"/>
              </a:rPr>
              <a:t>서비스의 활용 범위가 건강정보 조회에 국한</a:t>
            </a:r>
            <a:endParaRPr lang="en-US" sz="1350" dirty="0"/>
          </a:p>
          <a:p>
            <a:pPr algn="l" indent="0" marL="0">
              <a:lnSpc>
                <a:spcPts val="1890"/>
              </a:lnSpc>
              <a:buNone/>
            </a:pPr>
            <a:r>
              <a:rPr lang="en-US" sz="1350" spc="-13" kern="0" dirty="0">
                <a:solidFill>
                  <a:srgbClr val="000000">
                    <a:alpha val="99000"/>
                  </a:srgbClr>
                </a:solidFill>
                <a:latin typeface="Inter" pitchFamily="34" charset="0"/>
                <a:ea typeface="Inter" pitchFamily="34" charset="-122"/>
                <a:cs typeface="Inter" pitchFamily="34" charset="-120"/>
              </a:rPr>
              <a:t>금융 정보와의 연계 부족</a:t>
            </a:r>
            <a:endParaRPr lang="en-US" sz="1350" dirty="0"/>
          </a:p>
        </p:txBody>
      </p:sp>
      <p:sp>
        <p:nvSpPr>
          <p:cNvPr id="8" name="Text 5"/>
          <p:cNvSpPr/>
          <p:nvPr/>
        </p:nvSpPr>
        <p:spPr>
          <a:xfrm>
            <a:off x="2814638" y="385763"/>
            <a:ext cx="4095750" cy="276225"/>
          </a:xfrm>
          <a:prstGeom prst="rect">
            <a:avLst/>
          </a:prstGeom>
          <a:noFill/>
          <a:ln/>
        </p:spPr>
        <p:txBody>
          <a:bodyPr wrap="square" rtlCol="0" anchor="ctr"/>
          <a:lstStyle/>
          <a:p>
            <a:pPr algn="ctr" indent="0" marL="0">
              <a:lnSpc>
                <a:spcPts val="2160"/>
              </a:lnSpc>
              <a:buNone/>
            </a:pPr>
            <a:r>
              <a:rPr lang="en-US" sz="1800" b="1" spc="-36" kern="0" dirty="0">
                <a:solidFill>
                  <a:srgbClr val="000000">
                    <a:alpha val="99000"/>
                  </a:srgbClr>
                </a:solidFill>
                <a:latin typeface="Inter" pitchFamily="34" charset="0"/>
                <a:ea typeface="Inter" pitchFamily="34" charset="-122"/>
                <a:cs typeface="Inter" pitchFamily="34" charset="-120"/>
              </a:rPr>
              <a:t>iM뱅크 헬스케어 서비스</a:t>
            </a:r>
            <a:endParaRPr lang="en-US" sz="1800" dirty="0"/>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name="Slide 80">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1852612" y="1471613"/>
            <a:ext cx="5895975" cy="2200275"/>
          </a:xfrm>
          <a:prstGeom prst="rect">
            <a:avLst/>
          </a:prstGeom>
          <a:noFill/>
          <a:ln/>
        </p:spPr>
        <p:txBody>
          <a:bodyPr wrap="square" rtlCol="0" anchor="ctr"/>
          <a:lstStyle/>
          <a:p>
            <a:pPr algn="l" marL="342900" indent="-342900">
              <a:lnSpc>
                <a:spcPts val="2880"/>
              </a:lnSpc>
              <a:buSzPct val="100000"/>
              <a:buChar char="•"/>
            </a:pPr>
            <a:r>
              <a:rPr lang="en-US" sz="1800" b="1" spc="-36" kern="0" dirty="0">
                <a:solidFill>
                  <a:srgbClr val="000000">
                    <a:alpha val="99000"/>
                  </a:srgbClr>
                </a:solidFill>
                <a:latin typeface="Inter" pitchFamily="34" charset="0"/>
                <a:ea typeface="Inter" pitchFamily="34" charset="-122"/>
                <a:cs typeface="Inter" pitchFamily="34" charset="-120"/>
              </a:rPr>
              <a:t>이탈 고객 대상 앱서비스 홍보 전략 제안</a:t>
            </a:r>
            <a:endParaRPr lang="en-US" sz="1800" dirty="0"/>
          </a:p>
          <a:p>
            <a:pPr algn="l" indent="0" marL="0">
              <a:lnSpc>
                <a:spcPts val="2880"/>
              </a:lnSpc>
              <a:buNone/>
            </a:pPr>
            <a:r>
              <a:rPr lang="en-US" sz="1800" b="1" spc="-36" kern="0" dirty="0">
                <a:solidFill>
                  <a:srgbClr val="000000">
                    <a:alpha val="99000"/>
                  </a:srgbClr>
                </a:solidFill>
                <a:latin typeface="Inter" pitchFamily="34" charset="0"/>
                <a:ea typeface="Inter" pitchFamily="34" charset="-122"/>
                <a:cs typeface="Inter" pitchFamily="34" charset="-120"/>
              </a:rPr>
              <a:t> 대상 고객 : 건강 관련 지출 비중이 높은 이탈 고객</a:t>
            </a:r>
            <a:endParaRPr lang="en-US" sz="1800" dirty="0"/>
          </a:p>
          <a:p>
            <a:pPr algn="l" marL="342900" indent="-342900">
              <a:lnSpc>
                <a:spcPts val="2880"/>
              </a:lnSpc>
              <a:buSzPct val="100000"/>
              <a:buChar char="•"/>
            </a:pPr>
            <a:r>
              <a:rPr lang="en-US" sz="1800" b="1" spc="-36" kern="0" dirty="0">
                <a:solidFill>
                  <a:srgbClr val="000000">
                    <a:alpha val="99000"/>
                  </a:srgbClr>
                </a:solidFill>
                <a:latin typeface="Inter" pitchFamily="34" charset="0"/>
                <a:ea typeface="Inter" pitchFamily="34" charset="-122"/>
                <a:cs typeface="Inter" pitchFamily="34" charset="-120"/>
              </a:rPr>
              <a:t> 알림 메시지 예시</a:t>
            </a:r>
            <a:endParaRPr lang="en-US" sz="1800" dirty="0"/>
          </a:p>
          <a:p>
            <a:pPr algn="l" indent="0" marL="0">
              <a:lnSpc>
                <a:spcPts val="2880"/>
              </a:lnSpc>
              <a:buNone/>
            </a:pPr>
            <a:r>
              <a:rPr lang="en-US" sz="1800" b="1" spc="-36" kern="0" dirty="0">
                <a:solidFill>
                  <a:srgbClr val="000000">
                    <a:alpha val="99000"/>
                  </a:srgbClr>
                </a:solidFill>
                <a:latin typeface="Inter" pitchFamily="34" charset="0"/>
                <a:ea typeface="Inter" pitchFamily="34" charset="-122"/>
                <a:cs typeface="Inter" pitchFamily="34" charset="-120"/>
              </a:rPr>
              <a:t>      "건강검진 결과 업로드하면 커피 쿠폰 드려요!"  → 건강 데이터 기반 맞춤 분석 리포트 제공 안내 포함</a:t>
            </a:r>
            <a:endParaRPr lang="en-US" sz="1800" dirty="0"/>
          </a:p>
          <a:p>
            <a:pPr algn="l" indent="0" marL="0">
              <a:lnSpc>
                <a:spcPts val="2880"/>
              </a:lnSpc>
              <a:buNone/>
            </a:pPr>
            <a:r>
              <a:rPr lang="en-US" sz="1800" b="1" spc="-36" kern="0" dirty="0">
                <a:solidFill>
                  <a:srgbClr val="000000">
                    <a:alpha val="99000"/>
                  </a:srgbClr>
                </a:solidFill>
                <a:latin typeface="Inter" pitchFamily="34" charset="0"/>
                <a:ea typeface="Inter" pitchFamily="34" charset="-122"/>
                <a:cs typeface="Inter" pitchFamily="34" charset="-120"/>
              </a:rPr>
              <a:t> → 군집별 캐릭터를 만들어서 MBTI 처럼 건강형 유형 제공</a:t>
            </a:r>
            <a:endParaRPr lang="en-US" sz="1800" dirty="0"/>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name="Slide 81">
    <p:bg>
      <p:bgPr>
        <a:solidFill>
          <a:srgbClr val="FFFFFF"/>
        </a:solidFill>
      </p:bgPr>
    </p:bg>
    <p:spTree>
      <p:nvGrpSpPr>
        <p:cNvPr id="1" name=""/>
        <p:cNvGrpSpPr/>
        <p:nvPr/>
      </p:nvGrpSpPr>
      <p:grpSpPr>
        <a:xfrm>
          <a:off x="0" y="0"/>
          <a:ext cx="0" cy="0"/>
          <a:chOff x="0" y="0"/>
          <a:chExt cx="0" cy="0"/>
        </a:xfrm>
      </p:grpSpPr>
      <p:sp>
        <p:nvSpPr>
          <p:cNvPr id="3" name="Text 0"/>
          <p:cNvSpPr/>
          <p:nvPr/>
        </p:nvSpPr>
        <p:spPr>
          <a:xfrm>
            <a:off x="3233738" y="2295525"/>
            <a:ext cx="3128963" cy="547688"/>
          </a:xfrm>
          <a:prstGeom prst="rect">
            <a:avLst/>
          </a:prstGeom>
          <a:noFill/>
          <a:ln/>
        </p:spPr>
        <p:txBody>
          <a:bodyPr wrap="square" rtlCol="0" anchor="ctr"/>
          <a:lstStyle/>
          <a:p>
            <a:pPr algn="l" indent="0" marL="0">
              <a:lnSpc>
                <a:spcPts val="4320"/>
              </a:lnSpc>
              <a:buNone/>
            </a:pPr>
            <a:r>
              <a:rPr lang="en-US" sz="3600" b="1" spc="-72" kern="0" dirty="0">
                <a:solidFill>
                  <a:srgbClr val="000000">
                    <a:alpha val="99000"/>
                  </a:srgbClr>
                </a:solidFill>
                <a:latin typeface="Inter" pitchFamily="34" charset="0"/>
                <a:ea typeface="Inter" pitchFamily="34" charset="-122"/>
                <a:cs typeface="Inter" pitchFamily="34" charset="-120"/>
              </a:rPr>
              <a:t>자체 평가 의견</a:t>
            </a:r>
            <a:endParaRPr lang="en-US" sz="3600" dirty="0"/>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name="Slide 82">
    <p:bg>
      <p:bgPr>
        <a:solidFill>
          <a:srgbClr val="FFFFFF"/>
        </a:solidFill>
      </p:bgPr>
    </p:bg>
    <p:spTree>
      <p:nvGrpSpPr>
        <p:cNvPr id="1" name=""/>
        <p:cNvGrpSpPr/>
        <p:nvPr/>
      </p:nvGrpSpPr>
      <p:grpSpPr>
        <a:xfrm>
          <a:off x="0" y="0"/>
          <a:ext cx="0" cy="0"/>
          <a:chOff x="0" y="0"/>
          <a:chExt cx="0" cy="0"/>
        </a:xfrm>
      </p:grpSpPr>
      <p:pic>
        <p:nvPicPr>
          <p:cNvPr id="3" name="Image 0" descr="preencoded.png">    </p:cNvPr>
          <p:cNvPicPr>
            <a:picLocks noChangeAspect="1"/>
          </p:cNvPicPr>
          <p:nvPr/>
        </p:nvPicPr>
        <p:blipFill>
          <a:blip r:embed="rId1"/>
          <a:stretch>
            <a:fillRect/>
          </a:stretch>
        </p:blipFill>
        <p:spPr>
          <a:xfrm>
            <a:off x="2476500" y="414338"/>
            <a:ext cx="5691188" cy="4311507"/>
          </a:xfrm>
          <a:prstGeom prst="rect">
            <a:avLst/>
          </a:prstGeom>
        </p:spPr>
      </p:pic>
      <p:sp>
        <p:nvSpPr>
          <p:cNvPr id="4" name="Text 0"/>
          <p:cNvSpPr/>
          <p:nvPr/>
        </p:nvSpPr>
        <p:spPr>
          <a:xfrm>
            <a:off x="2489434" y="457453"/>
            <a:ext cx="3289859" cy="2014538"/>
          </a:xfrm>
          <a:prstGeom prst="rect">
            <a:avLst/>
          </a:prstGeom>
          <a:noFill/>
          <a:ln/>
        </p:spPr>
        <p:txBody>
          <a:bodyPr wrap="square" rtlCol="0" anchor="ctr"/>
          <a:lstStyle/>
          <a:p>
            <a:pPr algn="ctr" indent="0" marL="0">
              <a:lnSpc>
                <a:spcPts val="1076"/>
              </a:lnSpc>
              <a:buNone/>
            </a:pPr>
            <a:r>
              <a:rPr lang="en-US" sz="1086" b="1" spc="-16" kern="0" dirty="0">
                <a:solidFill>
                  <a:srgbClr val="000000">
                    <a:alpha val="99000"/>
                  </a:srgbClr>
                </a:solidFill>
                <a:latin typeface="Inter" pitchFamily="34" charset="0"/>
                <a:ea typeface="Inter" pitchFamily="34" charset="-122"/>
                <a:cs typeface="Inter" pitchFamily="34" charset="-120"/>
              </a:rPr>
              <a:t>사전 기획의 관점에서 </a:t>
            </a:r>
            <a:endParaRPr lang="en-US" sz="1086" dirty="0"/>
          </a:p>
          <a:p>
            <a:pPr algn="ctr" indent="0" marL="0">
              <a:lnSpc>
                <a:spcPts val="1076"/>
              </a:lnSpc>
              <a:buNone/>
            </a:pPr>
            <a:r>
              <a:rPr lang="en-US" sz="1086" b="1" spc="-16" kern="0" dirty="0">
                <a:solidFill>
                  <a:srgbClr val="000000">
                    <a:alpha val="99000"/>
                  </a:srgbClr>
                </a:solidFill>
                <a:latin typeface="Inter" pitchFamily="34" charset="0"/>
                <a:ea typeface="Inter" pitchFamily="34" charset="-122"/>
                <a:cs typeface="Inter" pitchFamily="34" charset="-120"/>
              </a:rPr>
              <a:t>프로젝트 결과물에 대한 완성도 평가(8/10점)</a:t>
            </a:r>
            <a:endParaRPr lang="en-US" sz="1086" dirty="0"/>
          </a:p>
          <a:p>
            <a:pPr algn="ctr" indent="0" marL="0">
              <a:lnSpc>
                <a:spcPts val="1076"/>
              </a:lnSpc>
              <a:buNone/>
            </a:pPr>
            <a:r>
              <a:rPr lang="en-US" sz="815" b="1" spc="-16" kern="0" dirty="0">
                <a:solidFill>
                  <a:srgbClr val="000000">
                    <a:alpha val="99000"/>
                  </a:srgbClr>
                </a:solidFill>
                <a:latin typeface="Inter" pitchFamily="34" charset="0"/>
                <a:ea typeface="Inter" pitchFamily="34" charset="-122"/>
                <a:cs typeface="Inter" pitchFamily="34" charset="-120"/>
              </a:rPr>
              <a:t>1. 목표 달성도 (3/4점)</a:t>
            </a:r>
            <a:endParaRPr lang="en-US" sz="1086" dirty="0"/>
          </a:p>
          <a:p>
            <a:pPr algn="ctr" indent="0" marL="0">
              <a:lnSpc>
                <a:spcPts val="1076"/>
              </a:lnSpc>
              <a:buNone/>
            </a:pPr>
            <a:r>
              <a:rPr lang="en-US" sz="815" b="1" spc="-16" kern="0" dirty="0">
                <a:solidFill>
                  <a:srgbClr val="000000">
                    <a:alpha val="99000"/>
                  </a:srgbClr>
                </a:solidFill>
                <a:latin typeface="Inter" pitchFamily="34" charset="0"/>
                <a:ea typeface="Inter" pitchFamily="34" charset="-122"/>
                <a:cs typeface="Inter" pitchFamily="34" charset="-120"/>
              </a:rPr>
              <a:t>일부 미흡한 부분이 있어 추가적인 개선이 필요</a:t>
            </a:r>
            <a:endParaRPr lang="en-US" sz="1086" dirty="0"/>
          </a:p>
          <a:p>
            <a:pPr algn="ctr" indent="0" marL="0">
              <a:lnSpc>
                <a:spcPts val="1076"/>
              </a:lnSpc>
              <a:buNone/>
            </a:pPr>
            <a:r>
              <a:rPr lang="en-US" sz="815" b="1" spc="-16" kern="0" dirty="0">
                <a:solidFill>
                  <a:srgbClr val="000000">
                    <a:alpha val="99000"/>
                  </a:srgbClr>
                </a:solidFill>
                <a:latin typeface="Inter" pitchFamily="34" charset="0"/>
                <a:ea typeface="Inter" pitchFamily="34" charset="-122"/>
                <a:cs typeface="Inter" pitchFamily="34" charset="-120"/>
              </a:rPr>
              <a:t>2. 범위 충실도 (3/3점)</a:t>
            </a:r>
            <a:endParaRPr lang="en-US" sz="1086" dirty="0"/>
          </a:p>
          <a:p>
            <a:pPr algn="ctr" indent="0" marL="0">
              <a:lnSpc>
                <a:spcPts val="1076"/>
              </a:lnSpc>
              <a:buNone/>
            </a:pPr>
            <a:r>
              <a:rPr lang="en-US" sz="815" b="1" spc="-16" kern="0" dirty="0">
                <a:solidFill>
                  <a:srgbClr val="000000">
                    <a:alpha val="99000"/>
                  </a:srgbClr>
                </a:solidFill>
                <a:latin typeface="Inter" pitchFamily="34" charset="0"/>
                <a:ea typeface="Inter" pitchFamily="34" charset="-122"/>
                <a:cs typeface="Inter" pitchFamily="34" charset="-120"/>
              </a:rPr>
              <a:t>결과물이 사전 기획에서 정의했던 모든 범위와 기능을 포함하고 있음</a:t>
            </a:r>
            <a:endParaRPr lang="en-US" sz="1086" dirty="0"/>
          </a:p>
          <a:p>
            <a:pPr algn="ctr" indent="0" marL="0">
              <a:lnSpc>
                <a:spcPts val="1076"/>
              </a:lnSpc>
              <a:buNone/>
            </a:pPr>
            <a:r>
              <a:rPr lang="en-US" sz="815" b="1" spc="-16" kern="0" dirty="0">
                <a:solidFill>
                  <a:srgbClr val="000000">
                    <a:alpha val="99000"/>
                  </a:srgbClr>
                </a:solidFill>
                <a:latin typeface="Inter" pitchFamily="34" charset="0"/>
                <a:ea typeface="Inter" pitchFamily="34" charset="-122"/>
                <a:cs typeface="Inter" pitchFamily="34" charset="-120"/>
              </a:rPr>
              <a:t>3. 계획 준수도 (1/2점)</a:t>
            </a:r>
            <a:endParaRPr lang="en-US" sz="1086" dirty="0"/>
          </a:p>
          <a:p>
            <a:pPr algn="ctr" indent="0" marL="0">
              <a:lnSpc>
                <a:spcPts val="1076"/>
              </a:lnSpc>
              <a:buNone/>
            </a:pPr>
            <a:r>
              <a:rPr lang="en-US" sz="815" b="1" spc="-16" kern="0" dirty="0">
                <a:solidFill>
                  <a:srgbClr val="000000">
                    <a:alpha val="99000"/>
                  </a:srgbClr>
                </a:solidFill>
                <a:latin typeface="Inter" pitchFamily="34" charset="0"/>
                <a:ea typeface="Inter" pitchFamily="34" charset="-122"/>
                <a:cs typeface="Inter" pitchFamily="34" charset="-120"/>
              </a:rPr>
              <a:t>일부 계획 변경이 있었음</a:t>
            </a:r>
            <a:endParaRPr lang="en-US" sz="1086" dirty="0"/>
          </a:p>
          <a:p>
            <a:pPr algn="ctr" indent="0" marL="0">
              <a:lnSpc>
                <a:spcPts val="1076"/>
              </a:lnSpc>
              <a:buNone/>
            </a:pPr>
            <a:r>
              <a:rPr lang="en-US" sz="815" b="1" spc="-16" kern="0" dirty="0">
                <a:solidFill>
                  <a:srgbClr val="000000">
                    <a:alpha val="99000"/>
                  </a:srgbClr>
                </a:solidFill>
                <a:latin typeface="Inter" pitchFamily="34" charset="0"/>
                <a:ea typeface="Inter" pitchFamily="34" charset="-122"/>
                <a:cs typeface="Inter" pitchFamily="34" charset="-120"/>
              </a:rPr>
              <a:t>4. 결과물의 완성도 및 품질 (1점)</a:t>
            </a:r>
            <a:endParaRPr lang="en-US" sz="1086" dirty="0"/>
          </a:p>
          <a:p>
            <a:pPr algn="ctr" indent="0" marL="0">
              <a:lnSpc>
                <a:spcPts val="1076"/>
              </a:lnSpc>
              <a:buNone/>
            </a:pPr>
            <a:r>
              <a:rPr lang="en-US" sz="815" b="1" spc="-16" kern="0" dirty="0">
                <a:solidFill>
                  <a:srgbClr val="000000">
                    <a:alpha val="99000"/>
                  </a:srgbClr>
                </a:solidFill>
                <a:latin typeface="Inter" pitchFamily="34" charset="0"/>
                <a:ea typeface="Inter" pitchFamily="34" charset="-122"/>
                <a:cs typeface="Inter" pitchFamily="34" charset="-120"/>
              </a:rPr>
              <a:t> 최종 결과물이 사용 목적에 적합하고, 기능, 성능, 디자인 등 모든 면에서 높은 수준의 완성도와 품질을 갖춤</a:t>
            </a:r>
            <a:endParaRPr lang="en-US" sz="1086" dirty="0"/>
          </a:p>
        </p:txBody>
      </p:sp>
      <p:sp>
        <p:nvSpPr>
          <p:cNvPr id="5" name="Text 1"/>
          <p:cNvSpPr/>
          <p:nvPr/>
        </p:nvSpPr>
        <p:spPr>
          <a:xfrm>
            <a:off x="5326405" y="466076"/>
            <a:ext cx="3298482" cy="1281113"/>
          </a:xfrm>
          <a:prstGeom prst="rect">
            <a:avLst/>
          </a:prstGeom>
          <a:noFill/>
          <a:ln/>
        </p:spPr>
        <p:txBody>
          <a:bodyPr wrap="square" rtlCol="0" anchor="ctr"/>
          <a:lstStyle/>
          <a:p>
            <a:pPr algn="ctr" indent="0" marL="0">
              <a:lnSpc>
                <a:spcPts val="1076"/>
              </a:lnSpc>
              <a:buNone/>
            </a:pPr>
            <a:r>
              <a:rPr lang="en-US" sz="1086" b="1" spc="-16" kern="0" dirty="0">
                <a:solidFill>
                  <a:srgbClr val="000000">
                    <a:alpha val="99000"/>
                  </a:srgbClr>
                </a:solidFill>
                <a:latin typeface="Inter" pitchFamily="34" charset="0"/>
                <a:ea typeface="Inter" pitchFamily="34" charset="-122"/>
                <a:cs typeface="Inter" pitchFamily="34" charset="-120"/>
              </a:rPr>
              <a:t>잘한 부분과 아쉬운 점</a:t>
            </a:r>
            <a:endParaRPr lang="en-US" sz="1086" dirty="0"/>
          </a:p>
          <a:p>
            <a:pPr algn="ctr" indent="0" marL="0">
              <a:lnSpc>
                <a:spcPts val="1076"/>
              </a:lnSpc>
              <a:buNone/>
            </a:pPr>
            <a:r>
              <a:rPr lang="en-US" sz="815" b="1" spc="-16" kern="0" dirty="0">
                <a:solidFill>
                  <a:srgbClr val="000000">
                    <a:alpha val="99000"/>
                  </a:srgbClr>
                </a:solidFill>
                <a:latin typeface="Inter" pitchFamily="34" charset="0"/>
                <a:ea typeface="Inter" pitchFamily="34" charset="-122"/>
                <a:cs typeface="Inter" pitchFamily="34" charset="-120"/>
              </a:rPr>
              <a:t>잘한 부분: 실제 존재하는 어플의 발전과 경쟁력을 고민해보고</a:t>
            </a:r>
            <a:endParaRPr lang="en-US" sz="1086" dirty="0"/>
          </a:p>
          <a:p>
            <a:pPr algn="ctr" indent="0" marL="0">
              <a:lnSpc>
                <a:spcPts val="1076"/>
              </a:lnSpc>
              <a:buNone/>
            </a:pPr>
            <a:r>
              <a:rPr lang="en-US" sz="815" b="1" spc="-16" kern="0" dirty="0">
                <a:solidFill>
                  <a:srgbClr val="000000">
                    <a:alpha val="99000"/>
                  </a:srgbClr>
                </a:solidFill>
                <a:latin typeface="Inter" pitchFamily="34" charset="0"/>
                <a:ea typeface="Inter" pitchFamily="34" charset="-122"/>
                <a:cs typeface="Inter" pitchFamily="34" charset="-120"/>
              </a:rPr>
              <a:t>머신러닝 모델을 활용해 새로운 서비스를 구현함</a:t>
            </a:r>
            <a:endParaRPr lang="en-US" sz="1086" dirty="0"/>
          </a:p>
          <a:p>
            <a:pPr algn="ctr" indent="0" marL="0">
              <a:lnSpc>
                <a:spcPts val="1076"/>
              </a:lnSpc>
              <a:buNone/>
            </a:pPr>
            <a:r>
              <a:rPr lang="en-US" sz="815" b="1" spc="-16" kern="0" dirty="0">
                <a:solidFill>
                  <a:srgbClr val="000000">
                    <a:alpha val="99000"/>
                  </a:srgbClr>
                </a:solidFill>
                <a:latin typeface="Inter" pitchFamily="34" charset="0"/>
                <a:ea typeface="Inter" pitchFamily="34" charset="-122"/>
                <a:cs typeface="Inter" pitchFamily="34" charset="-120"/>
              </a:rPr>
              <a:t>아쉬운 점: 고객의 진료내역을 결합해 진료내역 기반의 </a:t>
            </a:r>
            <a:endParaRPr lang="en-US" sz="1086" dirty="0"/>
          </a:p>
          <a:p>
            <a:pPr algn="ctr" indent="0" marL="0">
              <a:lnSpc>
                <a:spcPts val="1076"/>
              </a:lnSpc>
              <a:buNone/>
            </a:pPr>
            <a:r>
              <a:rPr lang="en-US" sz="815" b="1" spc="-16" kern="0" dirty="0">
                <a:solidFill>
                  <a:srgbClr val="000000">
                    <a:alpha val="99000"/>
                  </a:srgbClr>
                </a:solidFill>
                <a:latin typeface="Inter" pitchFamily="34" charset="0"/>
                <a:ea typeface="Inter" pitchFamily="34" charset="-122"/>
                <a:cs typeface="Inter" pitchFamily="34" charset="-120"/>
              </a:rPr>
              <a:t>보험 추천모델을 만들어 서비스를 구현해보고자 했으나, </a:t>
            </a:r>
            <a:endParaRPr lang="en-US" sz="1086" dirty="0"/>
          </a:p>
          <a:p>
            <a:pPr algn="ctr" indent="0" marL="0">
              <a:lnSpc>
                <a:spcPts val="1076"/>
              </a:lnSpc>
              <a:buNone/>
            </a:pPr>
            <a:r>
              <a:rPr lang="en-US" sz="815" b="1" spc="-16" kern="0" dirty="0">
                <a:solidFill>
                  <a:srgbClr val="000000">
                    <a:alpha val="99000"/>
                  </a:srgbClr>
                </a:solidFill>
                <a:latin typeface="Inter" pitchFamily="34" charset="0"/>
                <a:ea typeface="Inter" pitchFamily="34" charset="-122"/>
                <a:cs typeface="Inter" pitchFamily="34" charset="-120"/>
              </a:rPr>
              <a:t>진료내역 데이터를 심사받는 데 25일이라는 시간이 걸려 </a:t>
            </a:r>
            <a:endParaRPr lang="en-US" sz="1086" dirty="0"/>
          </a:p>
          <a:p>
            <a:pPr algn="ctr" indent="0" marL="0">
              <a:lnSpc>
                <a:spcPts val="1076"/>
              </a:lnSpc>
              <a:buNone/>
            </a:pPr>
            <a:r>
              <a:rPr lang="en-US" sz="815" b="1" spc="-16" kern="0" dirty="0">
                <a:solidFill>
                  <a:srgbClr val="000000">
                    <a:alpha val="99000"/>
                  </a:srgbClr>
                </a:solidFill>
                <a:latin typeface="Inter" pitchFamily="34" charset="0"/>
                <a:ea typeface="Inter" pitchFamily="34" charset="-122"/>
                <a:cs typeface="Inter" pitchFamily="34" charset="-120"/>
              </a:rPr>
              <a:t>분석해보지 못했음</a:t>
            </a:r>
            <a:endParaRPr lang="en-US" sz="1086" dirty="0"/>
          </a:p>
        </p:txBody>
      </p:sp>
      <p:sp>
        <p:nvSpPr>
          <p:cNvPr id="6" name="Text 2"/>
          <p:cNvSpPr/>
          <p:nvPr/>
        </p:nvSpPr>
        <p:spPr>
          <a:xfrm>
            <a:off x="2489434" y="2604583"/>
            <a:ext cx="3289859" cy="1323975"/>
          </a:xfrm>
          <a:prstGeom prst="rect">
            <a:avLst/>
          </a:prstGeom>
          <a:noFill/>
          <a:ln/>
        </p:spPr>
        <p:txBody>
          <a:bodyPr wrap="square" rtlCol="0" anchor="ctr"/>
          <a:lstStyle/>
          <a:p>
            <a:pPr algn="ctr" indent="0" marL="0">
              <a:lnSpc>
                <a:spcPts val="1076"/>
              </a:lnSpc>
              <a:buNone/>
            </a:pPr>
            <a:r>
              <a:rPr lang="en-US" sz="1086" b="1" spc="-16" kern="0" dirty="0">
                <a:solidFill>
                  <a:srgbClr val="000000">
                    <a:alpha val="99000"/>
                  </a:srgbClr>
                </a:solidFill>
                <a:latin typeface="Inter" pitchFamily="34" charset="0"/>
                <a:ea typeface="Inter" pitchFamily="34" charset="-122"/>
                <a:cs typeface="Inter" pitchFamily="34" charset="-120"/>
              </a:rPr>
              <a:t>프로젝트 결과물의 </a:t>
            </a:r>
            <a:endParaRPr lang="en-US" sz="1086" dirty="0"/>
          </a:p>
          <a:p>
            <a:pPr algn="ctr" indent="0" marL="0">
              <a:lnSpc>
                <a:spcPts val="1076"/>
              </a:lnSpc>
              <a:buNone/>
            </a:pPr>
            <a:r>
              <a:rPr lang="en-US" sz="1086" b="1" spc="-16" kern="0" dirty="0">
                <a:solidFill>
                  <a:srgbClr val="000000">
                    <a:alpha val="99000"/>
                  </a:srgbClr>
                </a:solidFill>
                <a:latin typeface="Inter" pitchFamily="34" charset="0"/>
                <a:ea typeface="Inter" pitchFamily="34" charset="-122"/>
                <a:cs typeface="Inter" pitchFamily="34" charset="-120"/>
              </a:rPr>
              <a:t>추후 개선점이나 보완할 점</a:t>
            </a:r>
            <a:endParaRPr lang="en-US" sz="1086" dirty="0"/>
          </a:p>
          <a:p>
            <a:pPr algn="ctr" indent="0" marL="0">
              <a:lnSpc>
                <a:spcPts val="1076"/>
              </a:lnSpc>
              <a:buNone/>
            </a:pPr>
            <a:r>
              <a:rPr lang="en-US" sz="815" b="1" spc="-16" kern="0" dirty="0">
                <a:solidFill>
                  <a:srgbClr val="000000">
                    <a:alpha val="99000"/>
                  </a:srgbClr>
                </a:solidFill>
                <a:latin typeface="Inter" pitchFamily="34" charset="0"/>
                <a:ea typeface="Inter" pitchFamily="34" charset="-122"/>
                <a:cs typeface="Inter" pitchFamily="34" charset="-120"/>
              </a:rPr>
              <a:t>향후 프로젝트 개선을 위해 </a:t>
            </a:r>
            <a:endParaRPr lang="en-US" sz="1086" dirty="0"/>
          </a:p>
          <a:p>
            <a:pPr algn="ctr" indent="0" marL="0">
              <a:lnSpc>
                <a:spcPts val="1076"/>
              </a:lnSpc>
              <a:buNone/>
            </a:pPr>
            <a:r>
              <a:rPr lang="en-US" sz="815" b="1" spc="-16" kern="0" dirty="0">
                <a:solidFill>
                  <a:srgbClr val="000000">
                    <a:alpha val="99000"/>
                  </a:srgbClr>
                </a:solidFill>
                <a:latin typeface="Inter" pitchFamily="34" charset="0"/>
                <a:ea typeface="Inter" pitchFamily="34" charset="-122"/>
                <a:cs typeface="Inter" pitchFamily="34" charset="-120"/>
              </a:rPr>
              <a:t>데이터 수집 전에 필요한 데이터와 확보 방안을 명확히 계획하고, </a:t>
            </a:r>
            <a:endParaRPr lang="en-US" sz="1086" dirty="0"/>
          </a:p>
          <a:p>
            <a:pPr algn="ctr" indent="0" marL="0">
              <a:lnSpc>
                <a:spcPts val="1076"/>
              </a:lnSpc>
              <a:buNone/>
            </a:pPr>
            <a:r>
              <a:rPr lang="en-US" sz="815" b="1" spc="-16" kern="0" dirty="0">
                <a:solidFill>
                  <a:srgbClr val="000000">
                    <a:alpha val="99000"/>
                  </a:srgbClr>
                </a:solidFill>
                <a:latin typeface="Inter" pitchFamily="34" charset="0"/>
                <a:ea typeface="Inter" pitchFamily="34" charset="-122"/>
                <a:cs typeface="Inter" pitchFamily="34" charset="-120"/>
              </a:rPr>
              <a:t>데이터 품질 기준을 미리 설정하는 것이 필요함</a:t>
            </a:r>
            <a:endParaRPr lang="en-US" sz="1086" dirty="0"/>
          </a:p>
          <a:p>
            <a:pPr algn="ctr" indent="0" marL="0">
              <a:lnSpc>
                <a:spcPts val="1076"/>
              </a:lnSpc>
              <a:buNone/>
            </a:pPr>
            <a:r>
              <a:rPr lang="en-US" sz="815" b="1" spc="-16" kern="0" dirty="0">
                <a:solidFill>
                  <a:srgbClr val="000000">
                    <a:alpha val="99000"/>
                  </a:srgbClr>
                </a:solidFill>
                <a:latin typeface="Inter" pitchFamily="34" charset="0"/>
                <a:ea typeface="Inter" pitchFamily="34" charset="-122"/>
                <a:cs typeface="Inter" pitchFamily="34" charset="-120"/>
              </a:rPr>
              <a:t> → 이를 통해 데이터 관련 문제를 사전에 방지하고 </a:t>
            </a:r>
            <a:endParaRPr lang="en-US" sz="1086" dirty="0"/>
          </a:p>
          <a:p>
            <a:pPr algn="ctr" indent="0" marL="0">
              <a:lnSpc>
                <a:spcPts val="1076"/>
              </a:lnSpc>
              <a:buNone/>
            </a:pPr>
            <a:r>
              <a:rPr lang="en-US" sz="815" b="1" spc="-16" kern="0" dirty="0">
                <a:solidFill>
                  <a:srgbClr val="000000">
                    <a:alpha val="99000"/>
                  </a:srgbClr>
                </a:solidFill>
                <a:latin typeface="Inter" pitchFamily="34" charset="0"/>
                <a:ea typeface="Inter" pitchFamily="34" charset="-122"/>
                <a:cs typeface="Inter" pitchFamily="34" charset="-120"/>
              </a:rPr>
              <a:t>프로젝트 완성도를 높일 수 있을 것이다.</a:t>
            </a:r>
            <a:endParaRPr lang="en-US" sz="1086" dirty="0"/>
          </a:p>
        </p:txBody>
      </p:sp>
      <p:sp>
        <p:nvSpPr>
          <p:cNvPr id="7" name="Text 3"/>
          <p:cNvSpPr/>
          <p:nvPr/>
        </p:nvSpPr>
        <p:spPr>
          <a:xfrm>
            <a:off x="119063" y="109538"/>
            <a:ext cx="2576513" cy="342900"/>
          </a:xfrm>
          <a:prstGeom prst="rect">
            <a:avLst/>
          </a:prstGeom>
          <a:noFill/>
          <a:ln/>
        </p:spPr>
        <p:txBody>
          <a:bodyPr wrap="square" rtlCol="0" anchor="ctr"/>
          <a:lstStyle/>
          <a:p>
            <a:pPr algn="l" indent="0" marL="0">
              <a:lnSpc>
                <a:spcPts val="2700"/>
              </a:lnSpc>
              <a:buNone/>
            </a:pPr>
            <a:r>
              <a:rPr lang="en-US" sz="2250" b="1" spc="-50" kern="0" dirty="0">
                <a:solidFill>
                  <a:srgbClr val="000000">
                    <a:alpha val="99000"/>
                  </a:srgbClr>
                </a:solidFill>
                <a:latin typeface="Inter" pitchFamily="34" charset="0"/>
                <a:ea typeface="Inter" pitchFamily="34" charset="-122"/>
                <a:cs typeface="Inter" pitchFamily="34" charset="-120"/>
              </a:rPr>
              <a:t>자체 평가 의견</a:t>
            </a:r>
            <a:endParaRPr lang="en-US" sz="2250" dirty="0"/>
          </a:p>
        </p:txBody>
      </p:sp>
      <p:sp>
        <p:nvSpPr>
          <p:cNvPr id="8" name="Text 4"/>
          <p:cNvSpPr/>
          <p:nvPr/>
        </p:nvSpPr>
        <p:spPr>
          <a:xfrm>
            <a:off x="5326405" y="2613206"/>
            <a:ext cx="3298482" cy="1971675"/>
          </a:xfrm>
          <a:prstGeom prst="rect">
            <a:avLst/>
          </a:prstGeom>
          <a:noFill/>
          <a:ln/>
        </p:spPr>
        <p:txBody>
          <a:bodyPr wrap="square" rtlCol="0" anchor="ctr"/>
          <a:lstStyle/>
          <a:p>
            <a:pPr algn="ctr" indent="0" marL="0">
              <a:lnSpc>
                <a:spcPts val="1076"/>
              </a:lnSpc>
              <a:buNone/>
            </a:pPr>
            <a:r>
              <a:rPr lang="en-US" sz="1086" b="1" spc="-16" kern="0" dirty="0">
                <a:solidFill>
                  <a:srgbClr val="000000">
                    <a:alpha val="99000"/>
                  </a:srgbClr>
                </a:solidFill>
                <a:latin typeface="Inter" pitchFamily="34" charset="0"/>
                <a:ea typeface="Inter" pitchFamily="34" charset="-122"/>
                <a:cs typeface="Inter" pitchFamily="34" charset="-120"/>
              </a:rPr>
              <a:t>프로젝트를 수행하면서 느낀 점이나 경험한 성과</a:t>
            </a:r>
            <a:endParaRPr lang="en-US" sz="1086" dirty="0"/>
          </a:p>
          <a:p>
            <a:pPr algn="ctr" marL="342900" indent="-342900">
              <a:lnSpc>
                <a:spcPts val="1076"/>
              </a:lnSpc>
              <a:buSzPct val="100000"/>
              <a:buFont typeface="+mj-lt"/>
              <a:buAutoNum type="arabicPeriod" startAt="1"/>
            </a:pPr>
            <a:r>
              <a:rPr lang="en-US" sz="815" b="1" spc="-16" kern="0" dirty="0">
                <a:solidFill>
                  <a:srgbClr val="000000">
                    <a:alpha val="99000"/>
                  </a:srgbClr>
                </a:solidFill>
                <a:latin typeface="Inter" pitchFamily="34" charset="0"/>
                <a:ea typeface="Inter" pitchFamily="34" charset="-122"/>
                <a:cs typeface="Inter" pitchFamily="34" charset="-120"/>
              </a:rPr>
              <a:t>건강 검진 분류 모델 구축</a:t>
            </a:r>
            <a:endParaRPr lang="en-US" sz="1086" dirty="0"/>
          </a:p>
          <a:p>
            <a:pPr algn="ctr" indent="0" marL="0">
              <a:lnSpc>
                <a:spcPts val="1076"/>
              </a:lnSpc>
              <a:buNone/>
            </a:pPr>
            <a:r>
              <a:rPr lang="en-US" sz="815" b="1" spc="-16" kern="0" dirty="0">
                <a:solidFill>
                  <a:srgbClr val="000000">
                    <a:alpha val="99000"/>
                  </a:srgbClr>
                </a:solidFill>
                <a:latin typeface="Inter" pitchFamily="34" charset="0"/>
                <a:ea typeface="Inter" pitchFamily="34" charset="-122"/>
                <a:cs typeface="Inter" pitchFamily="34" charset="-120"/>
              </a:rPr>
              <a:t>건강검진 데이터 기반으로 특성을 분류하는 모델을 </a:t>
            </a:r>
            <a:endParaRPr lang="en-US" sz="1086" dirty="0"/>
          </a:p>
          <a:p>
            <a:pPr algn="ctr" indent="0" marL="0">
              <a:lnSpc>
                <a:spcPts val="1076"/>
              </a:lnSpc>
              <a:buNone/>
            </a:pPr>
            <a:r>
              <a:rPr lang="en-US" sz="815" b="1" spc="-16" kern="0" dirty="0">
                <a:solidFill>
                  <a:srgbClr val="000000">
                    <a:alpha val="99000"/>
                  </a:srgbClr>
                </a:solidFill>
                <a:latin typeface="Inter" pitchFamily="34" charset="0"/>
                <a:ea typeface="Inter" pitchFamily="34" charset="-122"/>
                <a:cs typeface="Inter" pitchFamily="34" charset="-120"/>
              </a:rPr>
              <a:t>성공적으로 개발함</a:t>
            </a:r>
            <a:endParaRPr lang="en-US" sz="1086" dirty="0"/>
          </a:p>
          <a:p>
            <a:pPr algn="ctr" marL="342900" indent="-342900">
              <a:lnSpc>
                <a:spcPts val="1076"/>
              </a:lnSpc>
              <a:buSzPct val="100000"/>
              <a:buFont typeface="+mj-lt"/>
              <a:buAutoNum type="arabicPeriod" startAt="1"/>
            </a:pPr>
            <a:r>
              <a:rPr lang="en-US" sz="815" b="1" spc="-16" kern="0" dirty="0">
                <a:solidFill>
                  <a:srgbClr val="000000">
                    <a:alpha val="99000"/>
                  </a:srgbClr>
                </a:solidFill>
                <a:latin typeface="Inter" pitchFamily="34" charset="0"/>
                <a:ea typeface="Inter" pitchFamily="34" charset="-122"/>
                <a:cs typeface="Inter" pitchFamily="34" charset="-120"/>
              </a:rPr>
              <a:t>개인 맞춤형 추천 시스템 구현</a:t>
            </a:r>
            <a:endParaRPr lang="en-US" sz="1086" dirty="0"/>
          </a:p>
          <a:p>
            <a:pPr algn="ctr" indent="0" marL="0">
              <a:lnSpc>
                <a:spcPts val="1076"/>
              </a:lnSpc>
              <a:buNone/>
            </a:pPr>
            <a:r>
              <a:rPr lang="en-US" sz="815" b="1" spc="-16" kern="0" dirty="0">
                <a:solidFill>
                  <a:srgbClr val="000000">
                    <a:alpha val="99000"/>
                  </a:srgbClr>
                </a:solidFill>
                <a:latin typeface="Inter" pitchFamily="34" charset="0"/>
                <a:ea typeface="Inter" pitchFamily="34" charset="-122"/>
                <a:cs typeface="Inter" pitchFamily="34" charset="-120"/>
              </a:rPr>
              <a:t>고객 데이터 분석을 통해 최적의 보험 상품을 추천하는 시스템을 구축</a:t>
            </a:r>
            <a:endParaRPr lang="en-US" sz="1086" dirty="0"/>
          </a:p>
          <a:p>
            <a:pPr algn="ctr" indent="0" marL="0">
              <a:lnSpc>
                <a:spcPts val="1076"/>
              </a:lnSpc>
              <a:buNone/>
            </a:pPr>
            <a:r>
              <a:rPr lang="en-US" sz="815" b="1" spc="-16" kern="0" dirty="0">
                <a:solidFill>
                  <a:srgbClr val="000000">
                    <a:alpha val="99000"/>
                  </a:srgbClr>
                </a:solidFill>
                <a:latin typeface="Inter" pitchFamily="34" charset="0"/>
                <a:ea typeface="Inter" pitchFamily="34" charset="-122"/>
                <a:cs typeface="Inter" pitchFamily="34" charset="-120"/>
              </a:rPr>
              <a:t>특정 목표에 부합하는 고객 그룹을 효과적으로 추천하는 분석 역량을 확보</a:t>
            </a:r>
            <a:endParaRPr lang="en-US" sz="1086" dirty="0"/>
          </a:p>
          <a:p>
            <a:pPr algn="ctr" indent="0" marL="0">
              <a:lnSpc>
                <a:spcPts val="1076"/>
              </a:lnSpc>
              <a:buNone/>
            </a:pPr>
            <a:r>
              <a:rPr lang="en-US" sz="815" b="1" spc="-16" kern="0" dirty="0">
                <a:solidFill>
                  <a:srgbClr val="000000">
                    <a:alpha val="99000"/>
                  </a:srgbClr>
                </a:solidFill>
                <a:latin typeface="Inter" pitchFamily="34" charset="0"/>
                <a:ea typeface="Inter" pitchFamily="34" charset="-122"/>
                <a:cs typeface="Inter" pitchFamily="34" charset="-120"/>
              </a:rPr>
              <a:t>군집 분석을 통해 고객을 세분화하고 각 그룹의 특징을 명확히 파악하여, 타겟 마케팅 전략 수립의 기반을 마련</a:t>
            </a:r>
            <a:endParaRPr lang="en-US" sz="1086" dirty="0"/>
          </a:p>
          <a:p>
            <a:pPr algn="ctr" marL="342900" indent="-342900">
              <a:lnSpc>
                <a:spcPts val="1076"/>
              </a:lnSpc>
              <a:buSzPct val="100000"/>
              <a:buFont typeface="+mj-lt"/>
              <a:buAutoNum type="arabicPeriod" startAt="1"/>
            </a:pPr>
            <a:r>
              <a:rPr lang="en-US" sz="815" b="1" spc="-16" kern="0" dirty="0">
                <a:solidFill>
                  <a:srgbClr val="000000">
                    <a:alpha val="99000"/>
                  </a:srgbClr>
                </a:solidFill>
                <a:latin typeface="Inter" pitchFamily="34" charset="0"/>
                <a:ea typeface="Inter" pitchFamily="34" charset="-122"/>
                <a:cs typeface="Inter" pitchFamily="34" charset="-120"/>
              </a:rPr>
              <a:t>이탈 고객 특성 파악</a:t>
            </a:r>
            <a:endParaRPr lang="en-US" sz="1086" dirty="0"/>
          </a:p>
          <a:p>
            <a:pPr algn="ctr" indent="0" marL="0">
              <a:lnSpc>
                <a:spcPts val="1076"/>
              </a:lnSpc>
              <a:buNone/>
            </a:pPr>
            <a:r>
              <a:rPr lang="en-US" sz="815" b="1" spc="-16" kern="0" dirty="0">
                <a:solidFill>
                  <a:srgbClr val="000000">
                    <a:alpha val="99000"/>
                  </a:srgbClr>
                </a:solidFill>
                <a:latin typeface="Inter" pitchFamily="34" charset="0"/>
                <a:ea typeface="Inter" pitchFamily="34" charset="-122"/>
                <a:cs typeface="Inter" pitchFamily="34" charset="-120"/>
              </a:rPr>
              <a:t>이탈 가능성이 높은 고객을 예측하고 특징을 분석하여</a:t>
            </a:r>
            <a:endParaRPr lang="en-US" sz="1086" dirty="0"/>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name="Slide 83">
    <p:bg>
      <p:bgPr>
        <a:solidFill>
          <a:srgbClr val="FFFFFF"/>
        </a:solidFill>
      </p:bgPr>
    </p:bg>
    <p:spTree>
      <p:nvGrpSpPr>
        <p:cNvPr id="1" name=""/>
        <p:cNvGrpSpPr/>
        <p:nvPr/>
      </p:nvGrpSpPr>
      <p:grpSpPr>
        <a:xfrm>
          <a:off x="0" y="0"/>
          <a:ext cx="0" cy="0"/>
          <a:chOff x="0" y="0"/>
          <a:chExt cx="0" cy="0"/>
        </a:xfrm>
      </p:grpSpPr>
      <p:sp>
        <p:nvSpPr>
          <p:cNvPr id="3" name="Shape 0"/>
          <p:cNvSpPr/>
          <p:nvPr/>
        </p:nvSpPr>
        <p:spPr>
          <a:xfrm>
            <a:off x="1028700" y="1233488"/>
            <a:ext cx="1752600" cy="1219200"/>
          </a:xfrm>
          <a:prstGeom prst="rect">
            <a:avLst/>
          </a:prstGeom>
          <a:noFill/>
          <a:ln/>
        </p:spPr>
      </p:sp>
      <p:sp>
        <p:nvSpPr>
          <p:cNvPr id="4" name="Shape 1"/>
          <p:cNvSpPr/>
          <p:nvPr/>
        </p:nvSpPr>
        <p:spPr>
          <a:xfrm>
            <a:off x="6677025" y="1233488"/>
            <a:ext cx="1751409" cy="914400"/>
          </a:xfrm>
          <a:prstGeom prst="rect">
            <a:avLst/>
          </a:prstGeom>
          <a:noFill/>
          <a:ln/>
        </p:spPr>
      </p:sp>
      <p:sp>
        <p:nvSpPr>
          <p:cNvPr id="5" name="Shape 2"/>
          <p:cNvSpPr/>
          <p:nvPr/>
        </p:nvSpPr>
        <p:spPr>
          <a:xfrm>
            <a:off x="1028700" y="3252788"/>
            <a:ext cx="1751409" cy="914400"/>
          </a:xfrm>
          <a:prstGeom prst="rect">
            <a:avLst/>
          </a:prstGeom>
          <a:noFill/>
          <a:ln/>
        </p:spPr>
      </p:sp>
      <p:sp>
        <p:nvSpPr>
          <p:cNvPr id="6" name="Shape 3"/>
          <p:cNvSpPr/>
          <p:nvPr/>
        </p:nvSpPr>
        <p:spPr>
          <a:xfrm>
            <a:off x="3852863" y="3252788"/>
            <a:ext cx="1751409" cy="914400"/>
          </a:xfrm>
          <a:prstGeom prst="rect">
            <a:avLst/>
          </a:prstGeom>
          <a:noFill/>
          <a:ln/>
        </p:spPr>
      </p:sp>
      <p:sp>
        <p:nvSpPr>
          <p:cNvPr id="7" name="Shape 4"/>
          <p:cNvSpPr/>
          <p:nvPr/>
        </p:nvSpPr>
        <p:spPr>
          <a:xfrm>
            <a:off x="6677025" y="3252788"/>
            <a:ext cx="1751409" cy="1066800"/>
          </a:xfrm>
          <a:prstGeom prst="rect">
            <a:avLst/>
          </a:prstGeom>
          <a:noFill/>
          <a:ln/>
        </p:spPr>
      </p:sp>
      <p:pic>
        <p:nvPicPr>
          <p:cNvPr id="8" name="Image 0" descr="preencoded.png">    </p:cNvPr>
          <p:cNvPicPr>
            <a:picLocks noChangeAspect="1"/>
          </p:cNvPicPr>
          <p:nvPr/>
        </p:nvPicPr>
        <p:blipFill>
          <a:blip r:embed="rId1"/>
          <a:stretch>
            <a:fillRect/>
          </a:stretch>
        </p:blipFill>
        <p:spPr>
          <a:xfrm>
            <a:off x="866775" y="838200"/>
            <a:ext cx="2075692" cy="3924300"/>
          </a:xfrm>
          <a:prstGeom prst="rect">
            <a:avLst/>
          </a:prstGeom>
        </p:spPr>
      </p:pic>
      <p:pic>
        <p:nvPicPr>
          <p:cNvPr id="9" name="Image 1" descr="preencoded.png">    </p:cNvPr>
          <p:cNvPicPr>
            <a:picLocks noChangeAspect="1"/>
          </p:cNvPicPr>
          <p:nvPr/>
        </p:nvPicPr>
        <p:blipFill>
          <a:blip r:embed="rId2"/>
          <a:stretch>
            <a:fillRect/>
          </a:stretch>
        </p:blipFill>
        <p:spPr>
          <a:xfrm>
            <a:off x="3690937" y="838200"/>
            <a:ext cx="2075692" cy="3924300"/>
          </a:xfrm>
          <a:prstGeom prst="rect">
            <a:avLst/>
          </a:prstGeom>
        </p:spPr>
      </p:pic>
      <p:pic>
        <p:nvPicPr>
          <p:cNvPr id="10" name="Image 2" descr="preencoded.png">    </p:cNvPr>
          <p:cNvPicPr>
            <a:picLocks noChangeAspect="1"/>
          </p:cNvPicPr>
          <p:nvPr/>
        </p:nvPicPr>
        <p:blipFill>
          <a:blip r:embed="rId3"/>
          <a:stretch>
            <a:fillRect/>
          </a:stretch>
        </p:blipFill>
        <p:spPr>
          <a:xfrm>
            <a:off x="6515100" y="838200"/>
            <a:ext cx="2075692" cy="3924300"/>
          </a:xfrm>
          <a:prstGeom prst="rect">
            <a:avLst/>
          </a:prstGeom>
        </p:spPr>
      </p:pic>
      <p:sp>
        <p:nvSpPr>
          <p:cNvPr id="11" name="Text 5"/>
          <p:cNvSpPr/>
          <p:nvPr/>
        </p:nvSpPr>
        <p:spPr>
          <a:xfrm>
            <a:off x="3352800" y="266700"/>
            <a:ext cx="6105525" cy="342900"/>
          </a:xfrm>
          <a:prstGeom prst="rect">
            <a:avLst/>
          </a:prstGeom>
          <a:noFill/>
          <a:ln/>
        </p:spPr>
        <p:txBody>
          <a:bodyPr wrap="square" rtlCol="0" anchor="ctr"/>
          <a:lstStyle/>
          <a:p>
            <a:pPr algn="l" indent="0" marL="0">
              <a:lnSpc>
                <a:spcPts val="2700"/>
              </a:lnSpc>
              <a:buNone/>
            </a:pPr>
            <a:r>
              <a:rPr lang="en-US" sz="2250" b="1" spc="-50" kern="0" dirty="0">
                <a:solidFill>
                  <a:srgbClr val="000000">
                    <a:alpha val="99000"/>
                  </a:srgbClr>
                </a:solidFill>
                <a:latin typeface="Inter" pitchFamily="34" charset="0"/>
                <a:ea typeface="Inter" pitchFamily="34" charset="-122"/>
                <a:cs typeface="Inter" pitchFamily="34" charset="-120"/>
              </a:rPr>
              <a:t>프로젝트 방향성 피드백</a:t>
            </a:r>
            <a:endParaRPr lang="en-US" sz="2250" dirty="0"/>
          </a:p>
        </p:txBody>
      </p:sp>
      <p:sp>
        <p:nvSpPr>
          <p:cNvPr id="12" name="Text 6"/>
          <p:cNvSpPr/>
          <p:nvPr/>
        </p:nvSpPr>
        <p:spPr>
          <a:xfrm>
            <a:off x="1485900" y="4052888"/>
            <a:ext cx="461963" cy="228600"/>
          </a:xfrm>
          <a:prstGeom prst="rect">
            <a:avLst/>
          </a:prstGeom>
          <a:noFill/>
          <a:ln/>
        </p:spPr>
        <p:txBody>
          <a:bodyPr wrap="square" rtlCol="0" anchor="ctr"/>
          <a:lstStyle/>
          <a:p>
            <a:pPr indent="0" marL="0">
              <a:buNone/>
            </a:pPr>
            <a:endParaRPr lang="en-US" dirty="0"/>
          </a:p>
        </p:txBody>
      </p:sp>
      <p:sp>
        <p:nvSpPr>
          <p:cNvPr id="13" name="Text 7"/>
          <p:cNvSpPr/>
          <p:nvPr/>
        </p:nvSpPr>
        <p:spPr>
          <a:xfrm>
            <a:off x="3852863" y="1233488"/>
            <a:ext cx="2208609" cy="228600"/>
          </a:xfrm>
          <a:prstGeom prst="rect">
            <a:avLst/>
          </a:prstGeom>
          <a:noFill/>
          <a:ln/>
        </p:spPr>
        <p:txBody>
          <a:bodyPr wrap="square" rtlCol="0" anchor="ctr"/>
          <a:lstStyle/>
          <a:p>
            <a:pPr algn="ctr" indent="0" marL="0">
              <a:lnSpc>
                <a:spcPts val="1782"/>
              </a:lnSpc>
              <a:buNone/>
            </a:pPr>
            <a:r>
              <a:rPr lang="en-US" sz="1350" b="1" spc="-27" kern="0" dirty="0">
                <a:solidFill>
                  <a:srgbClr val="000000">
                    <a:alpha val="99000"/>
                  </a:srgbClr>
                </a:solidFill>
                <a:latin typeface="Inter" pitchFamily="34" charset="0"/>
                <a:ea typeface="Inter" pitchFamily="34" charset="-122"/>
                <a:cs typeface="Inter" pitchFamily="34" charset="-120"/>
              </a:rPr>
              <a:t>수정의 필요성</a:t>
            </a:r>
            <a:endParaRPr lang="en-US" sz="1350" dirty="0"/>
          </a:p>
        </p:txBody>
      </p:sp>
      <p:sp>
        <p:nvSpPr>
          <p:cNvPr id="14" name="Text 8"/>
          <p:cNvSpPr/>
          <p:nvPr/>
        </p:nvSpPr>
        <p:spPr>
          <a:xfrm>
            <a:off x="3852863" y="1538288"/>
            <a:ext cx="2208609" cy="762000"/>
          </a:xfrm>
          <a:prstGeom prst="rect">
            <a:avLst/>
          </a:prstGeom>
          <a:noFill/>
          <a:ln/>
        </p:spPr>
        <p:txBody>
          <a:bodyPr wrap="square" rtlCol="0" anchor="ctr"/>
          <a:lstStyle/>
          <a:p>
            <a:pPr algn="l" marL="342900" indent="-342900">
              <a:lnSpc>
                <a:spcPts val="1206"/>
              </a:lnSpc>
              <a:buSzPct val="100000"/>
              <a:buChar char="•"/>
            </a:pPr>
            <a:r>
              <a:rPr lang="en-US" sz="900" spc="-5" kern="0" dirty="0">
                <a:solidFill>
                  <a:srgbClr val="000000">
                    <a:alpha val="99000"/>
                  </a:srgbClr>
                </a:solidFill>
                <a:latin typeface="Inter" pitchFamily="34" charset="0"/>
                <a:ea typeface="Inter" pitchFamily="34" charset="-122"/>
                <a:cs typeface="Inter" pitchFamily="34" charset="-120"/>
              </a:rPr>
              <a:t>데이터 연결의 한계: 가입자 일련번호 익명화 문제</a:t>
            </a:r>
            <a:endParaRPr lang="en-US" sz="900" dirty="0"/>
          </a:p>
          <a:p>
            <a:pPr algn="l" marL="342900" indent="-342900">
              <a:lnSpc>
                <a:spcPts val="1206"/>
              </a:lnSpc>
              <a:buSzPct val="100000"/>
              <a:buChar char="•"/>
            </a:pPr>
            <a:r>
              <a:rPr lang="en-US" sz="900" spc="-5" kern="0" dirty="0">
                <a:solidFill>
                  <a:srgbClr val="000000">
                    <a:alpha val="99000"/>
                  </a:srgbClr>
                </a:solidFill>
                <a:latin typeface="Inter" pitchFamily="34" charset="0"/>
                <a:ea typeface="Inter" pitchFamily="34" charset="-122"/>
                <a:cs typeface="Inter" pitchFamily="34" charset="-120"/>
              </a:rPr>
              <a:t>nhiss 데이터 요청 시간 문제</a:t>
            </a:r>
            <a:endParaRPr lang="en-US" sz="900" dirty="0"/>
          </a:p>
          <a:p>
            <a:pPr algn="l" marL="342900" indent="-342900">
              <a:lnSpc>
                <a:spcPts val="1206"/>
              </a:lnSpc>
              <a:buSzPct val="100000"/>
              <a:buChar char="•"/>
            </a:pPr>
            <a:r>
              <a:rPr lang="en-US" sz="900" spc="-5" kern="0" dirty="0">
                <a:solidFill>
                  <a:srgbClr val="000000">
                    <a:alpha val="99000"/>
                  </a:srgbClr>
                </a:solidFill>
                <a:latin typeface="Inter" pitchFamily="34" charset="0"/>
                <a:ea typeface="Inter" pitchFamily="34" charset="-122"/>
                <a:cs typeface="Inter" pitchFamily="34" charset="-120"/>
              </a:rPr>
              <a:t>프로젝트 기간 내 데이터 수집 불가능</a:t>
            </a:r>
            <a:endParaRPr lang="en-US" sz="900" dirty="0"/>
          </a:p>
        </p:txBody>
      </p:sp>
      <p:sp>
        <p:nvSpPr>
          <p:cNvPr id="15" name="Text 9"/>
          <p:cNvSpPr/>
          <p:nvPr/>
        </p:nvSpPr>
        <p:spPr>
          <a:xfrm>
            <a:off x="6677025" y="3252788"/>
            <a:ext cx="2208609" cy="228600"/>
          </a:xfrm>
          <a:prstGeom prst="rect">
            <a:avLst/>
          </a:prstGeom>
          <a:noFill/>
          <a:ln/>
        </p:spPr>
        <p:txBody>
          <a:bodyPr wrap="square" rtlCol="0" anchor="ctr"/>
          <a:lstStyle/>
          <a:p>
            <a:pPr algn="ctr" indent="0" marL="0">
              <a:lnSpc>
                <a:spcPts val="1782"/>
              </a:lnSpc>
              <a:buNone/>
            </a:pPr>
            <a:r>
              <a:rPr lang="en-US" sz="1350" b="1" spc="-27" kern="0" dirty="0">
                <a:solidFill>
                  <a:srgbClr val="000000">
                    <a:alpha val="99000"/>
                  </a:srgbClr>
                </a:solidFill>
                <a:latin typeface="Inter" pitchFamily="34" charset="0"/>
                <a:ea typeface="Inter" pitchFamily="34" charset="-122"/>
                <a:cs typeface="Inter" pitchFamily="34" charset="-120"/>
              </a:rPr>
              <a:t>수정 후 기대효과</a:t>
            </a:r>
            <a:endParaRPr lang="en-US" sz="1350" dirty="0"/>
          </a:p>
        </p:txBody>
      </p:sp>
      <p:sp>
        <p:nvSpPr>
          <p:cNvPr id="16" name="Text 10"/>
          <p:cNvSpPr/>
          <p:nvPr/>
        </p:nvSpPr>
        <p:spPr>
          <a:xfrm>
            <a:off x="6677025" y="3557588"/>
            <a:ext cx="2208609" cy="762000"/>
          </a:xfrm>
          <a:prstGeom prst="rect">
            <a:avLst/>
          </a:prstGeom>
          <a:noFill/>
          <a:ln/>
        </p:spPr>
        <p:txBody>
          <a:bodyPr wrap="square" rtlCol="0" anchor="ctr"/>
          <a:lstStyle/>
          <a:p>
            <a:pPr algn="l" marL="342900" indent="-342900">
              <a:lnSpc>
                <a:spcPts val="1206"/>
              </a:lnSpc>
              <a:buSzPct val="100000"/>
              <a:buChar char="•"/>
            </a:pPr>
            <a:r>
              <a:rPr lang="en-US" sz="900" spc="-5" kern="0" dirty="0">
                <a:solidFill>
                  <a:srgbClr val="000000">
                    <a:alpha val="99000"/>
                  </a:srgbClr>
                </a:solidFill>
                <a:latin typeface="Inter" pitchFamily="34" charset="0"/>
                <a:ea typeface="Inter" pitchFamily="34" charset="-122"/>
                <a:cs typeface="Inter" pitchFamily="34" charset="-120"/>
              </a:rPr>
              <a:t>특정 질병 예측 환자 대상 보험 추천</a:t>
            </a:r>
            <a:endParaRPr lang="en-US" sz="900" dirty="0"/>
          </a:p>
          <a:p>
            <a:pPr algn="l" marL="342900" indent="-342900">
              <a:lnSpc>
                <a:spcPts val="1206"/>
              </a:lnSpc>
              <a:buSzPct val="100000"/>
              <a:buChar char="•"/>
            </a:pPr>
            <a:r>
              <a:rPr lang="en-US" sz="900" spc="-5" kern="0" dirty="0">
                <a:solidFill>
                  <a:srgbClr val="000000">
                    <a:alpha val="99000"/>
                  </a:srgbClr>
                </a:solidFill>
                <a:latin typeface="Inter" pitchFamily="34" charset="0"/>
                <a:ea typeface="Inter" pitchFamily="34" charset="-122"/>
                <a:cs typeface="Inter" pitchFamily="34" charset="-120"/>
              </a:rPr>
              <a:t>보험사의 리스크 감소</a:t>
            </a:r>
            <a:endParaRPr lang="en-US" sz="900" dirty="0"/>
          </a:p>
          <a:p>
            <a:pPr algn="l" marL="342900" indent="-342900">
              <a:lnSpc>
                <a:spcPts val="1206"/>
              </a:lnSpc>
              <a:buSzPct val="100000"/>
              <a:buChar char="•"/>
            </a:pPr>
            <a:r>
              <a:rPr lang="en-US" sz="900" spc="-5" kern="0" dirty="0">
                <a:solidFill>
                  <a:srgbClr val="000000">
                    <a:alpha val="99000"/>
                  </a:srgbClr>
                </a:solidFill>
                <a:latin typeface="Inter" pitchFamily="34" charset="0"/>
                <a:ea typeface="Inter" pitchFamily="34" charset="-122"/>
                <a:cs typeface="Inter" pitchFamily="34" charset="-120"/>
              </a:rPr>
              <a:t>고객 맞춤형 건강 관리 서비스 제공 가능성</a:t>
            </a:r>
            <a:endParaRPr lang="en-US" sz="900" dirty="0"/>
          </a:p>
        </p:txBody>
      </p:sp>
      <p:sp>
        <p:nvSpPr>
          <p:cNvPr id="17" name="Text 11"/>
          <p:cNvSpPr/>
          <p:nvPr/>
        </p:nvSpPr>
        <p:spPr>
          <a:xfrm>
            <a:off x="3852863" y="3252788"/>
            <a:ext cx="2208609" cy="228600"/>
          </a:xfrm>
          <a:prstGeom prst="rect">
            <a:avLst/>
          </a:prstGeom>
          <a:noFill/>
          <a:ln/>
        </p:spPr>
        <p:txBody>
          <a:bodyPr wrap="square" rtlCol="0" anchor="ctr"/>
          <a:lstStyle/>
          <a:p>
            <a:pPr algn="ctr" indent="0" marL="0">
              <a:lnSpc>
                <a:spcPts val="1782"/>
              </a:lnSpc>
              <a:buNone/>
            </a:pPr>
            <a:r>
              <a:rPr lang="en-US" sz="1350" b="1" spc="-27" kern="0" dirty="0">
                <a:solidFill>
                  <a:srgbClr val="000000">
                    <a:alpha val="99000"/>
                  </a:srgbClr>
                </a:solidFill>
                <a:latin typeface="Inter" pitchFamily="34" charset="0"/>
                <a:ea typeface="Inter" pitchFamily="34" charset="-122"/>
                <a:cs typeface="Inter" pitchFamily="34" charset="-120"/>
              </a:rPr>
              <a:t>최종 수정 내용</a:t>
            </a:r>
            <a:endParaRPr lang="en-US" sz="1350" dirty="0"/>
          </a:p>
        </p:txBody>
      </p:sp>
      <p:sp>
        <p:nvSpPr>
          <p:cNvPr id="18" name="Text 12"/>
          <p:cNvSpPr/>
          <p:nvPr/>
        </p:nvSpPr>
        <p:spPr>
          <a:xfrm>
            <a:off x="3852863" y="3557588"/>
            <a:ext cx="2208609" cy="609600"/>
          </a:xfrm>
          <a:prstGeom prst="rect">
            <a:avLst/>
          </a:prstGeom>
          <a:noFill/>
          <a:ln/>
        </p:spPr>
        <p:txBody>
          <a:bodyPr wrap="square" rtlCol="0" anchor="ctr"/>
          <a:lstStyle/>
          <a:p>
            <a:pPr algn="l" marL="342900" indent="-342900">
              <a:lnSpc>
                <a:spcPts val="1206"/>
              </a:lnSpc>
              <a:buSzPct val="100000"/>
              <a:buChar char="•"/>
            </a:pPr>
            <a:r>
              <a:rPr lang="en-US" sz="900" spc="-5" kern="0" dirty="0">
                <a:solidFill>
                  <a:srgbClr val="000000">
                    <a:alpha val="99000"/>
                  </a:srgbClr>
                </a:solidFill>
                <a:latin typeface="Inter" pitchFamily="34" charset="0"/>
                <a:ea typeface="Inter" pitchFamily="34" charset="-122"/>
                <a:cs typeface="Inter" pitchFamily="34" charset="-120"/>
              </a:rPr>
              <a:t>질병 관련 데이터셋 활용</a:t>
            </a:r>
            <a:endParaRPr lang="en-US" sz="900" dirty="0"/>
          </a:p>
          <a:p>
            <a:pPr algn="l" marL="342900" indent="-342900">
              <a:lnSpc>
                <a:spcPts val="1206"/>
              </a:lnSpc>
              <a:buSzPct val="100000"/>
              <a:buChar char="•"/>
            </a:pPr>
            <a:r>
              <a:rPr lang="en-US" sz="900" spc="-5" kern="0" dirty="0">
                <a:solidFill>
                  <a:srgbClr val="000000">
                    <a:alpha val="99000"/>
                  </a:srgbClr>
                </a:solidFill>
                <a:latin typeface="Inter" pitchFamily="34" charset="0"/>
                <a:ea typeface="Inter" pitchFamily="34" charset="-122"/>
                <a:cs typeface="Inter" pitchFamily="34" charset="-120"/>
              </a:rPr>
              <a:t>건강검진 데이터 기반 군집화특정 질병(예: 당뇨병)에 대한 심층 분석</a:t>
            </a:r>
            <a:endParaRPr lang="en-US" sz="900" dirty="0"/>
          </a:p>
        </p:txBody>
      </p:sp>
      <p:sp>
        <p:nvSpPr>
          <p:cNvPr id="19" name="Text 13"/>
          <p:cNvSpPr/>
          <p:nvPr/>
        </p:nvSpPr>
        <p:spPr>
          <a:xfrm>
            <a:off x="1028700" y="3252788"/>
            <a:ext cx="2208609" cy="228600"/>
          </a:xfrm>
          <a:prstGeom prst="rect">
            <a:avLst/>
          </a:prstGeom>
          <a:noFill/>
          <a:ln/>
        </p:spPr>
        <p:txBody>
          <a:bodyPr wrap="square" rtlCol="0" anchor="ctr"/>
          <a:lstStyle/>
          <a:p>
            <a:pPr algn="ctr" indent="0" marL="0">
              <a:lnSpc>
                <a:spcPts val="1782"/>
              </a:lnSpc>
              <a:buNone/>
            </a:pPr>
            <a:r>
              <a:rPr lang="en-US" sz="1350" b="1" spc="-27" kern="0" dirty="0">
                <a:solidFill>
                  <a:srgbClr val="000000">
                    <a:alpha val="99000"/>
                  </a:srgbClr>
                </a:solidFill>
                <a:latin typeface="Inter" pitchFamily="34" charset="0"/>
                <a:ea typeface="Inter" pitchFamily="34" charset="-122"/>
                <a:cs typeface="Inter" pitchFamily="34" charset="-120"/>
              </a:rPr>
              <a:t>데이터셋 탐색 노력</a:t>
            </a:r>
            <a:endParaRPr lang="en-US" sz="1350" dirty="0"/>
          </a:p>
        </p:txBody>
      </p:sp>
      <p:sp>
        <p:nvSpPr>
          <p:cNvPr id="20" name="Text 14"/>
          <p:cNvSpPr/>
          <p:nvPr/>
        </p:nvSpPr>
        <p:spPr>
          <a:xfrm>
            <a:off x="1028700" y="3557588"/>
            <a:ext cx="2208609" cy="609600"/>
          </a:xfrm>
          <a:prstGeom prst="rect">
            <a:avLst/>
          </a:prstGeom>
          <a:noFill/>
          <a:ln/>
        </p:spPr>
        <p:txBody>
          <a:bodyPr wrap="square" rtlCol="0" anchor="ctr"/>
          <a:lstStyle/>
          <a:p>
            <a:pPr algn="l" marL="342900" indent="-342900">
              <a:lnSpc>
                <a:spcPts val="1206"/>
              </a:lnSpc>
              <a:buSzPct val="100000"/>
              <a:buChar char="•"/>
            </a:pPr>
            <a:r>
              <a:rPr lang="en-US" sz="900" spc="-5" kern="0" dirty="0">
                <a:solidFill>
                  <a:srgbClr val="000000">
                    <a:alpha val="99000"/>
                  </a:srgbClr>
                </a:solidFill>
                <a:latin typeface="Inter" pitchFamily="34" charset="0"/>
                <a:ea typeface="Inter" pitchFamily="34" charset="-122"/>
                <a:cs typeface="Inter" pitchFamily="34" charset="-120"/>
              </a:rPr>
              <a:t>암 데이터셋 및 파생 논문 검토</a:t>
            </a:r>
            <a:endParaRPr lang="en-US" sz="900" dirty="0"/>
          </a:p>
          <a:p>
            <a:pPr algn="l" marL="342900" indent="-342900">
              <a:lnSpc>
                <a:spcPts val="1206"/>
              </a:lnSpc>
              <a:buSzPct val="100000"/>
              <a:buChar char="•"/>
            </a:pPr>
            <a:r>
              <a:rPr lang="en-US" sz="900" spc="-5" kern="0" dirty="0">
                <a:solidFill>
                  <a:srgbClr val="000000">
                    <a:alpha val="99000"/>
                  </a:srgbClr>
                </a:solidFill>
                <a:latin typeface="Inter" pitchFamily="34" charset="0"/>
                <a:ea typeface="Inter" pitchFamily="34" charset="-122"/>
                <a:cs typeface="Inter" pitchFamily="34" charset="-120"/>
              </a:rPr>
              <a:t>세부적인 지표 부족으로 인한 한계</a:t>
            </a:r>
            <a:endParaRPr lang="en-US" sz="900" dirty="0"/>
          </a:p>
          <a:p>
            <a:pPr algn="l" marL="342900" indent="-342900">
              <a:lnSpc>
                <a:spcPts val="1206"/>
              </a:lnSpc>
              <a:buSzPct val="100000"/>
              <a:buChar char="•"/>
            </a:pPr>
            <a:r>
              <a:rPr lang="en-US" sz="900" spc="-5" kern="0" dirty="0">
                <a:solidFill>
                  <a:srgbClr val="000000">
                    <a:alpha val="99000"/>
                  </a:srgbClr>
                </a:solidFill>
                <a:latin typeface="Inter" pitchFamily="34" charset="0"/>
                <a:ea typeface="Inter" pitchFamily="34" charset="-122"/>
                <a:cs typeface="Inter" pitchFamily="34" charset="-120"/>
              </a:rPr>
              <a:t>암 분석 제외 결정</a:t>
            </a:r>
            <a:endParaRPr lang="en-US" sz="900" dirty="0"/>
          </a:p>
        </p:txBody>
      </p:sp>
      <p:sp>
        <p:nvSpPr>
          <p:cNvPr id="21" name="Text 15"/>
          <p:cNvSpPr/>
          <p:nvPr/>
        </p:nvSpPr>
        <p:spPr>
          <a:xfrm>
            <a:off x="6677025" y="1233488"/>
            <a:ext cx="2208609" cy="228600"/>
          </a:xfrm>
          <a:prstGeom prst="rect">
            <a:avLst/>
          </a:prstGeom>
          <a:noFill/>
          <a:ln/>
        </p:spPr>
        <p:txBody>
          <a:bodyPr wrap="square" rtlCol="0" anchor="ctr"/>
          <a:lstStyle/>
          <a:p>
            <a:pPr algn="ctr" indent="0" marL="0">
              <a:lnSpc>
                <a:spcPts val="1782"/>
              </a:lnSpc>
              <a:buNone/>
            </a:pPr>
            <a:r>
              <a:rPr lang="en-US" sz="1350" b="1" spc="-27" kern="0" dirty="0">
                <a:solidFill>
                  <a:srgbClr val="000000">
                    <a:alpha val="99000"/>
                  </a:srgbClr>
                </a:solidFill>
                <a:latin typeface="Inter" pitchFamily="34" charset="0"/>
                <a:ea typeface="Inter" pitchFamily="34" charset="-122"/>
                <a:cs typeface="Inter" pitchFamily="34" charset="-120"/>
              </a:rPr>
              <a:t>수정 과정</a:t>
            </a:r>
            <a:endParaRPr lang="en-US" sz="1350" dirty="0"/>
          </a:p>
        </p:txBody>
      </p:sp>
      <p:sp>
        <p:nvSpPr>
          <p:cNvPr id="22" name="Text 16"/>
          <p:cNvSpPr/>
          <p:nvPr/>
        </p:nvSpPr>
        <p:spPr>
          <a:xfrm>
            <a:off x="6677025" y="1538288"/>
            <a:ext cx="2208609" cy="609600"/>
          </a:xfrm>
          <a:prstGeom prst="rect">
            <a:avLst/>
          </a:prstGeom>
          <a:noFill/>
          <a:ln/>
        </p:spPr>
        <p:txBody>
          <a:bodyPr wrap="square" rtlCol="0" anchor="ctr"/>
          <a:lstStyle/>
          <a:p>
            <a:pPr algn="l" marL="342900" indent="-342900">
              <a:lnSpc>
                <a:spcPts val="1206"/>
              </a:lnSpc>
              <a:buSzPct val="100000"/>
              <a:buChar char="•"/>
            </a:pPr>
            <a:r>
              <a:rPr lang="en-US" sz="900" spc="-5" kern="0" dirty="0">
                <a:solidFill>
                  <a:srgbClr val="000000">
                    <a:alpha val="99000"/>
                  </a:srgbClr>
                </a:solidFill>
                <a:latin typeface="Inter" pitchFamily="34" charset="0"/>
                <a:ea typeface="Inter" pitchFamily="34" charset="-122"/>
                <a:cs typeface="Inter" pitchFamily="34" charset="-120"/>
              </a:rPr>
              <a:t>질병 관련 데이터셋 재탐색</a:t>
            </a:r>
            <a:endParaRPr lang="en-US" sz="900" dirty="0"/>
          </a:p>
          <a:p>
            <a:pPr algn="l" marL="342900" indent="-342900">
              <a:lnSpc>
                <a:spcPts val="1206"/>
              </a:lnSpc>
              <a:buSzPct val="100000"/>
              <a:buChar char="•"/>
            </a:pPr>
            <a:r>
              <a:rPr lang="en-US" sz="900" spc="-5" kern="0" dirty="0">
                <a:solidFill>
                  <a:srgbClr val="000000">
                    <a:alpha val="99000"/>
                  </a:srgbClr>
                </a:solidFill>
                <a:latin typeface="Inter" pitchFamily="34" charset="0"/>
                <a:ea typeface="Inter" pitchFamily="34" charset="-122"/>
                <a:cs typeface="Inter" pitchFamily="34" charset="-120"/>
              </a:rPr>
              <a:t>특정 질병 분석으로 방향 전환</a:t>
            </a:r>
            <a:endParaRPr lang="en-US" sz="900" dirty="0"/>
          </a:p>
          <a:p>
            <a:pPr algn="l" marL="342900" indent="-342900">
              <a:lnSpc>
                <a:spcPts val="1206"/>
              </a:lnSpc>
              <a:buSzPct val="100000"/>
              <a:buChar char="•"/>
            </a:pPr>
            <a:r>
              <a:rPr lang="en-US" sz="900" spc="-5" kern="0" dirty="0">
                <a:solidFill>
                  <a:srgbClr val="000000">
                    <a:alpha val="99000"/>
                  </a:srgbClr>
                </a:solidFill>
                <a:latin typeface="Inter" pitchFamily="34" charset="0"/>
                <a:ea typeface="Inter" pitchFamily="34" charset="-122"/>
                <a:cs typeface="Inter" pitchFamily="34" charset="-120"/>
              </a:rPr>
              <a:t>암 데이터셋 검토 및 한계 파악</a:t>
            </a:r>
            <a:endParaRPr lang="en-US" sz="900" dirty="0"/>
          </a:p>
        </p:txBody>
      </p:sp>
      <p:sp>
        <p:nvSpPr>
          <p:cNvPr id="23" name="Text 17"/>
          <p:cNvSpPr/>
          <p:nvPr/>
        </p:nvSpPr>
        <p:spPr>
          <a:xfrm>
            <a:off x="1028700" y="1233488"/>
            <a:ext cx="2209800" cy="228600"/>
          </a:xfrm>
          <a:prstGeom prst="rect">
            <a:avLst/>
          </a:prstGeom>
          <a:noFill/>
          <a:ln/>
        </p:spPr>
        <p:txBody>
          <a:bodyPr wrap="square" rtlCol="0" anchor="ctr"/>
          <a:lstStyle/>
          <a:p>
            <a:pPr algn="ctr" indent="0" marL="0">
              <a:lnSpc>
                <a:spcPts val="1782"/>
              </a:lnSpc>
              <a:buNone/>
            </a:pPr>
            <a:r>
              <a:rPr lang="en-US" sz="1350" b="1" spc="-27" kern="0" dirty="0">
                <a:solidFill>
                  <a:srgbClr val="000000">
                    <a:alpha val="99000"/>
                  </a:srgbClr>
                </a:solidFill>
                <a:latin typeface="Inter" pitchFamily="34" charset="0"/>
                <a:ea typeface="Inter" pitchFamily="34" charset="-122"/>
                <a:cs typeface="Inter" pitchFamily="34" charset="-120"/>
              </a:rPr>
              <a:t>기존 계획</a:t>
            </a:r>
            <a:endParaRPr lang="en-US" sz="1350" dirty="0"/>
          </a:p>
        </p:txBody>
      </p:sp>
      <p:sp>
        <p:nvSpPr>
          <p:cNvPr id="24" name="Text 18"/>
          <p:cNvSpPr/>
          <p:nvPr/>
        </p:nvSpPr>
        <p:spPr>
          <a:xfrm>
            <a:off x="1028700" y="1538288"/>
            <a:ext cx="2209800" cy="914400"/>
          </a:xfrm>
          <a:prstGeom prst="rect">
            <a:avLst/>
          </a:prstGeom>
          <a:noFill/>
          <a:ln/>
        </p:spPr>
        <p:txBody>
          <a:bodyPr wrap="square" rtlCol="0" anchor="ctr"/>
          <a:lstStyle/>
          <a:p>
            <a:pPr algn="l" marL="342900" indent="-342900">
              <a:lnSpc>
                <a:spcPts val="1206"/>
              </a:lnSpc>
              <a:buSzPct val="100000"/>
              <a:buChar char="•"/>
            </a:pPr>
            <a:r>
              <a:rPr lang="en-US" sz="900" spc="-5" kern="0" dirty="0">
                <a:solidFill>
                  <a:srgbClr val="000000">
                    <a:alpha val="99000"/>
                  </a:srgbClr>
                </a:solidFill>
                <a:latin typeface="Inter" pitchFamily="34" charset="0"/>
                <a:ea typeface="Inter" pitchFamily="34" charset="-122"/>
                <a:cs typeface="Inter" pitchFamily="34" charset="-120"/>
              </a:rPr>
              <a:t>국민건강보험공단의 건강검진 데이터와 진료내역 데이터 활용</a:t>
            </a:r>
            <a:endParaRPr lang="en-US" sz="900" dirty="0"/>
          </a:p>
          <a:p>
            <a:pPr algn="l" marL="342900" indent="-342900">
              <a:lnSpc>
                <a:spcPts val="1206"/>
              </a:lnSpc>
              <a:buSzPct val="100000"/>
              <a:buChar char="•"/>
            </a:pPr>
            <a:r>
              <a:rPr lang="en-US" sz="900" spc="-5" kern="0" dirty="0">
                <a:solidFill>
                  <a:srgbClr val="000000">
                    <a:alpha val="99000"/>
                  </a:srgbClr>
                </a:solidFill>
                <a:latin typeface="Inter" pitchFamily="34" charset="0"/>
                <a:ea typeface="Inter" pitchFamily="34" charset="-122"/>
                <a:cs typeface="Inter" pitchFamily="34" charset="-120"/>
              </a:rPr>
              <a:t>성별, 연령대별 발병률이 높은 질병에 대한 보험 추천</a:t>
            </a:r>
            <a:endParaRPr lang="en-US" sz="900" dirty="0"/>
          </a:p>
          <a:p>
            <a:pPr algn="l" marL="342900" indent="-342900">
              <a:lnSpc>
                <a:spcPts val="1206"/>
              </a:lnSpc>
              <a:buSzPct val="100000"/>
              <a:buChar char="•"/>
            </a:pPr>
            <a:r>
              <a:rPr lang="en-US" sz="900" spc="-5" kern="0" dirty="0">
                <a:solidFill>
                  <a:srgbClr val="000000">
                    <a:alpha val="99000"/>
                  </a:srgbClr>
                </a:solidFill>
                <a:latin typeface="Inter" pitchFamily="34" charset="0"/>
                <a:ea typeface="Inter" pitchFamily="34" charset="-122"/>
                <a:cs typeface="Inter" pitchFamily="34" charset="-120"/>
              </a:rPr>
              <a:t>건강/비건강 군집 분석 및 집단 비교</a:t>
            </a:r>
            <a:endParaRPr lang="en-US" sz="900" dirty="0"/>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name="Slide 84">
    <p:bg>
      <p:bgPr>
        <a:solidFill>
          <a:srgbClr val="FFFFFF"/>
        </a:solidFill>
      </p:bgPr>
    </p:bg>
    <p:spTree>
      <p:nvGrpSpPr>
        <p:cNvPr id="1" name=""/>
        <p:cNvGrpSpPr/>
        <p:nvPr/>
      </p:nvGrpSpPr>
      <p:grpSpPr>
        <a:xfrm>
          <a:off x="0" y="0"/>
          <a:ext cx="0" cy="0"/>
          <a:chOff x="0" y="0"/>
          <a:chExt cx="0" cy="0"/>
        </a:xfrm>
      </p:grpSpPr>
      <p:sp>
        <p:nvSpPr>
          <p:cNvPr id="3" name="Shape 0"/>
          <p:cNvSpPr/>
          <p:nvPr/>
        </p:nvSpPr>
        <p:spPr>
          <a:xfrm>
            <a:off x="609600" y="2124075"/>
            <a:ext cx="5715000" cy="900113"/>
          </a:xfrm>
          <a:prstGeom prst="rect">
            <a:avLst/>
          </a:prstGeom>
          <a:noFill/>
          <a:ln/>
        </p:spPr>
      </p:sp>
      <p:sp>
        <p:nvSpPr>
          <p:cNvPr id="4" name="Text 1"/>
          <p:cNvSpPr/>
          <p:nvPr/>
        </p:nvSpPr>
        <p:spPr>
          <a:xfrm>
            <a:off x="609600" y="2124075"/>
            <a:ext cx="6172200" cy="547688"/>
          </a:xfrm>
          <a:prstGeom prst="rect">
            <a:avLst/>
          </a:prstGeom>
          <a:noFill/>
          <a:ln/>
        </p:spPr>
        <p:txBody>
          <a:bodyPr wrap="square" rtlCol="0" anchor="ctr"/>
          <a:lstStyle/>
          <a:p>
            <a:pPr algn="l" indent="0" marL="0">
              <a:lnSpc>
                <a:spcPts val="4320"/>
              </a:lnSpc>
              <a:buNone/>
            </a:pPr>
            <a:r>
              <a:rPr lang="en-US" sz="3600" b="1" spc="-72" kern="0" dirty="0">
                <a:solidFill>
                  <a:srgbClr val="000000">
                    <a:alpha val="99000"/>
                  </a:srgbClr>
                </a:solidFill>
                <a:latin typeface="Inter" pitchFamily="34" charset="0"/>
                <a:ea typeface="Inter" pitchFamily="34" charset="-122"/>
                <a:cs typeface="Inter" pitchFamily="34" charset="-120"/>
              </a:rPr>
              <a:t>QnA</a:t>
            </a:r>
            <a:endParaRPr lang="en-US" sz="3600" dirty="0"/>
          </a:p>
        </p:txBody>
      </p:sp>
      <p:sp>
        <p:nvSpPr>
          <p:cNvPr id="5" name="Text 2"/>
          <p:cNvSpPr/>
          <p:nvPr/>
        </p:nvSpPr>
        <p:spPr>
          <a:xfrm>
            <a:off x="609600" y="2786063"/>
            <a:ext cx="6172200" cy="238125"/>
          </a:xfrm>
          <a:prstGeom prst="rect">
            <a:avLst/>
          </a:prstGeom>
          <a:noFill/>
          <a:ln/>
        </p:spPr>
        <p:txBody>
          <a:bodyPr wrap="square" rtlCol="0" anchor="ctr"/>
          <a:lstStyle/>
          <a:p>
            <a:pPr algn="l" indent="0" marL="0">
              <a:lnSpc>
                <a:spcPts val="1890"/>
              </a:lnSpc>
              <a:buNone/>
            </a:pPr>
            <a:r>
              <a:rPr lang="en-US" sz="1350" spc="-13" kern="0" dirty="0">
                <a:solidFill>
                  <a:srgbClr val="000000">
                    <a:alpha val="99000"/>
                  </a:srgbClr>
                </a:solidFill>
                <a:latin typeface="Inter" pitchFamily="34" charset="0"/>
                <a:ea typeface="Inter" pitchFamily="34" charset="-122"/>
                <a:cs typeface="Inter" pitchFamily="34" charset="-120"/>
              </a:rPr>
              <a:t>발표는 여기까지입니다. 감사합니다.</a:t>
            </a:r>
            <a:endParaRPr lang="en-US" sz="1350" dirty="0"/>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name="Slide 85">
    <p:bg>
      <p:bgPr>
        <a:solidFill>
          <a:srgbClr val="FFFFFF"/>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609600" y="3600450"/>
            <a:ext cx="4476750" cy="933450"/>
          </a:xfrm>
          <a:prstGeom prst="rect">
            <a:avLst/>
          </a:prstGeom>
        </p:spPr>
      </p:pic>
      <p:sp>
        <p:nvSpPr>
          <p:cNvPr id="3" name="Text 0"/>
          <p:cNvSpPr/>
          <p:nvPr/>
        </p:nvSpPr>
        <p:spPr>
          <a:xfrm>
            <a:off x="609600" y="962025"/>
            <a:ext cx="6958013" cy="2381250"/>
          </a:xfrm>
          <a:prstGeom prst="rect">
            <a:avLst/>
          </a:prstGeom>
          <a:noFill/>
          <a:ln/>
        </p:spPr>
        <p:txBody>
          <a:bodyPr wrap="square" rtlCol="0" anchor="ctr"/>
          <a:lstStyle/>
          <a:p>
            <a:pPr algn="l" marL="342900" indent="-342900">
              <a:lnSpc>
                <a:spcPts val="1890"/>
              </a:lnSpc>
              <a:buSzPct val="100000"/>
              <a:buChar char="•"/>
            </a:pPr>
            <a:r>
              <a:rPr lang="en-US" sz="1350" spc="-13" kern="0" dirty="0">
                <a:solidFill>
                  <a:srgbClr val="000000">
                    <a:alpha val="99000"/>
                  </a:srgbClr>
                </a:solidFill>
                <a:latin typeface="Inter" pitchFamily="34" charset="0"/>
                <a:ea typeface="Inter" pitchFamily="34" charset="-122"/>
                <a:cs typeface="Inter" pitchFamily="34" charset="-120"/>
              </a:rPr>
              <a:t>2023년 데이터만 사용한 이유</a:t>
            </a:r>
            <a:endParaRPr lang="en-US" sz="1350" dirty="0"/>
          </a:p>
          <a:p>
            <a:pPr algn="l" indent="0" marL="0">
              <a:lnSpc>
                <a:spcPts val="1890"/>
              </a:lnSpc>
              <a:buNone/>
            </a:pPr>
            <a:r>
              <a:rPr lang="en-US" sz="1350" spc="-13" kern="0" dirty="0">
                <a:solidFill>
                  <a:srgbClr val="000000">
                    <a:alpha val="99000"/>
                  </a:srgbClr>
                </a:solidFill>
                <a:latin typeface="Inter" pitchFamily="34" charset="0"/>
                <a:ea typeface="Inter" pitchFamily="34" charset="-122"/>
                <a:cs typeface="Inter" pitchFamily="34" charset="-120"/>
              </a:rPr>
              <a:t>제공받은 데이터는 2021년, 2022년, 2023년 데이터였으나 우리는 2023년 데이터만 사용</a:t>
            </a:r>
            <a:endParaRPr lang="en-US" sz="1350" dirty="0"/>
          </a:p>
          <a:p>
            <a:pPr algn="l" marL="342900" indent="-342900">
              <a:lnSpc>
                <a:spcPts val="1890"/>
              </a:lnSpc>
              <a:buSzPct val="100000"/>
              <a:buFont typeface="+mj-lt"/>
              <a:buAutoNum type="arabicPeriod" startAt="1"/>
            </a:pPr>
            <a:r>
              <a:rPr lang="en-US" sz="1350" spc="-13" kern="0" dirty="0">
                <a:solidFill>
                  <a:srgbClr val="000000">
                    <a:alpha val="99000"/>
                  </a:srgbClr>
                </a:solidFill>
                <a:latin typeface="Inter" pitchFamily="34" charset="0"/>
                <a:ea typeface="Inter" pitchFamily="34" charset="-122"/>
                <a:cs typeface="Inter" pitchFamily="34" charset="-120"/>
              </a:rPr>
              <a:t>2021년 2022년 2023년 데이터에 공통된 고유 고객ID가 많았고</a:t>
            </a:r>
            <a:endParaRPr lang="en-US" sz="1350" dirty="0"/>
          </a:p>
          <a:p>
            <a:pPr algn="l" marL="342900" indent="-342900">
              <a:lnSpc>
                <a:spcPts val="1890"/>
              </a:lnSpc>
              <a:buSzPct val="100000"/>
              <a:buFont typeface="+mj-lt"/>
              <a:buAutoNum type="arabicPeriod" startAt="1"/>
            </a:pPr>
            <a:r>
              <a:rPr lang="en-US" sz="1350" spc="-13" kern="0" dirty="0">
                <a:solidFill>
                  <a:srgbClr val="000000">
                    <a:alpha val="99000"/>
                  </a:srgbClr>
                </a:solidFill>
                <a:latin typeface="Inter" pitchFamily="34" charset="0"/>
                <a:ea typeface="Inter" pitchFamily="34" charset="-122"/>
                <a:cs typeface="Inter" pitchFamily="34" charset="-120"/>
              </a:rPr>
              <a:t>2021년 또는 2022년에 고객이었으나 2023년에는 더 이상 고객이 아닌 사람들은 1,997,337명 중 22,789명으로 약 1.1%에 불과</a:t>
            </a:r>
            <a:endParaRPr lang="en-US" sz="1350" dirty="0"/>
          </a:p>
          <a:p>
            <a:pPr algn="l" indent="0" marL="0">
              <a:lnSpc>
                <a:spcPts val="1890"/>
              </a:lnSpc>
              <a:buNone/>
            </a:pPr>
            <a:r>
              <a:rPr lang="en-US" sz="1350" spc="-13" kern="0" dirty="0">
                <a:solidFill>
                  <a:srgbClr val="000000">
                    <a:alpha val="99000"/>
                  </a:srgbClr>
                </a:solidFill>
                <a:latin typeface="Inter" pitchFamily="34" charset="0"/>
                <a:ea typeface="Inter" pitchFamily="34" charset="-122"/>
                <a:cs typeface="Inter" pitchFamily="34" charset="-120"/>
              </a:rPr>
              <a:t>→ 가장 최신의 고객 정보로 분석을 하기 위해 2023년 데이터만 선택함</a:t>
            </a:r>
            <a:endParaRPr lang="en-US" sz="1350" dirty="0"/>
          </a:p>
        </p:txBody>
      </p:sp>
      <p:sp>
        <p:nvSpPr>
          <p:cNvPr id="4" name="Text 1"/>
          <p:cNvSpPr/>
          <p:nvPr/>
        </p:nvSpPr>
        <p:spPr>
          <a:xfrm>
            <a:off x="119063" y="109538"/>
            <a:ext cx="4972050" cy="342900"/>
          </a:xfrm>
          <a:prstGeom prst="rect">
            <a:avLst/>
          </a:prstGeom>
          <a:noFill/>
          <a:ln/>
        </p:spPr>
        <p:txBody>
          <a:bodyPr wrap="square" rtlCol="0" anchor="ctr"/>
          <a:lstStyle/>
          <a:p>
            <a:pPr algn="l" indent="0" marL="0">
              <a:lnSpc>
                <a:spcPts val="2700"/>
              </a:lnSpc>
              <a:buNone/>
            </a:pPr>
            <a:r>
              <a:rPr lang="en-US" sz="2250" b="1" spc="-50" kern="0" dirty="0">
                <a:solidFill>
                  <a:srgbClr val="000000">
                    <a:alpha val="99000"/>
                  </a:srgbClr>
                </a:solidFill>
                <a:latin typeface="Inter" pitchFamily="34" charset="0"/>
                <a:ea typeface="Inter" pitchFamily="34" charset="-122"/>
                <a:cs typeface="Inter" pitchFamily="34" charset="-120"/>
              </a:rPr>
              <a:t>데이터 설명: iM뱅크 카드, 고객 데이터</a:t>
            </a:r>
            <a:endParaRPr lang="en-US" sz="2250" dirty="0"/>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name="Slide 86">
    <p:bg>
      <p:bgPr>
        <a:solidFill>
          <a:srgbClr val="FFFFFF"/>
        </a:solidFill>
      </p:bgPr>
    </p:bg>
    <p:spTree>
      <p:nvGrpSpPr>
        <p:cNvPr id="1" name=""/>
        <p:cNvGrpSpPr/>
        <p:nvPr/>
      </p:nvGrpSpPr>
      <p:grpSpPr>
        <a:xfrm>
          <a:off x="0" y="0"/>
          <a:ext cx="0" cy="0"/>
          <a:chOff x="0" y="0"/>
          <a:chExt cx="0" cy="0"/>
        </a:xfrm>
      </p:grpSpPr>
      <p:sp>
        <p:nvSpPr>
          <p:cNvPr id="3" name="Shape 0"/>
          <p:cNvSpPr/>
          <p:nvPr/>
        </p:nvSpPr>
        <p:spPr>
          <a:xfrm>
            <a:off x="776288" y="3914775"/>
            <a:ext cx="3810000" cy="304800"/>
          </a:xfrm>
          <a:prstGeom prst="rect">
            <a:avLst/>
          </a:prstGeom>
          <a:noFill/>
          <a:ln/>
        </p:spPr>
      </p:sp>
      <p:sp>
        <p:nvSpPr>
          <p:cNvPr id="4" name="Shape 1"/>
          <p:cNvSpPr/>
          <p:nvPr/>
        </p:nvSpPr>
        <p:spPr>
          <a:xfrm>
            <a:off x="4891088" y="3914775"/>
            <a:ext cx="3810000" cy="304800"/>
          </a:xfrm>
          <a:prstGeom prst="rect">
            <a:avLst/>
          </a:prstGeom>
          <a:noFill/>
          <a:ln/>
        </p:spPr>
      </p:sp>
      <p:pic>
        <p:nvPicPr>
          <p:cNvPr id="5" name="Image 0" descr="preencoded.png">    </p:cNvPr>
          <p:cNvPicPr>
            <a:picLocks noChangeAspect="1"/>
          </p:cNvPicPr>
          <p:nvPr/>
        </p:nvPicPr>
        <p:blipFill>
          <a:blip r:embed="rId1"/>
          <a:stretch>
            <a:fillRect/>
          </a:stretch>
        </p:blipFill>
        <p:spPr>
          <a:xfrm>
            <a:off x="923925" y="957263"/>
            <a:ext cx="2443163" cy="2814638"/>
          </a:xfrm>
          <a:prstGeom prst="rect">
            <a:avLst/>
          </a:prstGeom>
        </p:spPr>
      </p:pic>
      <p:pic>
        <p:nvPicPr>
          <p:cNvPr id="6" name="Image 1" descr="preencoded.png">    </p:cNvPr>
          <p:cNvPicPr>
            <a:picLocks noChangeAspect="1"/>
          </p:cNvPicPr>
          <p:nvPr/>
        </p:nvPicPr>
        <p:blipFill>
          <a:blip r:embed="rId2"/>
          <a:stretch>
            <a:fillRect/>
          </a:stretch>
        </p:blipFill>
        <p:spPr>
          <a:xfrm>
            <a:off x="4886325" y="957263"/>
            <a:ext cx="3128963" cy="2895600"/>
          </a:xfrm>
          <a:prstGeom prst="rect">
            <a:avLst/>
          </a:prstGeom>
        </p:spPr>
      </p:pic>
      <p:sp>
        <p:nvSpPr>
          <p:cNvPr id="7" name="Text 2"/>
          <p:cNvSpPr/>
          <p:nvPr/>
        </p:nvSpPr>
        <p:spPr>
          <a:xfrm>
            <a:off x="119063" y="109538"/>
            <a:ext cx="4972050" cy="342900"/>
          </a:xfrm>
          <a:prstGeom prst="rect">
            <a:avLst/>
          </a:prstGeom>
          <a:noFill/>
          <a:ln/>
        </p:spPr>
        <p:txBody>
          <a:bodyPr wrap="square" rtlCol="0" anchor="ctr"/>
          <a:lstStyle/>
          <a:p>
            <a:pPr algn="l" indent="0" marL="0">
              <a:lnSpc>
                <a:spcPts val="2700"/>
              </a:lnSpc>
              <a:buNone/>
            </a:pPr>
            <a:r>
              <a:rPr lang="en-US" sz="2250" b="1" spc="-50" kern="0" dirty="0">
                <a:solidFill>
                  <a:srgbClr val="000000">
                    <a:alpha val="99000"/>
                  </a:srgbClr>
                </a:solidFill>
                <a:latin typeface="Inter" pitchFamily="34" charset="0"/>
                <a:ea typeface="Inter" pitchFamily="34" charset="-122"/>
                <a:cs typeface="Inter" pitchFamily="34" charset="-120"/>
              </a:rPr>
              <a:t>데이터 설명: iM뱅크 카드, 고객 데이터</a:t>
            </a:r>
            <a:endParaRPr lang="en-US" sz="2250" dirty="0"/>
          </a:p>
        </p:txBody>
      </p:sp>
      <p:sp>
        <p:nvSpPr>
          <p:cNvPr id="8" name="Text 3"/>
          <p:cNvSpPr/>
          <p:nvPr/>
        </p:nvSpPr>
        <p:spPr>
          <a:xfrm>
            <a:off x="4891088" y="3914775"/>
            <a:ext cx="4267200" cy="304800"/>
          </a:xfrm>
          <a:prstGeom prst="rect">
            <a:avLst/>
          </a:prstGeom>
          <a:noFill/>
          <a:ln/>
        </p:spPr>
        <p:txBody>
          <a:bodyPr wrap="square" rtlCol="0" anchor="ctr"/>
          <a:lstStyle/>
          <a:p>
            <a:pPr algn="l" marL="342900" indent="-342900">
              <a:lnSpc>
                <a:spcPts val="1206"/>
              </a:lnSpc>
              <a:buSzPct val="100000"/>
              <a:buChar char="•"/>
            </a:pPr>
            <a:r>
              <a:rPr lang="en-US" sz="900" spc="-5" kern="0" dirty="0">
                <a:solidFill>
                  <a:srgbClr val="000000">
                    <a:alpha val="99000"/>
                  </a:srgbClr>
                </a:solidFill>
                <a:latin typeface="Inter" pitchFamily="34" charset="0"/>
                <a:ea typeface="Inter" pitchFamily="34" charset="-122"/>
                <a:cs typeface="Inter" pitchFamily="34" charset="-120"/>
              </a:rPr>
              <a:t>object형 데이터들을 category형으로 형변환</a:t>
            </a:r>
            <a:endParaRPr lang="en-US" sz="900" dirty="0"/>
          </a:p>
          <a:p>
            <a:pPr algn="l" marL="342900" indent="-342900">
              <a:lnSpc>
                <a:spcPts val="1206"/>
              </a:lnSpc>
              <a:buSzPct val="100000"/>
              <a:buChar char="•"/>
            </a:pPr>
            <a:r>
              <a:rPr lang="en-US" sz="900" spc="-5" kern="0" dirty="0">
                <a:solidFill>
                  <a:srgbClr val="000000">
                    <a:alpha val="99000"/>
                  </a:srgbClr>
                </a:solidFill>
                <a:latin typeface="Inter" pitchFamily="34" charset="0"/>
                <a:ea typeface="Inter" pitchFamily="34" charset="-122"/>
                <a:cs typeface="Inter" pitchFamily="34" charset="-120"/>
              </a:rPr>
              <a:t>‘가맹점_시군구’의 null값들을 결측치 처리</a:t>
            </a:r>
            <a:endParaRPr lang="en-US" sz="900" dirty="0"/>
          </a:p>
        </p:txBody>
      </p:sp>
      <p:sp>
        <p:nvSpPr>
          <p:cNvPr id="9" name="Text 4"/>
          <p:cNvSpPr/>
          <p:nvPr/>
        </p:nvSpPr>
        <p:spPr>
          <a:xfrm>
            <a:off x="776288" y="3914775"/>
            <a:ext cx="4267200" cy="304800"/>
          </a:xfrm>
          <a:prstGeom prst="rect">
            <a:avLst/>
          </a:prstGeom>
          <a:noFill/>
          <a:ln/>
        </p:spPr>
        <p:txBody>
          <a:bodyPr wrap="square" rtlCol="0" anchor="ctr"/>
          <a:lstStyle/>
          <a:p>
            <a:pPr algn="l" marL="342900" indent="-342900">
              <a:lnSpc>
                <a:spcPts val="1206"/>
              </a:lnSpc>
              <a:buSzPct val="100000"/>
              <a:buChar char="•"/>
            </a:pPr>
            <a:r>
              <a:rPr lang="en-US" sz="900" spc="-5" kern="0" dirty="0">
                <a:solidFill>
                  <a:srgbClr val="000000">
                    <a:alpha val="99000"/>
                  </a:srgbClr>
                </a:solidFill>
                <a:latin typeface="Inter" pitchFamily="34" charset="0"/>
                <a:ea typeface="Inter" pitchFamily="34" charset="-122"/>
                <a:cs typeface="Inter" pitchFamily="34" charset="-120"/>
              </a:rPr>
              <a:t>object형 데이터들을 category형으로 형변환</a:t>
            </a:r>
            <a:endParaRPr lang="en-US" sz="900" dirty="0"/>
          </a:p>
          <a:p>
            <a:pPr algn="l" marL="342900" indent="-342900">
              <a:lnSpc>
                <a:spcPts val="1206"/>
              </a:lnSpc>
              <a:buSzPct val="100000"/>
              <a:buChar char="•"/>
            </a:pPr>
            <a:r>
              <a:rPr lang="en-US" sz="900" spc="-5" kern="0" dirty="0">
                <a:solidFill>
                  <a:srgbClr val="000000">
                    <a:alpha val="99000"/>
                  </a:srgbClr>
                </a:solidFill>
                <a:latin typeface="Inter" pitchFamily="34" charset="0"/>
                <a:ea typeface="Inter" pitchFamily="34" charset="-122"/>
                <a:cs typeface="Inter" pitchFamily="34" charset="-120"/>
              </a:rPr>
              <a:t>‘자택_시군구’의 null값들을 결측치 처리</a:t>
            </a:r>
            <a:endParaRPr lang="en-US" sz="900" dirty="0"/>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name="Slide 87">
    <p:bg>
      <p:bgPr>
        <a:solidFill>
          <a:srgbClr val="FFFFFF"/>
        </a:solidFill>
      </p:bgPr>
    </p:bg>
    <p:spTree>
      <p:nvGrpSpPr>
        <p:cNvPr id="1" name=""/>
        <p:cNvGrpSpPr/>
        <p:nvPr/>
      </p:nvGrpSpPr>
      <p:grpSpPr>
        <a:xfrm>
          <a:off x="0" y="0"/>
          <a:ext cx="0" cy="0"/>
          <a:chOff x="0" y="0"/>
          <a:chExt cx="0" cy="0"/>
        </a:xfrm>
      </p:grpSpPr>
      <p:sp>
        <p:nvSpPr>
          <p:cNvPr id="2" name="Shape 0"/>
          <p:cNvSpPr/>
          <p:nvPr/>
        </p:nvSpPr>
        <p:spPr>
          <a:xfrm>
            <a:off x="2814638" y="385763"/>
            <a:ext cx="3638550" cy="628650"/>
          </a:xfrm>
          <a:prstGeom prst="rect">
            <a:avLst/>
          </a:prstGeom>
          <a:noFill/>
          <a:ln/>
        </p:spPr>
      </p:sp>
      <p:pic>
        <p:nvPicPr>
          <p:cNvPr id="3" name="Image 0" descr="preencoded.png">    </p:cNvPr>
          <p:cNvPicPr>
            <a:picLocks noChangeAspect="1"/>
          </p:cNvPicPr>
          <p:nvPr/>
        </p:nvPicPr>
        <p:blipFill>
          <a:blip r:embed="rId1"/>
          <a:stretch>
            <a:fillRect/>
          </a:stretch>
        </p:blipFill>
        <p:spPr>
          <a:xfrm>
            <a:off x="119063" y="1166813"/>
            <a:ext cx="4029075" cy="3009900"/>
          </a:xfrm>
          <a:prstGeom prst="rect">
            <a:avLst/>
          </a:prstGeom>
        </p:spPr>
      </p:pic>
      <p:pic>
        <p:nvPicPr>
          <p:cNvPr id="4" name="Image 1" descr="preencoded.png">    </p:cNvPr>
          <p:cNvPicPr>
            <a:picLocks noChangeAspect="1"/>
          </p:cNvPicPr>
          <p:nvPr/>
        </p:nvPicPr>
        <p:blipFill>
          <a:blip r:embed="rId2"/>
          <a:stretch>
            <a:fillRect/>
          </a:stretch>
        </p:blipFill>
        <p:spPr>
          <a:xfrm>
            <a:off x="4095750" y="1166813"/>
            <a:ext cx="4710113" cy="2809875"/>
          </a:xfrm>
          <a:prstGeom prst="rect">
            <a:avLst/>
          </a:prstGeom>
        </p:spPr>
      </p:pic>
      <p:sp>
        <p:nvSpPr>
          <p:cNvPr id="5" name="Text 1"/>
          <p:cNvSpPr/>
          <p:nvPr/>
        </p:nvSpPr>
        <p:spPr>
          <a:xfrm>
            <a:off x="119063" y="109538"/>
            <a:ext cx="4972050" cy="342900"/>
          </a:xfrm>
          <a:prstGeom prst="rect">
            <a:avLst/>
          </a:prstGeom>
          <a:noFill/>
          <a:ln/>
        </p:spPr>
        <p:txBody>
          <a:bodyPr wrap="square" rtlCol="0" anchor="ctr"/>
          <a:lstStyle/>
          <a:p>
            <a:pPr algn="l" indent="0" marL="0">
              <a:lnSpc>
                <a:spcPts val="2700"/>
              </a:lnSpc>
              <a:buNone/>
            </a:pPr>
            <a:r>
              <a:rPr lang="en-US" sz="2250" b="1" spc="-50" kern="0" dirty="0">
                <a:solidFill>
                  <a:srgbClr val="000000">
                    <a:alpha val="99000"/>
                  </a:srgbClr>
                </a:solidFill>
                <a:latin typeface="Inter" pitchFamily="34" charset="0"/>
                <a:ea typeface="Inter" pitchFamily="34" charset="-122"/>
                <a:cs typeface="Inter" pitchFamily="34" charset="-120"/>
              </a:rPr>
              <a:t>EDA</a:t>
            </a:r>
            <a:endParaRPr lang="en-US" sz="2250" dirty="0"/>
          </a:p>
        </p:txBody>
      </p:sp>
      <p:sp>
        <p:nvSpPr>
          <p:cNvPr id="6" name="Text 2"/>
          <p:cNvSpPr/>
          <p:nvPr/>
        </p:nvSpPr>
        <p:spPr>
          <a:xfrm>
            <a:off x="481012" y="4305300"/>
            <a:ext cx="4081462" cy="457200"/>
          </a:xfrm>
          <a:prstGeom prst="rect">
            <a:avLst/>
          </a:prstGeom>
          <a:noFill/>
          <a:ln/>
        </p:spPr>
        <p:txBody>
          <a:bodyPr wrap="square" rtlCol="0" anchor="ctr"/>
          <a:lstStyle/>
          <a:p>
            <a:pPr algn="ctr" indent="0" marL="0">
              <a:lnSpc>
                <a:spcPts val="1782"/>
              </a:lnSpc>
              <a:buNone/>
            </a:pPr>
            <a:r>
              <a:rPr lang="en-US" sz="1350" spc="-27" kern="0" dirty="0">
                <a:solidFill>
                  <a:srgbClr val="000000">
                    <a:alpha val="99000"/>
                  </a:srgbClr>
                </a:solidFill>
                <a:latin typeface="Inter" pitchFamily="34" charset="0"/>
                <a:ea typeface="Inter" pitchFamily="34" charset="-122"/>
                <a:cs typeface="Inter" pitchFamily="34" charset="-120"/>
              </a:rPr>
              <a:t>음주에서 남성의 비율이 가장 높음 </a:t>
            </a:r>
            <a:endParaRPr lang="en-US" sz="1350" dirty="0"/>
          </a:p>
          <a:p>
            <a:pPr algn="ctr" indent="0" marL="0">
              <a:lnSpc>
                <a:spcPts val="1782"/>
              </a:lnSpc>
              <a:buNone/>
            </a:pPr>
            <a:r>
              <a:rPr lang="en-US" sz="1350" spc="-27" kern="0" dirty="0">
                <a:solidFill>
                  <a:srgbClr val="000000">
                    <a:alpha val="99000"/>
                  </a:srgbClr>
                </a:solidFill>
                <a:latin typeface="Inter" pitchFamily="34" charset="0"/>
                <a:ea typeface="Inter" pitchFamily="34" charset="-122"/>
                <a:cs typeface="Inter" pitchFamily="34" charset="-120"/>
              </a:rPr>
              <a:t>보험에서 여성의 비율이 가장 높음  </a:t>
            </a:r>
            <a:endParaRPr lang="en-US" sz="1350" dirty="0"/>
          </a:p>
        </p:txBody>
      </p:sp>
      <p:sp>
        <p:nvSpPr>
          <p:cNvPr id="7" name="Text 3"/>
          <p:cNvSpPr/>
          <p:nvPr/>
        </p:nvSpPr>
        <p:spPr>
          <a:xfrm>
            <a:off x="4486275" y="4305300"/>
            <a:ext cx="4672013" cy="457200"/>
          </a:xfrm>
          <a:prstGeom prst="rect">
            <a:avLst/>
          </a:prstGeom>
          <a:noFill/>
          <a:ln/>
        </p:spPr>
        <p:txBody>
          <a:bodyPr wrap="square" rtlCol="0" anchor="ctr"/>
          <a:lstStyle/>
          <a:p>
            <a:pPr algn="ctr" indent="0" marL="0">
              <a:lnSpc>
                <a:spcPts val="1782"/>
              </a:lnSpc>
              <a:buNone/>
            </a:pPr>
            <a:r>
              <a:rPr lang="en-US" sz="1350" spc="-27" kern="0" dirty="0">
                <a:solidFill>
                  <a:srgbClr val="000000">
                    <a:alpha val="99000"/>
                  </a:srgbClr>
                </a:solidFill>
                <a:latin typeface="Inter" pitchFamily="34" charset="0"/>
                <a:ea typeface="Inter" pitchFamily="34" charset="-122"/>
                <a:cs typeface="Inter" pitchFamily="34" charset="-120"/>
              </a:rPr>
              <a:t>남성의 소비가 여성의 소비보다 높은 경향이 보임</a:t>
            </a:r>
            <a:endParaRPr lang="en-US" sz="1350" dirty="0"/>
          </a:p>
          <a:p>
            <a:pPr algn="ctr" indent="0" marL="0">
              <a:lnSpc>
                <a:spcPts val="1782"/>
              </a:lnSpc>
              <a:buNone/>
            </a:pPr>
            <a:r>
              <a:rPr lang="en-US" sz="1350" spc="-27" kern="0" dirty="0">
                <a:solidFill>
                  <a:srgbClr val="000000">
                    <a:alpha val="99000"/>
                  </a:srgbClr>
                </a:solidFill>
                <a:latin typeface="Inter" pitchFamily="34" charset="0"/>
                <a:ea typeface="Inter" pitchFamily="34" charset="-122"/>
                <a:cs typeface="Inter" pitchFamily="34" charset="-120"/>
              </a:rPr>
              <a:t>둘다 8월에 소비가 가장 낮음</a:t>
            </a:r>
            <a:endParaRPr lang="en-US" sz="1350" dirty="0"/>
          </a:p>
        </p:txBody>
      </p:sp>
      <p:sp>
        <p:nvSpPr>
          <p:cNvPr id="8" name="Text 4"/>
          <p:cNvSpPr/>
          <p:nvPr/>
        </p:nvSpPr>
        <p:spPr>
          <a:xfrm>
            <a:off x="2814638" y="385763"/>
            <a:ext cx="4095750" cy="276225"/>
          </a:xfrm>
          <a:prstGeom prst="rect">
            <a:avLst/>
          </a:prstGeom>
          <a:noFill/>
          <a:ln/>
        </p:spPr>
        <p:txBody>
          <a:bodyPr wrap="square" rtlCol="0" anchor="ctr"/>
          <a:lstStyle/>
          <a:p>
            <a:pPr algn="ctr" indent="0" marL="0">
              <a:lnSpc>
                <a:spcPts val="2160"/>
              </a:lnSpc>
              <a:buNone/>
            </a:pPr>
            <a:r>
              <a:rPr lang="en-US" sz="1800" b="1" spc="-36" kern="0" dirty="0">
                <a:solidFill>
                  <a:srgbClr val="000000">
                    <a:alpha val="99000"/>
                  </a:srgbClr>
                </a:solidFill>
                <a:latin typeface="Inter" pitchFamily="34" charset="0"/>
                <a:ea typeface="Inter" pitchFamily="34" charset="-122"/>
                <a:cs typeface="Inter" pitchFamily="34" charset="-120"/>
              </a:rPr>
              <a:t>iM뱅크 고객 생활패턴 파악</a:t>
            </a:r>
            <a:endParaRPr lang="en-US" sz="1800" dirty="0"/>
          </a:p>
        </p:txBody>
      </p:sp>
      <p:sp>
        <p:nvSpPr>
          <p:cNvPr id="9" name="Text 5"/>
          <p:cNvSpPr/>
          <p:nvPr/>
        </p:nvSpPr>
        <p:spPr>
          <a:xfrm>
            <a:off x="2814638" y="776288"/>
            <a:ext cx="4095750" cy="238125"/>
          </a:xfrm>
          <a:prstGeom prst="rect">
            <a:avLst/>
          </a:prstGeom>
          <a:noFill/>
          <a:ln/>
        </p:spPr>
        <p:txBody>
          <a:bodyPr wrap="square" rtlCol="0" anchor="ctr"/>
          <a:lstStyle/>
          <a:p>
            <a:pPr algn="ctr" indent="0" marL="0">
              <a:lnSpc>
                <a:spcPts val="1890"/>
              </a:lnSpc>
              <a:buNone/>
            </a:pPr>
            <a:r>
              <a:rPr lang="en-US" sz="1350" spc="-13" kern="0" dirty="0">
                <a:solidFill>
                  <a:srgbClr val="000000">
                    <a:alpha val="99000"/>
                  </a:srgbClr>
                </a:solidFill>
                <a:latin typeface="Inter" pitchFamily="34" charset="0"/>
                <a:ea typeface="Inter" pitchFamily="34" charset="-122"/>
                <a:cs typeface="Inter" pitchFamily="34" charset="-120"/>
              </a:rPr>
              <a:t>10대 미만 고객</a:t>
            </a:r>
            <a:endParaRPr lang="en-US" sz="1350" dirty="0"/>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name="Slide 88">
    <p:bg>
      <p:bgPr>
        <a:solidFill>
          <a:srgbClr val="FFFFFF"/>
        </a:solidFill>
      </p:bgPr>
    </p:bg>
    <p:spTree>
      <p:nvGrpSpPr>
        <p:cNvPr id="1" name=""/>
        <p:cNvGrpSpPr/>
        <p:nvPr/>
      </p:nvGrpSpPr>
      <p:grpSpPr>
        <a:xfrm>
          <a:off x="0" y="0"/>
          <a:ext cx="0" cy="0"/>
          <a:chOff x="0" y="0"/>
          <a:chExt cx="0" cy="0"/>
        </a:xfrm>
      </p:grpSpPr>
      <p:sp>
        <p:nvSpPr>
          <p:cNvPr id="2" name="Shape 0"/>
          <p:cNvSpPr/>
          <p:nvPr/>
        </p:nvSpPr>
        <p:spPr>
          <a:xfrm>
            <a:off x="2814638" y="385763"/>
            <a:ext cx="3638550" cy="628650"/>
          </a:xfrm>
          <a:prstGeom prst="rect">
            <a:avLst/>
          </a:prstGeom>
          <a:noFill/>
          <a:ln/>
        </p:spPr>
      </p:sp>
      <p:pic>
        <p:nvPicPr>
          <p:cNvPr id="3" name="Image 0" descr="preencoded.png">    </p:cNvPr>
          <p:cNvPicPr>
            <a:picLocks noChangeAspect="1"/>
          </p:cNvPicPr>
          <p:nvPr/>
        </p:nvPicPr>
        <p:blipFill>
          <a:blip r:embed="rId1"/>
          <a:stretch>
            <a:fillRect/>
          </a:stretch>
        </p:blipFill>
        <p:spPr>
          <a:xfrm>
            <a:off x="280988" y="1228725"/>
            <a:ext cx="3943350" cy="2943225"/>
          </a:xfrm>
          <a:prstGeom prst="rect">
            <a:avLst/>
          </a:prstGeom>
        </p:spPr>
      </p:pic>
      <p:pic>
        <p:nvPicPr>
          <p:cNvPr id="4" name="Image 1" descr="preencoded.png">    </p:cNvPr>
          <p:cNvPicPr>
            <a:picLocks noChangeAspect="1"/>
          </p:cNvPicPr>
          <p:nvPr/>
        </p:nvPicPr>
        <p:blipFill>
          <a:blip r:embed="rId2"/>
          <a:stretch>
            <a:fillRect/>
          </a:stretch>
        </p:blipFill>
        <p:spPr>
          <a:xfrm>
            <a:off x="4186238" y="1228725"/>
            <a:ext cx="4638675" cy="2767013"/>
          </a:xfrm>
          <a:prstGeom prst="rect">
            <a:avLst/>
          </a:prstGeom>
        </p:spPr>
      </p:pic>
      <p:sp>
        <p:nvSpPr>
          <p:cNvPr id="5" name="Text 1"/>
          <p:cNvSpPr/>
          <p:nvPr/>
        </p:nvSpPr>
        <p:spPr>
          <a:xfrm>
            <a:off x="119063" y="109538"/>
            <a:ext cx="4972050" cy="342900"/>
          </a:xfrm>
          <a:prstGeom prst="rect">
            <a:avLst/>
          </a:prstGeom>
          <a:noFill/>
          <a:ln/>
        </p:spPr>
        <p:txBody>
          <a:bodyPr wrap="square" rtlCol="0" anchor="ctr"/>
          <a:lstStyle/>
          <a:p>
            <a:pPr algn="l" indent="0" marL="0">
              <a:lnSpc>
                <a:spcPts val="2700"/>
              </a:lnSpc>
              <a:buNone/>
            </a:pPr>
            <a:r>
              <a:rPr lang="en-US" sz="2250" b="1" spc="-50" kern="0" dirty="0">
                <a:solidFill>
                  <a:srgbClr val="000000">
                    <a:alpha val="99000"/>
                  </a:srgbClr>
                </a:solidFill>
                <a:latin typeface="Inter" pitchFamily="34" charset="0"/>
                <a:ea typeface="Inter" pitchFamily="34" charset="-122"/>
                <a:cs typeface="Inter" pitchFamily="34" charset="-120"/>
              </a:rPr>
              <a:t>EDA</a:t>
            </a:r>
            <a:endParaRPr lang="en-US" sz="2250" dirty="0"/>
          </a:p>
        </p:txBody>
      </p:sp>
      <p:sp>
        <p:nvSpPr>
          <p:cNvPr id="6" name="Text 2"/>
          <p:cNvSpPr/>
          <p:nvPr/>
        </p:nvSpPr>
        <p:spPr>
          <a:xfrm>
            <a:off x="4448175" y="4305300"/>
            <a:ext cx="4805363" cy="457200"/>
          </a:xfrm>
          <a:prstGeom prst="rect">
            <a:avLst/>
          </a:prstGeom>
          <a:noFill/>
          <a:ln/>
        </p:spPr>
        <p:txBody>
          <a:bodyPr wrap="square" rtlCol="0" anchor="ctr"/>
          <a:lstStyle/>
          <a:p>
            <a:pPr algn="ctr" indent="0" marL="0">
              <a:lnSpc>
                <a:spcPts val="1782"/>
              </a:lnSpc>
              <a:buNone/>
            </a:pPr>
            <a:r>
              <a:rPr lang="en-US" sz="1350" spc="-27" kern="0" dirty="0">
                <a:solidFill>
                  <a:srgbClr val="000000">
                    <a:alpha val="99000"/>
                  </a:srgbClr>
                </a:solidFill>
                <a:latin typeface="Inter" pitchFamily="34" charset="0"/>
                <a:ea typeface="Inter" pitchFamily="34" charset="-122"/>
                <a:cs typeface="Inter" pitchFamily="34" charset="-120"/>
              </a:rPr>
              <a:t>남성의 소비가 여성의 소비보다 높은 경향이 보임</a:t>
            </a:r>
            <a:endParaRPr lang="en-US" sz="1350" dirty="0"/>
          </a:p>
          <a:p>
            <a:pPr algn="ctr" indent="0" marL="0">
              <a:lnSpc>
                <a:spcPts val="1782"/>
              </a:lnSpc>
              <a:buNone/>
            </a:pPr>
            <a:r>
              <a:rPr lang="en-US" sz="1350" spc="-27" kern="0" dirty="0">
                <a:solidFill>
                  <a:srgbClr val="000000">
                    <a:alpha val="99000"/>
                  </a:srgbClr>
                </a:solidFill>
                <a:latin typeface="Inter" pitchFamily="34" charset="0"/>
                <a:ea typeface="Inter" pitchFamily="34" charset="-122"/>
                <a:cs typeface="Inter" pitchFamily="34" charset="-120"/>
              </a:rPr>
              <a:t>둘다 3월에 소비가 가장 높고, 여성은 11월에 소비가 가장 낮음 </a:t>
            </a:r>
            <a:endParaRPr lang="en-US" sz="1350" dirty="0"/>
          </a:p>
        </p:txBody>
      </p:sp>
      <p:sp>
        <p:nvSpPr>
          <p:cNvPr id="7" name="Text 3"/>
          <p:cNvSpPr/>
          <p:nvPr/>
        </p:nvSpPr>
        <p:spPr>
          <a:xfrm>
            <a:off x="481012" y="4305300"/>
            <a:ext cx="4081462" cy="457200"/>
          </a:xfrm>
          <a:prstGeom prst="rect">
            <a:avLst/>
          </a:prstGeom>
          <a:noFill/>
          <a:ln/>
        </p:spPr>
        <p:txBody>
          <a:bodyPr wrap="square" rtlCol="0" anchor="ctr"/>
          <a:lstStyle/>
          <a:p>
            <a:pPr algn="ctr" indent="0" marL="0">
              <a:lnSpc>
                <a:spcPts val="1782"/>
              </a:lnSpc>
              <a:buNone/>
            </a:pPr>
            <a:r>
              <a:rPr lang="en-US" sz="1350" spc="-27" kern="0" dirty="0">
                <a:solidFill>
                  <a:srgbClr val="000000">
                    <a:alpha val="99000"/>
                  </a:srgbClr>
                </a:solidFill>
                <a:latin typeface="Inter" pitchFamily="34" charset="0"/>
                <a:ea typeface="Inter" pitchFamily="34" charset="-122"/>
                <a:cs typeface="Inter" pitchFamily="34" charset="-120"/>
              </a:rPr>
              <a:t>음주에서 남성의 비율이 가장 높음 </a:t>
            </a:r>
            <a:endParaRPr lang="en-US" sz="1350" dirty="0"/>
          </a:p>
          <a:p>
            <a:pPr algn="ctr" indent="0" marL="0">
              <a:lnSpc>
                <a:spcPts val="1782"/>
              </a:lnSpc>
              <a:buNone/>
            </a:pPr>
            <a:r>
              <a:rPr lang="en-US" sz="1350" spc="-27" kern="0" dirty="0">
                <a:solidFill>
                  <a:srgbClr val="000000">
                    <a:alpha val="99000"/>
                  </a:srgbClr>
                </a:solidFill>
                <a:latin typeface="Inter" pitchFamily="34" charset="0"/>
                <a:ea typeface="Inter" pitchFamily="34" charset="-122"/>
                <a:cs typeface="Inter" pitchFamily="34" charset="-120"/>
              </a:rPr>
              <a:t>의료에서 여성의 비율이 가장 높음  </a:t>
            </a:r>
            <a:endParaRPr lang="en-US" sz="1350" dirty="0"/>
          </a:p>
        </p:txBody>
      </p:sp>
      <p:sp>
        <p:nvSpPr>
          <p:cNvPr id="8" name="Text 4"/>
          <p:cNvSpPr/>
          <p:nvPr/>
        </p:nvSpPr>
        <p:spPr>
          <a:xfrm>
            <a:off x="2814638" y="385763"/>
            <a:ext cx="4095750" cy="276225"/>
          </a:xfrm>
          <a:prstGeom prst="rect">
            <a:avLst/>
          </a:prstGeom>
          <a:noFill/>
          <a:ln/>
        </p:spPr>
        <p:txBody>
          <a:bodyPr wrap="square" rtlCol="0" anchor="ctr"/>
          <a:lstStyle/>
          <a:p>
            <a:pPr algn="ctr" indent="0" marL="0">
              <a:lnSpc>
                <a:spcPts val="2160"/>
              </a:lnSpc>
              <a:buNone/>
            </a:pPr>
            <a:r>
              <a:rPr lang="en-US" sz="1800" b="1" spc="-36" kern="0" dirty="0">
                <a:solidFill>
                  <a:srgbClr val="000000">
                    <a:alpha val="99000"/>
                  </a:srgbClr>
                </a:solidFill>
                <a:latin typeface="Inter" pitchFamily="34" charset="0"/>
                <a:ea typeface="Inter" pitchFamily="34" charset="-122"/>
                <a:cs typeface="Inter" pitchFamily="34" charset="-120"/>
              </a:rPr>
              <a:t>iM뱅크 고객 생활패턴 파악</a:t>
            </a:r>
            <a:endParaRPr lang="en-US" sz="1800" dirty="0"/>
          </a:p>
        </p:txBody>
      </p:sp>
      <p:sp>
        <p:nvSpPr>
          <p:cNvPr id="9" name="Text 5"/>
          <p:cNvSpPr/>
          <p:nvPr/>
        </p:nvSpPr>
        <p:spPr>
          <a:xfrm>
            <a:off x="2814638" y="776288"/>
            <a:ext cx="4095750" cy="238125"/>
          </a:xfrm>
          <a:prstGeom prst="rect">
            <a:avLst/>
          </a:prstGeom>
          <a:noFill/>
          <a:ln/>
        </p:spPr>
        <p:txBody>
          <a:bodyPr wrap="square" rtlCol="0" anchor="ctr"/>
          <a:lstStyle/>
          <a:p>
            <a:pPr algn="ctr" indent="0" marL="0">
              <a:lnSpc>
                <a:spcPts val="1890"/>
              </a:lnSpc>
              <a:buNone/>
            </a:pPr>
            <a:r>
              <a:rPr lang="en-US" sz="1350" spc="-13" kern="0" dirty="0">
                <a:solidFill>
                  <a:srgbClr val="000000">
                    <a:alpha val="99000"/>
                  </a:srgbClr>
                </a:solidFill>
                <a:latin typeface="Inter" pitchFamily="34" charset="0"/>
                <a:ea typeface="Inter" pitchFamily="34" charset="-122"/>
                <a:cs typeface="Inter" pitchFamily="34" charset="-120"/>
              </a:rPr>
              <a:t>20대 고객</a:t>
            </a:r>
            <a:endParaRPr lang="en-US" sz="1350" dirty="0"/>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name="Slide 89">
    <p:bg>
      <p:bgPr>
        <a:solidFill>
          <a:srgbClr val="FFFFFF"/>
        </a:solidFill>
      </p:bgPr>
    </p:bg>
    <p:spTree>
      <p:nvGrpSpPr>
        <p:cNvPr id="1" name=""/>
        <p:cNvGrpSpPr/>
        <p:nvPr/>
      </p:nvGrpSpPr>
      <p:grpSpPr>
        <a:xfrm>
          <a:off x="0" y="0"/>
          <a:ext cx="0" cy="0"/>
          <a:chOff x="0" y="0"/>
          <a:chExt cx="0" cy="0"/>
        </a:xfrm>
      </p:grpSpPr>
      <p:sp>
        <p:nvSpPr>
          <p:cNvPr id="2" name="Shape 0"/>
          <p:cNvSpPr/>
          <p:nvPr/>
        </p:nvSpPr>
        <p:spPr>
          <a:xfrm>
            <a:off x="2814638" y="385763"/>
            <a:ext cx="3638550" cy="628650"/>
          </a:xfrm>
          <a:prstGeom prst="rect">
            <a:avLst/>
          </a:prstGeom>
          <a:noFill/>
          <a:ln/>
        </p:spPr>
      </p:sp>
      <p:pic>
        <p:nvPicPr>
          <p:cNvPr id="3" name="Image 0" descr="preencoded.png">    </p:cNvPr>
          <p:cNvPicPr>
            <a:picLocks noChangeAspect="1"/>
          </p:cNvPicPr>
          <p:nvPr/>
        </p:nvPicPr>
        <p:blipFill>
          <a:blip r:embed="rId1"/>
          <a:stretch>
            <a:fillRect/>
          </a:stretch>
        </p:blipFill>
        <p:spPr>
          <a:xfrm>
            <a:off x="271463" y="1166813"/>
            <a:ext cx="3948112" cy="2947988"/>
          </a:xfrm>
          <a:prstGeom prst="rect">
            <a:avLst/>
          </a:prstGeom>
        </p:spPr>
      </p:pic>
      <p:pic>
        <p:nvPicPr>
          <p:cNvPr id="4" name="Image 1" descr="preencoded.png">    </p:cNvPr>
          <p:cNvPicPr>
            <a:picLocks noChangeAspect="1"/>
          </p:cNvPicPr>
          <p:nvPr/>
        </p:nvPicPr>
        <p:blipFill>
          <a:blip r:embed="rId2"/>
          <a:stretch>
            <a:fillRect/>
          </a:stretch>
        </p:blipFill>
        <p:spPr>
          <a:xfrm>
            <a:off x="4224338" y="1166813"/>
            <a:ext cx="4576763" cy="2728913"/>
          </a:xfrm>
          <a:prstGeom prst="rect">
            <a:avLst/>
          </a:prstGeom>
        </p:spPr>
      </p:pic>
      <p:sp>
        <p:nvSpPr>
          <p:cNvPr id="5" name="Text 1"/>
          <p:cNvSpPr/>
          <p:nvPr/>
        </p:nvSpPr>
        <p:spPr>
          <a:xfrm>
            <a:off x="119063" y="109538"/>
            <a:ext cx="4972050" cy="342900"/>
          </a:xfrm>
          <a:prstGeom prst="rect">
            <a:avLst/>
          </a:prstGeom>
          <a:noFill/>
          <a:ln/>
        </p:spPr>
        <p:txBody>
          <a:bodyPr wrap="square" rtlCol="0" anchor="ctr"/>
          <a:lstStyle/>
          <a:p>
            <a:pPr algn="l" indent="0" marL="0">
              <a:lnSpc>
                <a:spcPts val="2700"/>
              </a:lnSpc>
              <a:buNone/>
            </a:pPr>
            <a:r>
              <a:rPr lang="en-US" sz="2250" b="1" spc="-50" kern="0" dirty="0">
                <a:solidFill>
                  <a:srgbClr val="000000">
                    <a:alpha val="99000"/>
                  </a:srgbClr>
                </a:solidFill>
                <a:latin typeface="Inter" pitchFamily="34" charset="0"/>
                <a:ea typeface="Inter" pitchFamily="34" charset="-122"/>
                <a:cs typeface="Inter" pitchFamily="34" charset="-120"/>
              </a:rPr>
              <a:t>EDA</a:t>
            </a:r>
            <a:endParaRPr lang="en-US" sz="2250" dirty="0"/>
          </a:p>
        </p:txBody>
      </p:sp>
      <p:sp>
        <p:nvSpPr>
          <p:cNvPr id="6" name="Text 2"/>
          <p:cNvSpPr/>
          <p:nvPr/>
        </p:nvSpPr>
        <p:spPr>
          <a:xfrm>
            <a:off x="4719638" y="4305300"/>
            <a:ext cx="4419600" cy="457200"/>
          </a:xfrm>
          <a:prstGeom prst="rect">
            <a:avLst/>
          </a:prstGeom>
          <a:noFill/>
          <a:ln/>
        </p:spPr>
        <p:txBody>
          <a:bodyPr wrap="square" rtlCol="0" anchor="ctr"/>
          <a:lstStyle/>
          <a:p>
            <a:pPr algn="ctr" indent="0" marL="0">
              <a:lnSpc>
                <a:spcPts val="1782"/>
              </a:lnSpc>
              <a:buNone/>
            </a:pPr>
            <a:r>
              <a:rPr lang="en-US" sz="1350" spc="-27" kern="0" dirty="0">
                <a:solidFill>
                  <a:srgbClr val="000000">
                    <a:alpha val="99000"/>
                  </a:srgbClr>
                </a:solidFill>
                <a:latin typeface="Inter" pitchFamily="34" charset="0"/>
                <a:ea typeface="Inter" pitchFamily="34" charset="-122"/>
                <a:cs typeface="Inter" pitchFamily="34" charset="-120"/>
              </a:rPr>
              <a:t>남성의 소비가 여성의 소비보다 높은 경향이 보임</a:t>
            </a:r>
            <a:endParaRPr lang="en-US" sz="1350" dirty="0"/>
          </a:p>
          <a:p>
            <a:pPr algn="ctr" indent="0" marL="0">
              <a:lnSpc>
                <a:spcPts val="1782"/>
              </a:lnSpc>
              <a:buNone/>
            </a:pPr>
            <a:r>
              <a:rPr lang="en-US" sz="1350" spc="-27" kern="0" dirty="0">
                <a:solidFill>
                  <a:srgbClr val="000000">
                    <a:alpha val="99000"/>
                  </a:srgbClr>
                </a:solidFill>
                <a:latin typeface="Inter" pitchFamily="34" charset="0"/>
                <a:ea typeface="Inter" pitchFamily="34" charset="-122"/>
                <a:cs typeface="Inter" pitchFamily="34" charset="-120"/>
              </a:rPr>
              <a:t>둘다 2월, 11월에 소비가 눈에 띄게 감소함</a:t>
            </a:r>
            <a:endParaRPr lang="en-US" sz="1350" dirty="0"/>
          </a:p>
        </p:txBody>
      </p:sp>
      <p:sp>
        <p:nvSpPr>
          <p:cNvPr id="7" name="Text 3"/>
          <p:cNvSpPr/>
          <p:nvPr/>
        </p:nvSpPr>
        <p:spPr>
          <a:xfrm>
            <a:off x="481012" y="4305300"/>
            <a:ext cx="4081462" cy="457200"/>
          </a:xfrm>
          <a:prstGeom prst="rect">
            <a:avLst/>
          </a:prstGeom>
          <a:noFill/>
          <a:ln/>
        </p:spPr>
        <p:txBody>
          <a:bodyPr wrap="square" rtlCol="0" anchor="ctr"/>
          <a:lstStyle/>
          <a:p>
            <a:pPr algn="ctr" indent="0" marL="0">
              <a:lnSpc>
                <a:spcPts val="1782"/>
              </a:lnSpc>
              <a:buNone/>
            </a:pPr>
            <a:r>
              <a:rPr lang="en-US" sz="1350" spc="-27" kern="0" dirty="0">
                <a:solidFill>
                  <a:srgbClr val="000000">
                    <a:alpha val="99000"/>
                  </a:srgbClr>
                </a:solidFill>
                <a:latin typeface="Inter" pitchFamily="34" charset="0"/>
                <a:ea typeface="Inter" pitchFamily="34" charset="-122"/>
                <a:cs typeface="Inter" pitchFamily="34" charset="-120"/>
              </a:rPr>
              <a:t>음주에서 남성의 비율이 가장 높음 </a:t>
            </a:r>
            <a:endParaRPr lang="en-US" sz="1350" dirty="0"/>
          </a:p>
          <a:p>
            <a:pPr algn="ctr" indent="0" marL="0">
              <a:lnSpc>
                <a:spcPts val="1782"/>
              </a:lnSpc>
              <a:buNone/>
            </a:pPr>
            <a:r>
              <a:rPr lang="en-US" sz="1350" spc="-27" kern="0" dirty="0">
                <a:solidFill>
                  <a:srgbClr val="000000">
                    <a:alpha val="99000"/>
                  </a:srgbClr>
                </a:solidFill>
                <a:latin typeface="Inter" pitchFamily="34" charset="0"/>
                <a:ea typeface="Inter" pitchFamily="34" charset="-122"/>
                <a:cs typeface="Inter" pitchFamily="34" charset="-120"/>
              </a:rPr>
              <a:t>의료에서 여성의 비율이 가장 높음  </a:t>
            </a:r>
            <a:endParaRPr lang="en-US" sz="1350" dirty="0"/>
          </a:p>
        </p:txBody>
      </p:sp>
      <p:sp>
        <p:nvSpPr>
          <p:cNvPr id="8" name="Text 4"/>
          <p:cNvSpPr/>
          <p:nvPr/>
        </p:nvSpPr>
        <p:spPr>
          <a:xfrm>
            <a:off x="2814638" y="385763"/>
            <a:ext cx="4095750" cy="276225"/>
          </a:xfrm>
          <a:prstGeom prst="rect">
            <a:avLst/>
          </a:prstGeom>
          <a:noFill/>
          <a:ln/>
        </p:spPr>
        <p:txBody>
          <a:bodyPr wrap="square" rtlCol="0" anchor="ctr"/>
          <a:lstStyle/>
          <a:p>
            <a:pPr algn="ctr" indent="0" marL="0">
              <a:lnSpc>
                <a:spcPts val="2160"/>
              </a:lnSpc>
              <a:buNone/>
            </a:pPr>
            <a:r>
              <a:rPr lang="en-US" sz="1800" b="1" spc="-36" kern="0" dirty="0">
                <a:solidFill>
                  <a:srgbClr val="000000">
                    <a:alpha val="99000"/>
                  </a:srgbClr>
                </a:solidFill>
                <a:latin typeface="Inter" pitchFamily="34" charset="0"/>
                <a:ea typeface="Inter" pitchFamily="34" charset="-122"/>
                <a:cs typeface="Inter" pitchFamily="34" charset="-120"/>
              </a:rPr>
              <a:t>iM뱅크 고객 생활패턴 파악</a:t>
            </a:r>
            <a:endParaRPr lang="en-US" sz="1800" dirty="0"/>
          </a:p>
        </p:txBody>
      </p:sp>
      <p:sp>
        <p:nvSpPr>
          <p:cNvPr id="9" name="Text 5"/>
          <p:cNvSpPr/>
          <p:nvPr/>
        </p:nvSpPr>
        <p:spPr>
          <a:xfrm>
            <a:off x="2814638" y="776288"/>
            <a:ext cx="4095750" cy="238125"/>
          </a:xfrm>
          <a:prstGeom prst="rect">
            <a:avLst/>
          </a:prstGeom>
          <a:noFill/>
          <a:ln/>
        </p:spPr>
        <p:txBody>
          <a:bodyPr wrap="square" rtlCol="0" anchor="ctr"/>
          <a:lstStyle/>
          <a:p>
            <a:pPr algn="ctr" indent="0" marL="0">
              <a:lnSpc>
                <a:spcPts val="1890"/>
              </a:lnSpc>
              <a:buNone/>
            </a:pPr>
            <a:r>
              <a:rPr lang="en-US" sz="1350" spc="-13" kern="0" dirty="0">
                <a:solidFill>
                  <a:srgbClr val="000000">
                    <a:alpha val="99000"/>
                  </a:srgbClr>
                </a:solidFill>
                <a:latin typeface="Inter" pitchFamily="34" charset="0"/>
                <a:ea typeface="Inter" pitchFamily="34" charset="-122"/>
                <a:cs typeface="Inter" pitchFamily="34" charset="-120"/>
              </a:rPr>
              <a:t>30대 고객</a:t>
            </a:r>
            <a:endParaRPr lang="en-US" sz="13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solidFill>
          <a:srgbClr val="FFFFFF"/>
        </a:solidFill>
      </p:bgPr>
    </p:bg>
    <p:spTree>
      <p:nvGrpSpPr>
        <p:cNvPr id="1" name=""/>
        <p:cNvGrpSpPr/>
        <p:nvPr/>
      </p:nvGrpSpPr>
      <p:grpSpPr>
        <a:xfrm>
          <a:off x="0" y="0"/>
          <a:ext cx="0" cy="0"/>
          <a:chOff x="0" y="0"/>
          <a:chExt cx="0" cy="0"/>
        </a:xfrm>
      </p:grpSpPr>
      <p:sp>
        <p:nvSpPr>
          <p:cNvPr id="2" name="Shape 0"/>
          <p:cNvSpPr/>
          <p:nvPr/>
        </p:nvSpPr>
        <p:spPr>
          <a:xfrm>
            <a:off x="2814638" y="385763"/>
            <a:ext cx="3638550" cy="276225"/>
          </a:xfrm>
          <a:prstGeom prst="rect">
            <a:avLst/>
          </a:prstGeom>
          <a:noFill/>
          <a:ln/>
        </p:spPr>
      </p:sp>
      <p:pic>
        <p:nvPicPr>
          <p:cNvPr id="3" name="Image 0" descr="preencoded.png">    </p:cNvPr>
          <p:cNvPicPr>
            <a:picLocks noChangeAspect="1"/>
          </p:cNvPicPr>
          <p:nvPr/>
        </p:nvPicPr>
        <p:blipFill>
          <a:blip r:embed="rId1"/>
          <a:stretch>
            <a:fillRect/>
          </a:stretch>
        </p:blipFill>
        <p:spPr>
          <a:xfrm>
            <a:off x="1476375" y="661988"/>
            <a:ext cx="6310313" cy="3138488"/>
          </a:xfrm>
          <a:prstGeom prst="rect">
            <a:avLst/>
          </a:prstGeom>
        </p:spPr>
      </p:pic>
      <p:sp>
        <p:nvSpPr>
          <p:cNvPr id="4" name="Text 1"/>
          <p:cNvSpPr/>
          <p:nvPr/>
        </p:nvSpPr>
        <p:spPr>
          <a:xfrm>
            <a:off x="119063" y="109538"/>
            <a:ext cx="4972050" cy="342900"/>
          </a:xfrm>
          <a:prstGeom prst="rect">
            <a:avLst/>
          </a:prstGeom>
          <a:noFill/>
          <a:ln/>
        </p:spPr>
        <p:txBody>
          <a:bodyPr wrap="square" rtlCol="0" anchor="ctr"/>
          <a:lstStyle/>
          <a:p>
            <a:pPr algn="l" indent="0" marL="0">
              <a:lnSpc>
                <a:spcPts val="2700"/>
              </a:lnSpc>
              <a:buNone/>
            </a:pPr>
            <a:r>
              <a:rPr lang="en-US" sz="2250" b="1" spc="-50" kern="0" dirty="0">
                <a:solidFill>
                  <a:srgbClr val="000000">
                    <a:alpha val="99000"/>
                  </a:srgbClr>
                </a:solidFill>
                <a:latin typeface="Inter" pitchFamily="34" charset="0"/>
                <a:ea typeface="Inter" pitchFamily="34" charset="-122"/>
                <a:cs typeface="Inter" pitchFamily="34" charset="-120"/>
              </a:rPr>
              <a:t>기획 배경</a:t>
            </a:r>
            <a:endParaRPr lang="en-US" sz="2250" dirty="0"/>
          </a:p>
        </p:txBody>
      </p:sp>
      <p:sp>
        <p:nvSpPr>
          <p:cNvPr id="5" name="Text 2"/>
          <p:cNvSpPr/>
          <p:nvPr/>
        </p:nvSpPr>
        <p:spPr>
          <a:xfrm>
            <a:off x="800100" y="3800475"/>
            <a:ext cx="3986213" cy="1190625"/>
          </a:xfrm>
          <a:prstGeom prst="rect">
            <a:avLst/>
          </a:prstGeom>
          <a:noFill/>
          <a:ln/>
        </p:spPr>
        <p:txBody>
          <a:bodyPr wrap="square" rtlCol="0" anchor="ctr"/>
          <a:lstStyle/>
          <a:p>
            <a:pPr algn="l" indent="0" marL="0">
              <a:lnSpc>
                <a:spcPts val="1890"/>
              </a:lnSpc>
              <a:buNone/>
            </a:pPr>
            <a:r>
              <a:rPr lang="en-US" sz="1350" b="1" spc="-13" kern="0" dirty="0">
                <a:solidFill>
                  <a:srgbClr val="000000">
                    <a:alpha val="99000"/>
                  </a:srgbClr>
                </a:solidFill>
                <a:latin typeface="Inter" pitchFamily="34" charset="0"/>
                <a:ea typeface="Inter" pitchFamily="34" charset="-122"/>
                <a:cs typeface="Inter" pitchFamily="34" charset="-120"/>
              </a:rPr>
              <a:t>[비급여 병원비 조회 서비스]</a:t>
            </a:r>
            <a:endParaRPr lang="en-US" sz="1350" dirty="0"/>
          </a:p>
          <a:p>
            <a:pPr algn="l" indent="0" marL="0">
              <a:lnSpc>
                <a:spcPts val="1890"/>
              </a:lnSpc>
              <a:buNone/>
            </a:pPr>
            <a:r>
              <a:rPr lang="en-US" sz="1350" spc="-13" kern="0" dirty="0">
                <a:solidFill>
                  <a:srgbClr val="000000">
                    <a:alpha val="99000"/>
                  </a:srgbClr>
                </a:solidFill>
                <a:latin typeface="Inter" pitchFamily="34" charset="0"/>
                <a:ea typeface="Inter" pitchFamily="34" charset="-122"/>
                <a:cs typeface="Inter" pitchFamily="34" charset="-120"/>
              </a:rPr>
              <a:t>(주)헬스피디아와 연계하여 의료수가조회</a:t>
            </a:r>
            <a:endParaRPr lang="en-US" sz="1350" dirty="0"/>
          </a:p>
          <a:p>
            <a:pPr algn="l" indent="0" marL="0">
              <a:lnSpc>
                <a:spcPts val="1890"/>
              </a:lnSpc>
              <a:buNone/>
            </a:pPr>
            <a:r>
              <a:rPr lang="en-US" sz="1350" spc="-13" kern="0" dirty="0">
                <a:solidFill>
                  <a:srgbClr val="000000">
                    <a:alpha val="99000"/>
                  </a:srgbClr>
                </a:solidFill>
                <a:latin typeface="Inter" pitchFamily="34" charset="0"/>
                <a:ea typeface="Inter" pitchFamily="34" charset="-122"/>
                <a:cs typeface="Inter" pitchFamily="34" charset="-120"/>
              </a:rPr>
              <a:t>비급여 진료항목별 가격 비교를 통해 병원비 절약</a:t>
            </a:r>
            <a:endParaRPr lang="en-US" sz="1350" dirty="0"/>
          </a:p>
          <a:p>
            <a:pPr algn="l" indent="0" marL="0">
              <a:lnSpc>
                <a:spcPts val="1890"/>
              </a:lnSpc>
              <a:buNone/>
            </a:pPr>
            <a:r>
              <a:rPr lang="en-US" sz="1350" spc="-13" kern="0" dirty="0">
                <a:solidFill>
                  <a:srgbClr val="000000">
                    <a:alpha val="99000"/>
                  </a:srgbClr>
                </a:solidFill>
                <a:latin typeface="Inter" pitchFamily="34" charset="0"/>
                <a:ea typeface="Inter" pitchFamily="34" charset="-122"/>
                <a:cs typeface="Inter" pitchFamily="34" charset="-120"/>
              </a:rPr>
              <a:t>사용자 위치 기반 병원비 조회 가능</a:t>
            </a:r>
            <a:endParaRPr lang="en-US" sz="1350" dirty="0"/>
          </a:p>
          <a:p>
            <a:pPr algn="l" indent="0" marL="0">
              <a:lnSpc>
                <a:spcPts val="1890"/>
              </a:lnSpc>
              <a:buNone/>
            </a:pPr>
            <a:r>
              <a:rPr lang="en-US" sz="1350" spc="-13" kern="0" dirty="0">
                <a:solidFill>
                  <a:srgbClr val="000000">
                    <a:alpha val="99000"/>
                  </a:srgbClr>
                </a:solidFill>
                <a:latin typeface="Inter" pitchFamily="34" charset="0"/>
                <a:ea typeface="Inter" pitchFamily="34" charset="-122"/>
                <a:cs typeface="Inter" pitchFamily="34" charset="-120"/>
              </a:rPr>
              <a:t>특정 비급여 진료 항목별 병원 정보 제공</a:t>
            </a:r>
            <a:endParaRPr lang="en-US" sz="1350" dirty="0"/>
          </a:p>
        </p:txBody>
      </p:sp>
      <p:sp>
        <p:nvSpPr>
          <p:cNvPr id="6" name="Text 3"/>
          <p:cNvSpPr/>
          <p:nvPr/>
        </p:nvSpPr>
        <p:spPr>
          <a:xfrm>
            <a:off x="4814888" y="4276725"/>
            <a:ext cx="3986213" cy="476250"/>
          </a:xfrm>
          <a:prstGeom prst="rect">
            <a:avLst/>
          </a:prstGeom>
          <a:noFill/>
          <a:ln/>
        </p:spPr>
        <p:txBody>
          <a:bodyPr wrap="square" rtlCol="0" anchor="ctr"/>
          <a:lstStyle/>
          <a:p>
            <a:pPr algn="l" indent="0" marL="0">
              <a:lnSpc>
                <a:spcPts val="1890"/>
              </a:lnSpc>
              <a:buNone/>
            </a:pPr>
            <a:r>
              <a:rPr lang="en-US" sz="1350" b="1" spc="-13" kern="0" dirty="0">
                <a:solidFill>
                  <a:srgbClr val="000000">
                    <a:alpha val="99000"/>
                  </a:srgbClr>
                </a:solidFill>
                <a:latin typeface="Inter" pitchFamily="34" charset="0"/>
                <a:ea typeface="Inter" pitchFamily="34" charset="-122"/>
                <a:cs typeface="Inter" pitchFamily="34" charset="-120"/>
              </a:rPr>
              <a:t>→ 실제 소비자의 의료비 절감에 기여할 수 있는</a:t>
            </a:r>
            <a:endParaRPr lang="en-US" sz="1350" dirty="0"/>
          </a:p>
          <a:p>
            <a:pPr algn="l" indent="0" marL="0">
              <a:lnSpc>
                <a:spcPts val="1890"/>
              </a:lnSpc>
              <a:buNone/>
            </a:pPr>
            <a:r>
              <a:rPr lang="en-US" sz="1350" b="1" spc="-13" kern="0" dirty="0">
                <a:solidFill>
                  <a:srgbClr val="000000">
                    <a:alpha val="99000"/>
                  </a:srgbClr>
                </a:solidFill>
                <a:latin typeface="Inter" pitchFamily="34" charset="0"/>
                <a:ea typeface="Inter" pitchFamily="34" charset="-122"/>
                <a:cs typeface="Inter" pitchFamily="34" charset="-120"/>
              </a:rPr>
              <a:t>    실용적 기능 제공</a:t>
            </a:r>
            <a:endParaRPr lang="en-US" sz="1350" dirty="0"/>
          </a:p>
        </p:txBody>
      </p:sp>
      <p:sp>
        <p:nvSpPr>
          <p:cNvPr id="7" name="Text 4"/>
          <p:cNvSpPr/>
          <p:nvPr/>
        </p:nvSpPr>
        <p:spPr>
          <a:xfrm>
            <a:off x="2814638" y="385763"/>
            <a:ext cx="4095750" cy="276225"/>
          </a:xfrm>
          <a:prstGeom prst="rect">
            <a:avLst/>
          </a:prstGeom>
          <a:noFill/>
          <a:ln/>
        </p:spPr>
        <p:txBody>
          <a:bodyPr wrap="square" rtlCol="0" anchor="ctr"/>
          <a:lstStyle/>
          <a:p>
            <a:pPr algn="ctr" indent="0" marL="0">
              <a:lnSpc>
                <a:spcPts val="2160"/>
              </a:lnSpc>
              <a:buNone/>
            </a:pPr>
            <a:r>
              <a:rPr lang="en-US" sz="1800" b="1" spc="-36" kern="0" dirty="0">
                <a:solidFill>
                  <a:srgbClr val="000000">
                    <a:alpha val="99000"/>
                  </a:srgbClr>
                </a:solidFill>
                <a:latin typeface="Inter" pitchFamily="34" charset="0"/>
                <a:ea typeface="Inter" pitchFamily="34" charset="-122"/>
                <a:cs typeface="Inter" pitchFamily="34" charset="-120"/>
              </a:rPr>
              <a:t>iM뱅크 헬스케어 서비스</a:t>
            </a:r>
            <a:endParaRPr lang="en-US" sz="1800" dirty="0"/>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name="Slide 90">
    <p:bg>
      <p:bgPr>
        <a:solidFill>
          <a:srgbClr val="FFFFFF"/>
        </a:solidFill>
      </p:bgPr>
    </p:bg>
    <p:spTree>
      <p:nvGrpSpPr>
        <p:cNvPr id="1" name=""/>
        <p:cNvGrpSpPr/>
        <p:nvPr/>
      </p:nvGrpSpPr>
      <p:grpSpPr>
        <a:xfrm>
          <a:off x="0" y="0"/>
          <a:ext cx="0" cy="0"/>
          <a:chOff x="0" y="0"/>
          <a:chExt cx="0" cy="0"/>
        </a:xfrm>
      </p:grpSpPr>
      <p:sp>
        <p:nvSpPr>
          <p:cNvPr id="2" name="Shape 0"/>
          <p:cNvSpPr/>
          <p:nvPr/>
        </p:nvSpPr>
        <p:spPr>
          <a:xfrm>
            <a:off x="2814638" y="385763"/>
            <a:ext cx="3638550" cy="628650"/>
          </a:xfrm>
          <a:prstGeom prst="rect">
            <a:avLst/>
          </a:prstGeom>
          <a:noFill/>
          <a:ln/>
        </p:spPr>
      </p:sp>
      <p:pic>
        <p:nvPicPr>
          <p:cNvPr id="3" name="Image 0" descr="preencoded.png">    </p:cNvPr>
          <p:cNvPicPr>
            <a:picLocks noChangeAspect="1"/>
          </p:cNvPicPr>
          <p:nvPr/>
        </p:nvPicPr>
        <p:blipFill>
          <a:blip r:embed="rId1"/>
          <a:stretch>
            <a:fillRect/>
          </a:stretch>
        </p:blipFill>
        <p:spPr>
          <a:xfrm>
            <a:off x="390525" y="1166813"/>
            <a:ext cx="3895725" cy="2905125"/>
          </a:xfrm>
          <a:prstGeom prst="rect">
            <a:avLst/>
          </a:prstGeom>
        </p:spPr>
      </p:pic>
      <p:pic>
        <p:nvPicPr>
          <p:cNvPr id="4" name="Image 1" descr="preencoded.png">    </p:cNvPr>
          <p:cNvPicPr>
            <a:picLocks noChangeAspect="1"/>
          </p:cNvPicPr>
          <p:nvPr/>
        </p:nvPicPr>
        <p:blipFill>
          <a:blip r:embed="rId2"/>
          <a:stretch>
            <a:fillRect/>
          </a:stretch>
        </p:blipFill>
        <p:spPr>
          <a:xfrm>
            <a:off x="4286250" y="1166813"/>
            <a:ext cx="4595813" cy="2743200"/>
          </a:xfrm>
          <a:prstGeom prst="rect">
            <a:avLst/>
          </a:prstGeom>
        </p:spPr>
      </p:pic>
      <p:sp>
        <p:nvSpPr>
          <p:cNvPr id="5" name="Text 1"/>
          <p:cNvSpPr/>
          <p:nvPr/>
        </p:nvSpPr>
        <p:spPr>
          <a:xfrm>
            <a:off x="119063" y="109538"/>
            <a:ext cx="4972050" cy="342900"/>
          </a:xfrm>
          <a:prstGeom prst="rect">
            <a:avLst/>
          </a:prstGeom>
          <a:noFill/>
          <a:ln/>
        </p:spPr>
        <p:txBody>
          <a:bodyPr wrap="square" rtlCol="0" anchor="ctr"/>
          <a:lstStyle/>
          <a:p>
            <a:pPr algn="l" indent="0" marL="0">
              <a:lnSpc>
                <a:spcPts val="2700"/>
              </a:lnSpc>
              <a:buNone/>
            </a:pPr>
            <a:r>
              <a:rPr lang="en-US" sz="2250" b="1" spc="-50" kern="0" dirty="0">
                <a:solidFill>
                  <a:srgbClr val="000000">
                    <a:alpha val="99000"/>
                  </a:srgbClr>
                </a:solidFill>
                <a:latin typeface="Inter" pitchFamily="34" charset="0"/>
                <a:ea typeface="Inter" pitchFamily="34" charset="-122"/>
                <a:cs typeface="Inter" pitchFamily="34" charset="-120"/>
              </a:rPr>
              <a:t>EDA</a:t>
            </a:r>
            <a:endParaRPr lang="en-US" sz="2250" dirty="0"/>
          </a:p>
        </p:txBody>
      </p:sp>
      <p:sp>
        <p:nvSpPr>
          <p:cNvPr id="6" name="Text 2"/>
          <p:cNvSpPr/>
          <p:nvPr/>
        </p:nvSpPr>
        <p:spPr>
          <a:xfrm>
            <a:off x="4572000" y="4305300"/>
            <a:ext cx="4619625" cy="685800"/>
          </a:xfrm>
          <a:prstGeom prst="rect">
            <a:avLst/>
          </a:prstGeom>
          <a:noFill/>
          <a:ln/>
        </p:spPr>
        <p:txBody>
          <a:bodyPr wrap="square" rtlCol="0" anchor="ctr"/>
          <a:lstStyle/>
          <a:p>
            <a:pPr algn="ctr" indent="0" marL="0">
              <a:lnSpc>
                <a:spcPts val="1782"/>
              </a:lnSpc>
              <a:buNone/>
            </a:pPr>
            <a:r>
              <a:rPr lang="en-US" sz="1350" spc="-27" kern="0" dirty="0">
                <a:solidFill>
                  <a:srgbClr val="000000">
                    <a:alpha val="99000"/>
                  </a:srgbClr>
                </a:solidFill>
                <a:latin typeface="Inter" pitchFamily="34" charset="0"/>
                <a:ea typeface="Inter" pitchFamily="34" charset="-122"/>
                <a:cs typeface="Inter" pitchFamily="34" charset="-120"/>
              </a:rPr>
              <a:t>남성의 소비가 여성의 소비보다 높은 경향이 보임</a:t>
            </a:r>
            <a:endParaRPr lang="en-US" sz="1350" dirty="0"/>
          </a:p>
          <a:p>
            <a:pPr algn="ctr" indent="0" marL="0">
              <a:lnSpc>
                <a:spcPts val="1782"/>
              </a:lnSpc>
              <a:buNone/>
            </a:pPr>
            <a:r>
              <a:rPr lang="en-US" sz="1350" spc="-27" kern="0" dirty="0">
                <a:solidFill>
                  <a:srgbClr val="000000">
                    <a:alpha val="99000"/>
                  </a:srgbClr>
                </a:solidFill>
                <a:latin typeface="Inter" pitchFamily="34" charset="0"/>
                <a:ea typeface="Inter" pitchFamily="34" charset="-122"/>
                <a:cs typeface="Inter" pitchFamily="34" charset="-120"/>
              </a:rPr>
              <a:t>둘다 2월에 소비가 가장 낮고, 12월에 다시 증가하는 경향이 보임</a:t>
            </a:r>
            <a:endParaRPr lang="en-US" sz="1350" dirty="0"/>
          </a:p>
        </p:txBody>
      </p:sp>
      <p:sp>
        <p:nvSpPr>
          <p:cNvPr id="7" name="Text 3"/>
          <p:cNvSpPr/>
          <p:nvPr/>
        </p:nvSpPr>
        <p:spPr>
          <a:xfrm>
            <a:off x="481012" y="4305300"/>
            <a:ext cx="4081462" cy="457200"/>
          </a:xfrm>
          <a:prstGeom prst="rect">
            <a:avLst/>
          </a:prstGeom>
          <a:noFill/>
          <a:ln/>
        </p:spPr>
        <p:txBody>
          <a:bodyPr wrap="square" rtlCol="0" anchor="ctr"/>
          <a:lstStyle/>
          <a:p>
            <a:pPr algn="ctr" indent="0" marL="0">
              <a:lnSpc>
                <a:spcPts val="1782"/>
              </a:lnSpc>
              <a:buNone/>
            </a:pPr>
            <a:r>
              <a:rPr lang="en-US" sz="1350" spc="-27" kern="0" dirty="0">
                <a:solidFill>
                  <a:srgbClr val="000000">
                    <a:alpha val="99000"/>
                  </a:srgbClr>
                </a:solidFill>
                <a:latin typeface="Inter" pitchFamily="34" charset="0"/>
                <a:ea typeface="Inter" pitchFamily="34" charset="-122"/>
                <a:cs typeface="Inter" pitchFamily="34" charset="-120"/>
              </a:rPr>
              <a:t>보험, 외식, 음주에서 남성의 비율이 높음 </a:t>
            </a:r>
            <a:endParaRPr lang="en-US" sz="1350" dirty="0"/>
          </a:p>
          <a:p>
            <a:pPr algn="ctr" indent="0" marL="0">
              <a:lnSpc>
                <a:spcPts val="1782"/>
              </a:lnSpc>
              <a:buNone/>
            </a:pPr>
            <a:r>
              <a:rPr lang="en-US" sz="1350" spc="-27" kern="0" dirty="0">
                <a:solidFill>
                  <a:srgbClr val="000000">
                    <a:alpha val="99000"/>
                  </a:srgbClr>
                </a:solidFill>
                <a:latin typeface="Inter" pitchFamily="34" charset="0"/>
                <a:ea typeface="Inter" pitchFamily="34" charset="-122"/>
                <a:cs typeface="Inter" pitchFamily="34" charset="-120"/>
              </a:rPr>
              <a:t>의료에서 여성의 비율이 가장 높음  </a:t>
            </a:r>
            <a:endParaRPr lang="en-US" sz="1350" dirty="0"/>
          </a:p>
        </p:txBody>
      </p:sp>
      <p:sp>
        <p:nvSpPr>
          <p:cNvPr id="8" name="Text 4"/>
          <p:cNvSpPr/>
          <p:nvPr/>
        </p:nvSpPr>
        <p:spPr>
          <a:xfrm>
            <a:off x="2814638" y="385763"/>
            <a:ext cx="4095750" cy="276225"/>
          </a:xfrm>
          <a:prstGeom prst="rect">
            <a:avLst/>
          </a:prstGeom>
          <a:noFill/>
          <a:ln/>
        </p:spPr>
        <p:txBody>
          <a:bodyPr wrap="square" rtlCol="0" anchor="ctr"/>
          <a:lstStyle/>
          <a:p>
            <a:pPr algn="ctr" indent="0" marL="0">
              <a:lnSpc>
                <a:spcPts val="2160"/>
              </a:lnSpc>
              <a:buNone/>
            </a:pPr>
            <a:r>
              <a:rPr lang="en-US" sz="1800" b="1" spc="-36" kern="0" dirty="0">
                <a:solidFill>
                  <a:srgbClr val="000000">
                    <a:alpha val="99000"/>
                  </a:srgbClr>
                </a:solidFill>
                <a:latin typeface="Inter" pitchFamily="34" charset="0"/>
                <a:ea typeface="Inter" pitchFamily="34" charset="-122"/>
                <a:cs typeface="Inter" pitchFamily="34" charset="-120"/>
              </a:rPr>
              <a:t>iM뱅크 고객 생활패턴 파악</a:t>
            </a:r>
            <a:endParaRPr lang="en-US" sz="1800" dirty="0"/>
          </a:p>
        </p:txBody>
      </p:sp>
      <p:sp>
        <p:nvSpPr>
          <p:cNvPr id="9" name="Text 5"/>
          <p:cNvSpPr/>
          <p:nvPr/>
        </p:nvSpPr>
        <p:spPr>
          <a:xfrm>
            <a:off x="2814638" y="776288"/>
            <a:ext cx="4095750" cy="238125"/>
          </a:xfrm>
          <a:prstGeom prst="rect">
            <a:avLst/>
          </a:prstGeom>
          <a:noFill/>
          <a:ln/>
        </p:spPr>
        <p:txBody>
          <a:bodyPr wrap="square" rtlCol="0" anchor="ctr"/>
          <a:lstStyle/>
          <a:p>
            <a:pPr algn="ctr" indent="0" marL="0">
              <a:lnSpc>
                <a:spcPts val="1890"/>
              </a:lnSpc>
              <a:buNone/>
            </a:pPr>
            <a:r>
              <a:rPr lang="en-US" sz="1350" spc="-13" kern="0" dirty="0">
                <a:solidFill>
                  <a:srgbClr val="000000">
                    <a:alpha val="99000"/>
                  </a:srgbClr>
                </a:solidFill>
                <a:latin typeface="Inter" pitchFamily="34" charset="0"/>
                <a:ea typeface="Inter" pitchFamily="34" charset="-122"/>
                <a:cs typeface="Inter" pitchFamily="34" charset="-120"/>
              </a:rPr>
              <a:t>40대 고객</a:t>
            </a:r>
            <a:endParaRPr lang="en-US" sz="1350" dirty="0"/>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name="Slide 91">
    <p:bg>
      <p:bgPr>
        <a:solidFill>
          <a:srgbClr val="FFFFFF"/>
        </a:solidFill>
      </p:bgPr>
    </p:bg>
    <p:spTree>
      <p:nvGrpSpPr>
        <p:cNvPr id="1" name=""/>
        <p:cNvGrpSpPr/>
        <p:nvPr/>
      </p:nvGrpSpPr>
      <p:grpSpPr>
        <a:xfrm>
          <a:off x="0" y="0"/>
          <a:ext cx="0" cy="0"/>
          <a:chOff x="0" y="0"/>
          <a:chExt cx="0" cy="0"/>
        </a:xfrm>
      </p:grpSpPr>
      <p:sp>
        <p:nvSpPr>
          <p:cNvPr id="2" name="Shape 0"/>
          <p:cNvSpPr/>
          <p:nvPr/>
        </p:nvSpPr>
        <p:spPr>
          <a:xfrm>
            <a:off x="2814638" y="385763"/>
            <a:ext cx="3638550" cy="628650"/>
          </a:xfrm>
          <a:prstGeom prst="rect">
            <a:avLst/>
          </a:prstGeom>
          <a:noFill/>
          <a:ln/>
        </p:spPr>
      </p:sp>
      <p:pic>
        <p:nvPicPr>
          <p:cNvPr id="3" name="Image 0" descr="preencoded.png">    </p:cNvPr>
          <p:cNvPicPr>
            <a:picLocks noChangeAspect="1"/>
          </p:cNvPicPr>
          <p:nvPr/>
        </p:nvPicPr>
        <p:blipFill>
          <a:blip r:embed="rId1"/>
          <a:stretch>
            <a:fillRect/>
          </a:stretch>
        </p:blipFill>
        <p:spPr>
          <a:xfrm>
            <a:off x="357188" y="1166813"/>
            <a:ext cx="3843338" cy="2871788"/>
          </a:xfrm>
          <a:prstGeom prst="rect">
            <a:avLst/>
          </a:prstGeom>
        </p:spPr>
      </p:pic>
      <p:pic>
        <p:nvPicPr>
          <p:cNvPr id="4" name="Image 1" descr="preencoded.png">    </p:cNvPr>
          <p:cNvPicPr>
            <a:picLocks noChangeAspect="1"/>
          </p:cNvPicPr>
          <p:nvPr/>
        </p:nvPicPr>
        <p:blipFill>
          <a:blip r:embed="rId2"/>
          <a:stretch>
            <a:fillRect/>
          </a:stretch>
        </p:blipFill>
        <p:spPr>
          <a:xfrm>
            <a:off x="4200525" y="1166813"/>
            <a:ext cx="4591050" cy="2738438"/>
          </a:xfrm>
          <a:prstGeom prst="rect">
            <a:avLst/>
          </a:prstGeom>
        </p:spPr>
      </p:pic>
      <p:sp>
        <p:nvSpPr>
          <p:cNvPr id="5" name="Text 1"/>
          <p:cNvSpPr/>
          <p:nvPr/>
        </p:nvSpPr>
        <p:spPr>
          <a:xfrm>
            <a:off x="119063" y="109538"/>
            <a:ext cx="4972050" cy="342900"/>
          </a:xfrm>
          <a:prstGeom prst="rect">
            <a:avLst/>
          </a:prstGeom>
          <a:noFill/>
          <a:ln/>
        </p:spPr>
        <p:txBody>
          <a:bodyPr wrap="square" rtlCol="0" anchor="ctr"/>
          <a:lstStyle/>
          <a:p>
            <a:pPr algn="l" indent="0" marL="0">
              <a:lnSpc>
                <a:spcPts val="2700"/>
              </a:lnSpc>
              <a:buNone/>
            </a:pPr>
            <a:r>
              <a:rPr lang="en-US" sz="2250" b="1" spc="-50" kern="0" dirty="0">
                <a:solidFill>
                  <a:srgbClr val="000000">
                    <a:alpha val="99000"/>
                  </a:srgbClr>
                </a:solidFill>
                <a:latin typeface="Inter" pitchFamily="34" charset="0"/>
                <a:ea typeface="Inter" pitchFamily="34" charset="-122"/>
                <a:cs typeface="Inter" pitchFamily="34" charset="-120"/>
              </a:rPr>
              <a:t>EDA</a:t>
            </a:r>
            <a:endParaRPr lang="en-US" sz="2250" dirty="0"/>
          </a:p>
        </p:txBody>
      </p:sp>
      <p:sp>
        <p:nvSpPr>
          <p:cNvPr id="6" name="Text 2"/>
          <p:cNvSpPr/>
          <p:nvPr/>
        </p:nvSpPr>
        <p:spPr>
          <a:xfrm>
            <a:off x="4719638" y="4305300"/>
            <a:ext cx="4529138" cy="457200"/>
          </a:xfrm>
          <a:prstGeom prst="rect">
            <a:avLst/>
          </a:prstGeom>
          <a:noFill/>
          <a:ln/>
        </p:spPr>
        <p:txBody>
          <a:bodyPr wrap="square" rtlCol="0" anchor="ctr"/>
          <a:lstStyle/>
          <a:p>
            <a:pPr algn="ctr" indent="0" marL="0">
              <a:lnSpc>
                <a:spcPts val="1782"/>
              </a:lnSpc>
              <a:buNone/>
            </a:pPr>
            <a:r>
              <a:rPr lang="en-US" sz="1350" spc="-27" kern="0" dirty="0">
                <a:solidFill>
                  <a:srgbClr val="000000">
                    <a:alpha val="99000"/>
                  </a:srgbClr>
                </a:solidFill>
                <a:latin typeface="Inter" pitchFamily="34" charset="0"/>
                <a:ea typeface="Inter" pitchFamily="34" charset="-122"/>
                <a:cs typeface="Inter" pitchFamily="34" charset="-120"/>
              </a:rPr>
              <a:t>둘다 2월에 소비가 가장 낮음</a:t>
            </a:r>
            <a:endParaRPr lang="en-US" sz="1350" dirty="0"/>
          </a:p>
          <a:p>
            <a:pPr algn="ctr" indent="0" marL="0">
              <a:lnSpc>
                <a:spcPts val="1782"/>
              </a:lnSpc>
              <a:buNone/>
            </a:pPr>
            <a:r>
              <a:rPr lang="en-US" sz="1350" spc="-27" kern="0" dirty="0">
                <a:solidFill>
                  <a:srgbClr val="000000">
                    <a:alpha val="99000"/>
                  </a:srgbClr>
                </a:solidFill>
                <a:latin typeface="Inter" pitchFamily="34" charset="0"/>
                <a:ea typeface="Inter" pitchFamily="34" charset="-122"/>
                <a:cs typeface="Inter" pitchFamily="34" charset="-120"/>
              </a:rPr>
              <a:t>5월, 12월에 특히 여성의 소비가 증가하는 경향이 보임</a:t>
            </a:r>
            <a:endParaRPr lang="en-US" sz="1350" dirty="0"/>
          </a:p>
        </p:txBody>
      </p:sp>
      <p:sp>
        <p:nvSpPr>
          <p:cNvPr id="7" name="Text 3"/>
          <p:cNvSpPr/>
          <p:nvPr/>
        </p:nvSpPr>
        <p:spPr>
          <a:xfrm>
            <a:off x="481012" y="4305300"/>
            <a:ext cx="4081462" cy="457200"/>
          </a:xfrm>
          <a:prstGeom prst="rect">
            <a:avLst/>
          </a:prstGeom>
          <a:noFill/>
          <a:ln/>
        </p:spPr>
        <p:txBody>
          <a:bodyPr wrap="square" rtlCol="0" anchor="ctr"/>
          <a:lstStyle/>
          <a:p>
            <a:pPr algn="ctr" indent="0" marL="0">
              <a:lnSpc>
                <a:spcPts val="1782"/>
              </a:lnSpc>
              <a:buNone/>
            </a:pPr>
            <a:r>
              <a:rPr lang="en-US" sz="1350" spc="-27" kern="0" dirty="0">
                <a:solidFill>
                  <a:srgbClr val="000000">
                    <a:alpha val="99000"/>
                  </a:srgbClr>
                </a:solidFill>
                <a:latin typeface="Inter" pitchFamily="34" charset="0"/>
                <a:ea typeface="Inter" pitchFamily="34" charset="-122"/>
                <a:cs typeface="Inter" pitchFamily="34" charset="-120"/>
              </a:rPr>
              <a:t>보험, 외식, 음주에서 남성의 비율이 높음 </a:t>
            </a:r>
            <a:endParaRPr lang="en-US" sz="1350" dirty="0"/>
          </a:p>
          <a:p>
            <a:pPr algn="ctr" indent="0" marL="0">
              <a:lnSpc>
                <a:spcPts val="1782"/>
              </a:lnSpc>
              <a:buNone/>
            </a:pPr>
            <a:r>
              <a:rPr lang="en-US" sz="1350" spc="-27" kern="0" dirty="0">
                <a:solidFill>
                  <a:srgbClr val="000000">
                    <a:alpha val="99000"/>
                  </a:srgbClr>
                </a:solidFill>
                <a:latin typeface="Inter" pitchFamily="34" charset="0"/>
                <a:ea typeface="Inter" pitchFamily="34" charset="-122"/>
                <a:cs typeface="Inter" pitchFamily="34" charset="-120"/>
              </a:rPr>
              <a:t>마트, 의료에서 여성의 비율이 높음  </a:t>
            </a:r>
            <a:endParaRPr lang="en-US" sz="1350" dirty="0"/>
          </a:p>
        </p:txBody>
      </p:sp>
      <p:sp>
        <p:nvSpPr>
          <p:cNvPr id="8" name="Text 4"/>
          <p:cNvSpPr/>
          <p:nvPr/>
        </p:nvSpPr>
        <p:spPr>
          <a:xfrm>
            <a:off x="2814638" y="385763"/>
            <a:ext cx="4095750" cy="276225"/>
          </a:xfrm>
          <a:prstGeom prst="rect">
            <a:avLst/>
          </a:prstGeom>
          <a:noFill/>
          <a:ln/>
        </p:spPr>
        <p:txBody>
          <a:bodyPr wrap="square" rtlCol="0" anchor="ctr"/>
          <a:lstStyle/>
          <a:p>
            <a:pPr algn="ctr" indent="0" marL="0">
              <a:lnSpc>
                <a:spcPts val="2160"/>
              </a:lnSpc>
              <a:buNone/>
            </a:pPr>
            <a:r>
              <a:rPr lang="en-US" sz="1800" b="1" spc="-36" kern="0" dirty="0">
                <a:solidFill>
                  <a:srgbClr val="000000">
                    <a:alpha val="99000"/>
                  </a:srgbClr>
                </a:solidFill>
                <a:latin typeface="Inter" pitchFamily="34" charset="0"/>
                <a:ea typeface="Inter" pitchFamily="34" charset="-122"/>
                <a:cs typeface="Inter" pitchFamily="34" charset="-120"/>
              </a:rPr>
              <a:t>iM뱅크 고객 생활패턴 파악</a:t>
            </a:r>
            <a:endParaRPr lang="en-US" sz="1800" dirty="0"/>
          </a:p>
        </p:txBody>
      </p:sp>
      <p:sp>
        <p:nvSpPr>
          <p:cNvPr id="9" name="Text 5"/>
          <p:cNvSpPr/>
          <p:nvPr/>
        </p:nvSpPr>
        <p:spPr>
          <a:xfrm>
            <a:off x="2814638" y="776288"/>
            <a:ext cx="4095750" cy="238125"/>
          </a:xfrm>
          <a:prstGeom prst="rect">
            <a:avLst/>
          </a:prstGeom>
          <a:noFill/>
          <a:ln/>
        </p:spPr>
        <p:txBody>
          <a:bodyPr wrap="square" rtlCol="0" anchor="ctr"/>
          <a:lstStyle/>
          <a:p>
            <a:pPr algn="ctr" indent="0" marL="0">
              <a:lnSpc>
                <a:spcPts val="1890"/>
              </a:lnSpc>
              <a:buNone/>
            </a:pPr>
            <a:r>
              <a:rPr lang="en-US" sz="1350" spc="-13" kern="0" dirty="0">
                <a:solidFill>
                  <a:srgbClr val="000000">
                    <a:alpha val="99000"/>
                  </a:srgbClr>
                </a:solidFill>
                <a:latin typeface="Inter" pitchFamily="34" charset="0"/>
                <a:ea typeface="Inter" pitchFamily="34" charset="-122"/>
                <a:cs typeface="Inter" pitchFamily="34" charset="-120"/>
              </a:rPr>
              <a:t>50대 고객</a:t>
            </a:r>
            <a:endParaRPr lang="en-US" sz="1350" dirty="0"/>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name="Slide 92">
    <p:bg>
      <p:bgPr>
        <a:solidFill>
          <a:srgbClr val="FFFFFF"/>
        </a:solidFill>
      </p:bgPr>
    </p:bg>
    <p:spTree>
      <p:nvGrpSpPr>
        <p:cNvPr id="1" name=""/>
        <p:cNvGrpSpPr/>
        <p:nvPr/>
      </p:nvGrpSpPr>
      <p:grpSpPr>
        <a:xfrm>
          <a:off x="0" y="0"/>
          <a:ext cx="0" cy="0"/>
          <a:chOff x="0" y="0"/>
          <a:chExt cx="0" cy="0"/>
        </a:xfrm>
      </p:grpSpPr>
      <p:sp>
        <p:nvSpPr>
          <p:cNvPr id="2" name="Shape 0"/>
          <p:cNvSpPr/>
          <p:nvPr/>
        </p:nvSpPr>
        <p:spPr>
          <a:xfrm>
            <a:off x="2814638" y="385763"/>
            <a:ext cx="3638550" cy="628650"/>
          </a:xfrm>
          <a:prstGeom prst="rect">
            <a:avLst/>
          </a:prstGeom>
          <a:noFill/>
          <a:ln/>
        </p:spPr>
      </p:sp>
      <p:pic>
        <p:nvPicPr>
          <p:cNvPr id="3" name="Image 0" descr="preencoded.png">    </p:cNvPr>
          <p:cNvPicPr>
            <a:picLocks noChangeAspect="1"/>
          </p:cNvPicPr>
          <p:nvPr/>
        </p:nvPicPr>
        <p:blipFill>
          <a:blip r:embed="rId1"/>
          <a:stretch>
            <a:fillRect/>
          </a:stretch>
        </p:blipFill>
        <p:spPr>
          <a:xfrm>
            <a:off x="328613" y="1233488"/>
            <a:ext cx="3767138" cy="2809875"/>
          </a:xfrm>
          <a:prstGeom prst="rect">
            <a:avLst/>
          </a:prstGeom>
        </p:spPr>
      </p:pic>
      <p:pic>
        <p:nvPicPr>
          <p:cNvPr id="4" name="Image 1" descr="preencoded.png">    </p:cNvPr>
          <p:cNvPicPr>
            <a:picLocks noChangeAspect="1"/>
          </p:cNvPicPr>
          <p:nvPr/>
        </p:nvPicPr>
        <p:blipFill>
          <a:blip r:embed="rId2"/>
          <a:stretch>
            <a:fillRect/>
          </a:stretch>
        </p:blipFill>
        <p:spPr>
          <a:xfrm>
            <a:off x="4095750" y="1233488"/>
            <a:ext cx="4476750" cy="2671763"/>
          </a:xfrm>
          <a:prstGeom prst="rect">
            <a:avLst/>
          </a:prstGeom>
        </p:spPr>
      </p:pic>
      <p:sp>
        <p:nvSpPr>
          <p:cNvPr id="5" name="Text 1"/>
          <p:cNvSpPr/>
          <p:nvPr/>
        </p:nvSpPr>
        <p:spPr>
          <a:xfrm>
            <a:off x="119063" y="109538"/>
            <a:ext cx="4972050" cy="342900"/>
          </a:xfrm>
          <a:prstGeom prst="rect">
            <a:avLst/>
          </a:prstGeom>
          <a:noFill/>
          <a:ln/>
        </p:spPr>
        <p:txBody>
          <a:bodyPr wrap="square" rtlCol="0" anchor="ctr"/>
          <a:lstStyle/>
          <a:p>
            <a:pPr algn="l" indent="0" marL="0">
              <a:lnSpc>
                <a:spcPts val="2700"/>
              </a:lnSpc>
              <a:buNone/>
            </a:pPr>
            <a:r>
              <a:rPr lang="en-US" sz="2250" b="1" spc="-50" kern="0" dirty="0">
                <a:solidFill>
                  <a:srgbClr val="000000">
                    <a:alpha val="99000"/>
                  </a:srgbClr>
                </a:solidFill>
                <a:latin typeface="Inter" pitchFamily="34" charset="0"/>
                <a:ea typeface="Inter" pitchFamily="34" charset="-122"/>
                <a:cs typeface="Inter" pitchFamily="34" charset="-120"/>
              </a:rPr>
              <a:t>EDA</a:t>
            </a:r>
            <a:endParaRPr lang="en-US" sz="2250" dirty="0"/>
          </a:p>
        </p:txBody>
      </p:sp>
      <p:sp>
        <p:nvSpPr>
          <p:cNvPr id="6" name="Text 2"/>
          <p:cNvSpPr/>
          <p:nvPr/>
        </p:nvSpPr>
        <p:spPr>
          <a:xfrm>
            <a:off x="4719638" y="4305300"/>
            <a:ext cx="4081462" cy="457200"/>
          </a:xfrm>
          <a:prstGeom prst="rect">
            <a:avLst/>
          </a:prstGeom>
          <a:noFill/>
          <a:ln/>
        </p:spPr>
        <p:txBody>
          <a:bodyPr wrap="square" rtlCol="0" anchor="ctr"/>
          <a:lstStyle/>
          <a:p>
            <a:pPr algn="ctr" indent="0" marL="0">
              <a:lnSpc>
                <a:spcPts val="1782"/>
              </a:lnSpc>
              <a:buNone/>
            </a:pPr>
            <a:r>
              <a:rPr lang="en-US" sz="1350" spc="-27" kern="0" dirty="0">
                <a:solidFill>
                  <a:srgbClr val="000000">
                    <a:alpha val="99000"/>
                  </a:srgbClr>
                </a:solidFill>
                <a:latin typeface="Inter" pitchFamily="34" charset="0"/>
                <a:ea typeface="Inter" pitchFamily="34" charset="-122"/>
                <a:cs typeface="Inter" pitchFamily="34" charset="-120"/>
              </a:rPr>
              <a:t>둘다 2월에 소비가 가장 낮고, </a:t>
            </a:r>
            <a:endParaRPr lang="en-US" sz="1350" dirty="0"/>
          </a:p>
          <a:p>
            <a:pPr algn="ctr" indent="0" marL="0">
              <a:lnSpc>
                <a:spcPts val="1782"/>
              </a:lnSpc>
              <a:buNone/>
            </a:pPr>
            <a:r>
              <a:rPr lang="en-US" sz="1350" spc="-27" kern="0" dirty="0">
                <a:solidFill>
                  <a:srgbClr val="000000">
                    <a:alpha val="99000"/>
                  </a:srgbClr>
                </a:solidFill>
                <a:latin typeface="Inter" pitchFamily="34" charset="0"/>
                <a:ea typeface="Inter" pitchFamily="34" charset="-122"/>
                <a:cs typeface="Inter" pitchFamily="34" charset="-120"/>
              </a:rPr>
              <a:t>12월에 다시 증가하는 경향이 보임</a:t>
            </a:r>
            <a:endParaRPr lang="en-US" sz="1350" dirty="0"/>
          </a:p>
        </p:txBody>
      </p:sp>
      <p:sp>
        <p:nvSpPr>
          <p:cNvPr id="7" name="Text 3"/>
          <p:cNvSpPr/>
          <p:nvPr/>
        </p:nvSpPr>
        <p:spPr>
          <a:xfrm>
            <a:off x="481012" y="4305300"/>
            <a:ext cx="4081462" cy="457200"/>
          </a:xfrm>
          <a:prstGeom prst="rect">
            <a:avLst/>
          </a:prstGeom>
          <a:noFill/>
          <a:ln/>
        </p:spPr>
        <p:txBody>
          <a:bodyPr wrap="square" rtlCol="0" anchor="ctr"/>
          <a:lstStyle/>
          <a:p>
            <a:pPr algn="ctr" indent="0" marL="0">
              <a:lnSpc>
                <a:spcPts val="1782"/>
              </a:lnSpc>
              <a:buNone/>
            </a:pPr>
            <a:r>
              <a:rPr lang="en-US" sz="1350" spc="-27" kern="0" dirty="0">
                <a:solidFill>
                  <a:srgbClr val="000000">
                    <a:alpha val="99000"/>
                  </a:srgbClr>
                </a:solidFill>
                <a:latin typeface="Inter" pitchFamily="34" charset="0"/>
                <a:ea typeface="Inter" pitchFamily="34" charset="-122"/>
                <a:cs typeface="Inter" pitchFamily="34" charset="-120"/>
              </a:rPr>
              <a:t>보험, 외식, 음주에서 남성의 비율이 높음</a:t>
            </a:r>
            <a:endParaRPr lang="en-US" sz="1350" dirty="0"/>
          </a:p>
          <a:p>
            <a:pPr algn="ctr" indent="0" marL="0">
              <a:lnSpc>
                <a:spcPts val="1782"/>
              </a:lnSpc>
              <a:buNone/>
            </a:pPr>
            <a:r>
              <a:rPr lang="en-US" sz="1350" spc="-27" kern="0" dirty="0">
                <a:solidFill>
                  <a:srgbClr val="000000">
                    <a:alpha val="99000"/>
                  </a:srgbClr>
                </a:solidFill>
                <a:latin typeface="Inter" pitchFamily="34" charset="0"/>
                <a:ea typeface="Inter" pitchFamily="34" charset="-122"/>
                <a:cs typeface="Inter" pitchFamily="34" charset="-120"/>
              </a:rPr>
              <a:t>마트, 의료에서 여성의 비율이 높음 </a:t>
            </a:r>
            <a:endParaRPr lang="en-US" sz="1350" dirty="0"/>
          </a:p>
        </p:txBody>
      </p:sp>
      <p:sp>
        <p:nvSpPr>
          <p:cNvPr id="8" name="Text 4"/>
          <p:cNvSpPr/>
          <p:nvPr/>
        </p:nvSpPr>
        <p:spPr>
          <a:xfrm>
            <a:off x="2814638" y="385763"/>
            <a:ext cx="4095750" cy="276225"/>
          </a:xfrm>
          <a:prstGeom prst="rect">
            <a:avLst/>
          </a:prstGeom>
          <a:noFill/>
          <a:ln/>
        </p:spPr>
        <p:txBody>
          <a:bodyPr wrap="square" rtlCol="0" anchor="ctr"/>
          <a:lstStyle/>
          <a:p>
            <a:pPr algn="ctr" indent="0" marL="0">
              <a:lnSpc>
                <a:spcPts val="2160"/>
              </a:lnSpc>
              <a:buNone/>
            </a:pPr>
            <a:r>
              <a:rPr lang="en-US" sz="1800" b="1" spc="-36" kern="0" dirty="0">
                <a:solidFill>
                  <a:srgbClr val="000000">
                    <a:alpha val="99000"/>
                  </a:srgbClr>
                </a:solidFill>
                <a:latin typeface="Inter" pitchFamily="34" charset="0"/>
                <a:ea typeface="Inter" pitchFamily="34" charset="-122"/>
                <a:cs typeface="Inter" pitchFamily="34" charset="-120"/>
              </a:rPr>
              <a:t>iM뱅크 고객 생활패턴 파악</a:t>
            </a:r>
            <a:endParaRPr lang="en-US" sz="1800" dirty="0"/>
          </a:p>
        </p:txBody>
      </p:sp>
      <p:sp>
        <p:nvSpPr>
          <p:cNvPr id="9" name="Text 5"/>
          <p:cNvSpPr/>
          <p:nvPr/>
        </p:nvSpPr>
        <p:spPr>
          <a:xfrm>
            <a:off x="2814638" y="776288"/>
            <a:ext cx="4095750" cy="238125"/>
          </a:xfrm>
          <a:prstGeom prst="rect">
            <a:avLst/>
          </a:prstGeom>
          <a:noFill/>
          <a:ln/>
        </p:spPr>
        <p:txBody>
          <a:bodyPr wrap="square" rtlCol="0" anchor="ctr"/>
          <a:lstStyle/>
          <a:p>
            <a:pPr algn="ctr" indent="0" marL="0">
              <a:lnSpc>
                <a:spcPts val="1890"/>
              </a:lnSpc>
              <a:buNone/>
            </a:pPr>
            <a:r>
              <a:rPr lang="en-US" sz="1350" spc="-13" kern="0" dirty="0">
                <a:solidFill>
                  <a:srgbClr val="000000">
                    <a:alpha val="99000"/>
                  </a:srgbClr>
                </a:solidFill>
                <a:latin typeface="Inter" pitchFamily="34" charset="0"/>
                <a:ea typeface="Inter" pitchFamily="34" charset="-122"/>
                <a:cs typeface="Inter" pitchFamily="34" charset="-120"/>
              </a:rPr>
              <a:t>60대 이상 고객</a:t>
            </a:r>
            <a:endParaRPr lang="en-US" sz="1350" dirty="0"/>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name="Slide 93">
    <p:bg>
      <p:bgPr>
        <a:solidFill>
          <a:srgbClr val="FFFFFF"/>
        </a:solidFill>
      </p:bgPr>
    </p:bg>
    <p:spTree>
      <p:nvGrpSpPr>
        <p:cNvPr id="1" name=""/>
        <p:cNvGrpSpPr/>
        <p:nvPr/>
      </p:nvGrpSpPr>
      <p:grpSpPr>
        <a:xfrm>
          <a:off x="0" y="0"/>
          <a:ext cx="0" cy="0"/>
          <a:chOff x="0" y="0"/>
          <a:chExt cx="0" cy="0"/>
        </a:xfrm>
      </p:grpSpPr>
      <p:sp>
        <p:nvSpPr>
          <p:cNvPr id="3" name="Text 0"/>
          <p:cNvSpPr/>
          <p:nvPr/>
        </p:nvSpPr>
        <p:spPr>
          <a:xfrm>
            <a:off x="-395287" y="3424238"/>
            <a:ext cx="2805113" cy="1543050"/>
          </a:xfrm>
          <a:prstGeom prst="rect">
            <a:avLst/>
          </a:prstGeom>
          <a:solidFill>
            <a:srgbClr val="FFFFFF"/>
          </a:solidFill>
          <a:ln/>
        </p:spPr>
        <p:txBody>
          <a:bodyPr wrap="square" rtlCol="0" anchor="ctr"/>
          <a:lstStyle/>
          <a:p>
            <a:pPr indent="0" marL="0">
              <a:buNone/>
            </a:pPr>
            <a:endParaRPr lang="en-US" dirty="0"/>
          </a:p>
        </p:txBody>
      </p:sp>
      <p:pic>
        <p:nvPicPr>
          <p:cNvPr id="4" name="Image 0" descr="preencoded.png">    </p:cNvPr>
          <p:cNvPicPr>
            <a:picLocks noChangeAspect="1"/>
          </p:cNvPicPr>
          <p:nvPr/>
        </p:nvPicPr>
        <p:blipFill>
          <a:blip r:embed="rId1"/>
          <a:stretch>
            <a:fillRect/>
          </a:stretch>
        </p:blipFill>
        <p:spPr>
          <a:xfrm>
            <a:off x="309563" y="1128713"/>
            <a:ext cx="3240491" cy="3840584"/>
          </a:xfrm>
          <a:prstGeom prst="rect">
            <a:avLst/>
          </a:prstGeom>
        </p:spPr>
      </p:pic>
      <p:sp>
        <p:nvSpPr>
          <p:cNvPr id="5" name="Text 1"/>
          <p:cNvSpPr/>
          <p:nvPr/>
        </p:nvSpPr>
        <p:spPr>
          <a:xfrm>
            <a:off x="328613" y="609600"/>
            <a:ext cx="6105525" cy="228600"/>
          </a:xfrm>
          <a:prstGeom prst="rect">
            <a:avLst/>
          </a:prstGeom>
          <a:noFill/>
          <a:ln/>
        </p:spPr>
        <p:txBody>
          <a:bodyPr wrap="square" rtlCol="0" anchor="ctr"/>
          <a:lstStyle/>
          <a:p>
            <a:pPr algn="l" indent="0" marL="0">
              <a:lnSpc>
                <a:spcPts val="1782"/>
              </a:lnSpc>
              <a:buNone/>
            </a:pPr>
            <a:r>
              <a:rPr lang="en-US" sz="1350" b="1" spc="-27" kern="0" dirty="0">
                <a:solidFill>
                  <a:srgbClr val="000000">
                    <a:alpha val="99000"/>
                  </a:srgbClr>
                </a:solidFill>
                <a:latin typeface="Inter" pitchFamily="34" charset="0"/>
                <a:ea typeface="Inter" pitchFamily="34" charset="-122"/>
                <a:cs typeface="Inter" pitchFamily="34" charset="-120"/>
              </a:rPr>
              <a:t>건강검진 데이터 군집 분석 결과</a:t>
            </a:r>
            <a:endParaRPr lang="en-US" sz="1350" dirty="0"/>
          </a:p>
        </p:txBody>
      </p:sp>
      <p:sp>
        <p:nvSpPr>
          <p:cNvPr id="6" name="Text 2"/>
          <p:cNvSpPr/>
          <p:nvPr/>
        </p:nvSpPr>
        <p:spPr>
          <a:xfrm>
            <a:off x="119063" y="109538"/>
            <a:ext cx="5676900" cy="342900"/>
          </a:xfrm>
          <a:prstGeom prst="rect">
            <a:avLst/>
          </a:prstGeom>
          <a:noFill/>
          <a:ln/>
        </p:spPr>
        <p:txBody>
          <a:bodyPr wrap="square" rtlCol="0" anchor="ctr"/>
          <a:lstStyle/>
          <a:p>
            <a:pPr algn="l" indent="0" marL="0">
              <a:lnSpc>
                <a:spcPts val="2700"/>
              </a:lnSpc>
              <a:buNone/>
            </a:pPr>
            <a:r>
              <a:rPr lang="en-US" sz="2250" b="1" spc="-50" kern="0" dirty="0">
                <a:solidFill>
                  <a:srgbClr val="000000">
                    <a:alpha val="99000"/>
                  </a:srgbClr>
                </a:solidFill>
                <a:latin typeface="Inter" pitchFamily="34" charset="0"/>
                <a:ea typeface="Inter" pitchFamily="34" charset="-122"/>
                <a:cs typeface="Inter" pitchFamily="34" charset="-120"/>
              </a:rPr>
              <a:t>보험 추천에 iM라이프 상품을 넣지 않은 이유</a:t>
            </a:r>
            <a:endParaRPr lang="en-US" sz="2250" dirty="0"/>
          </a:p>
        </p:txBody>
      </p:sp>
      <p:sp>
        <p:nvSpPr>
          <p:cNvPr id="7" name="Text 3"/>
          <p:cNvSpPr/>
          <p:nvPr/>
        </p:nvSpPr>
        <p:spPr>
          <a:xfrm>
            <a:off x="1463111" y="2052637"/>
            <a:ext cx="1380059" cy="390525"/>
          </a:xfrm>
          <a:prstGeom prst="rect">
            <a:avLst/>
          </a:prstGeom>
          <a:noFill/>
          <a:ln/>
        </p:spPr>
        <p:txBody>
          <a:bodyPr wrap="square" rtlCol="0" anchor="ctr"/>
          <a:lstStyle/>
          <a:p>
            <a:pPr algn="l" indent="0" marL="0">
              <a:lnSpc>
                <a:spcPts val="1530"/>
              </a:lnSpc>
              <a:buNone/>
            </a:pPr>
            <a:r>
              <a:rPr lang="en-US" sz="1125" b="1" spc="-11" kern="0" dirty="0">
                <a:solidFill>
                  <a:srgbClr val="000000">
                    <a:alpha val="99000"/>
                  </a:srgbClr>
                </a:solidFill>
                <a:latin typeface="Inter" pitchFamily="34" charset="0"/>
                <a:ea typeface="Inter" pitchFamily="34" charset="-122"/>
                <a:cs typeface="Inter" pitchFamily="34" charset="-120"/>
              </a:rPr>
              <a:t>24세 이상 남성</a:t>
            </a:r>
            <a:endParaRPr lang="en-US" sz="1125" dirty="0"/>
          </a:p>
          <a:p>
            <a:pPr algn="l" indent="0" marL="0">
              <a:lnSpc>
                <a:spcPts val="1530"/>
              </a:lnSpc>
              <a:buNone/>
            </a:pPr>
            <a:r>
              <a:rPr lang="en-US" sz="1125" b="1" spc="-11" kern="0" dirty="0">
                <a:solidFill>
                  <a:srgbClr val="000000">
                    <a:alpha val="99000"/>
                  </a:srgbClr>
                </a:solidFill>
                <a:latin typeface="Inter" pitchFamily="34" charset="0"/>
                <a:ea typeface="Inter" pitchFamily="34" charset="-122"/>
                <a:cs typeface="Inter" pitchFamily="34" charset="-120"/>
              </a:rPr>
              <a:t>40세 이상 여성</a:t>
            </a:r>
            <a:endParaRPr lang="en-US" sz="1125" dirty="0"/>
          </a:p>
        </p:txBody>
      </p:sp>
      <p:sp>
        <p:nvSpPr>
          <p:cNvPr id="8" name="Text 4"/>
          <p:cNvSpPr/>
          <p:nvPr/>
        </p:nvSpPr>
        <p:spPr>
          <a:xfrm>
            <a:off x="3646773" y="1264690"/>
            <a:ext cx="2083855" cy="223838"/>
          </a:xfrm>
          <a:prstGeom prst="rect">
            <a:avLst/>
          </a:prstGeom>
          <a:noFill/>
          <a:ln/>
        </p:spPr>
        <p:txBody>
          <a:bodyPr wrap="square" rtlCol="0" anchor="ctr"/>
          <a:lstStyle/>
          <a:p>
            <a:pPr algn="l" indent="0" marL="0">
              <a:lnSpc>
                <a:spcPts val="1744"/>
              </a:lnSpc>
              <a:buNone/>
            </a:pPr>
            <a:r>
              <a:rPr lang="en-US" sz="1321" b="1" spc="-26" kern="0" dirty="0">
                <a:solidFill>
                  <a:srgbClr val="000000">
                    <a:alpha val="99000"/>
                  </a:srgbClr>
                </a:solidFill>
                <a:latin typeface="Inter" pitchFamily="34" charset="0"/>
                <a:ea typeface="Inter" pitchFamily="34" charset="-122"/>
                <a:cs typeface="Inter" pitchFamily="34" charset="-120"/>
              </a:rPr>
              <a:t>간질환, 이상지질혈증</a:t>
            </a:r>
            <a:endParaRPr lang="en-US" sz="1321" dirty="0"/>
          </a:p>
        </p:txBody>
      </p:sp>
      <p:sp>
        <p:nvSpPr>
          <p:cNvPr id="9" name="Text 5"/>
          <p:cNvSpPr/>
          <p:nvPr/>
        </p:nvSpPr>
        <p:spPr>
          <a:xfrm>
            <a:off x="3646773" y="1264690"/>
            <a:ext cx="5052850" cy="223838"/>
          </a:xfrm>
          <a:prstGeom prst="rect">
            <a:avLst/>
          </a:prstGeom>
          <a:noFill/>
          <a:ln/>
        </p:spPr>
        <p:txBody>
          <a:bodyPr wrap="square" rtlCol="0" anchor="ctr"/>
          <a:lstStyle/>
          <a:p>
            <a:pPr algn="l" indent="0" marL="0">
              <a:lnSpc>
                <a:spcPts val="1744"/>
              </a:lnSpc>
              <a:buNone/>
            </a:pPr>
            <a:r>
              <a:rPr lang="en-US" sz="1321" b="1" spc="-26" kern="0" dirty="0">
                <a:solidFill>
                  <a:srgbClr val="000000">
                    <a:alpha val="99000"/>
                  </a:srgbClr>
                </a:solidFill>
                <a:latin typeface="Inter" pitchFamily="34" charset="0"/>
                <a:ea typeface="Inter" pitchFamily="34" charset="-122"/>
                <a:cs typeface="Inter" pitchFamily="34" charset="-120"/>
              </a:rPr>
              <a:t>간질환, 이상지질혈증 </a:t>
            </a:r>
            <a:pPr algn="l" indent="0" marL="0">
              <a:lnSpc>
                <a:spcPts val="1497"/>
              </a:lnSpc>
              <a:buNone/>
            </a:pPr>
            <a:r>
              <a:rPr lang="en-US" sz="1101" spc="-11" kern="0" dirty="0">
                <a:solidFill>
                  <a:srgbClr val="000000">
                    <a:alpha val="99000"/>
                  </a:srgbClr>
                </a:solidFill>
                <a:latin typeface="Inter" pitchFamily="34" charset="0"/>
                <a:ea typeface="Inter" pitchFamily="34" charset="-122"/>
                <a:cs typeface="Inter" pitchFamily="34" charset="-120"/>
              </a:rPr>
              <a:t>- DB생명 (무)실속N 6대질병 건강보험</a:t>
            </a:r>
            <a:endParaRPr lang="en-US" sz="1321" dirty="0"/>
          </a:p>
        </p:txBody>
      </p:sp>
      <p:sp>
        <p:nvSpPr>
          <p:cNvPr id="10" name="Text 6"/>
          <p:cNvSpPr/>
          <p:nvPr/>
        </p:nvSpPr>
        <p:spPr>
          <a:xfrm>
            <a:off x="3628123" y="1777392"/>
            <a:ext cx="5327843" cy="223838"/>
          </a:xfrm>
          <a:prstGeom prst="rect">
            <a:avLst/>
          </a:prstGeom>
          <a:noFill/>
          <a:ln/>
        </p:spPr>
        <p:txBody>
          <a:bodyPr wrap="square" rtlCol="0" anchor="ctr"/>
          <a:lstStyle/>
          <a:p>
            <a:pPr algn="l" indent="0" marL="0">
              <a:lnSpc>
                <a:spcPts val="1744"/>
              </a:lnSpc>
              <a:buNone/>
            </a:pPr>
            <a:r>
              <a:rPr lang="en-US" sz="1321" b="1" spc="-26" kern="0" dirty="0">
                <a:solidFill>
                  <a:srgbClr val="000000">
                    <a:alpha val="99000"/>
                  </a:srgbClr>
                </a:solidFill>
                <a:latin typeface="Inter" pitchFamily="34" charset="0"/>
                <a:ea typeface="Inter" pitchFamily="34" charset="-122"/>
                <a:cs typeface="Inter" pitchFamily="34" charset="-120"/>
              </a:rPr>
              <a:t>이상지질혈증, 심혈관계 </a:t>
            </a:r>
            <a:pPr algn="l" indent="0" marL="0">
              <a:lnSpc>
                <a:spcPts val="1497"/>
              </a:lnSpc>
              <a:buNone/>
            </a:pPr>
            <a:r>
              <a:rPr lang="en-US" sz="1101" spc="-11" kern="0" dirty="0">
                <a:solidFill>
                  <a:srgbClr val="000000">
                    <a:alpha val="99000"/>
                  </a:srgbClr>
                </a:solidFill>
                <a:latin typeface="Inter" pitchFamily="34" charset="0"/>
                <a:ea typeface="Inter" pitchFamily="34" charset="-122"/>
                <a:cs typeface="Inter" pitchFamily="34" charset="-120"/>
              </a:rPr>
              <a:t>- 메트라이프 생명 (무) 심뇌혈관 종합건강보험</a:t>
            </a:r>
            <a:endParaRPr lang="en-US" sz="1321" dirty="0"/>
          </a:p>
        </p:txBody>
      </p:sp>
      <p:sp>
        <p:nvSpPr>
          <p:cNvPr id="11" name="Text 7"/>
          <p:cNvSpPr/>
          <p:nvPr/>
        </p:nvSpPr>
        <p:spPr>
          <a:xfrm>
            <a:off x="3628123" y="2574406"/>
            <a:ext cx="4675317" cy="223838"/>
          </a:xfrm>
          <a:prstGeom prst="rect">
            <a:avLst/>
          </a:prstGeom>
          <a:noFill/>
          <a:ln/>
        </p:spPr>
        <p:txBody>
          <a:bodyPr wrap="square" rtlCol="0" anchor="ctr"/>
          <a:lstStyle/>
          <a:p>
            <a:pPr algn="l" indent="0" marL="0">
              <a:lnSpc>
                <a:spcPts val="1744"/>
              </a:lnSpc>
              <a:buNone/>
            </a:pPr>
            <a:r>
              <a:rPr lang="en-US" sz="1321" b="1" spc="-26" kern="0" dirty="0">
                <a:solidFill>
                  <a:srgbClr val="000000">
                    <a:alpha val="99000"/>
                  </a:srgbClr>
                </a:solidFill>
                <a:latin typeface="Inter" pitchFamily="34" charset="0"/>
                <a:ea typeface="Inter" pitchFamily="34" charset="-122"/>
                <a:cs typeface="Inter" pitchFamily="34" charset="-120"/>
              </a:rPr>
              <a:t>건강군 </a:t>
            </a:r>
            <a:pPr algn="l" indent="0" marL="0">
              <a:lnSpc>
                <a:spcPts val="1497"/>
              </a:lnSpc>
              <a:buNone/>
            </a:pPr>
            <a:r>
              <a:rPr lang="en-US" sz="1101" spc="-11" kern="0" dirty="0">
                <a:solidFill>
                  <a:srgbClr val="000000">
                    <a:alpha val="99000"/>
                  </a:srgbClr>
                </a:solidFill>
                <a:latin typeface="Inter" pitchFamily="34" charset="0"/>
                <a:ea typeface="Inter" pitchFamily="34" charset="-122"/>
                <a:cs typeface="Inter" pitchFamily="34" charset="-120"/>
              </a:rPr>
              <a:t>- 현대해상 퍼펙트 플러스 건강보험</a:t>
            </a:r>
            <a:endParaRPr lang="en-US" sz="1321" dirty="0"/>
          </a:p>
        </p:txBody>
      </p:sp>
      <p:sp>
        <p:nvSpPr>
          <p:cNvPr id="12" name="Text 8"/>
          <p:cNvSpPr/>
          <p:nvPr/>
        </p:nvSpPr>
        <p:spPr>
          <a:xfrm>
            <a:off x="3628123" y="3208288"/>
            <a:ext cx="5668089" cy="223838"/>
          </a:xfrm>
          <a:prstGeom prst="rect">
            <a:avLst/>
          </a:prstGeom>
          <a:noFill/>
          <a:ln/>
        </p:spPr>
        <p:txBody>
          <a:bodyPr wrap="square" rtlCol="0" anchor="ctr"/>
          <a:lstStyle/>
          <a:p>
            <a:pPr algn="l" indent="0" marL="0">
              <a:lnSpc>
                <a:spcPts val="1744"/>
              </a:lnSpc>
              <a:buNone/>
            </a:pPr>
            <a:r>
              <a:rPr lang="en-US" sz="1321" b="1" spc="-26" kern="0" dirty="0">
                <a:solidFill>
                  <a:srgbClr val="000000">
                    <a:alpha val="99000"/>
                  </a:srgbClr>
                </a:solidFill>
                <a:latin typeface="Inter" pitchFamily="34" charset="0"/>
                <a:ea typeface="Inter" pitchFamily="34" charset="-122"/>
                <a:cs typeface="Inter" pitchFamily="34" charset="-120"/>
              </a:rPr>
              <a:t>간질환, 당뇨, 공복혈당 장애 </a:t>
            </a:r>
            <a:pPr algn="l" indent="0" marL="0">
              <a:lnSpc>
                <a:spcPts val="1497"/>
              </a:lnSpc>
              <a:buNone/>
            </a:pPr>
            <a:r>
              <a:rPr lang="en-US" sz="1101" spc="-11" kern="0" dirty="0">
                <a:solidFill>
                  <a:srgbClr val="000000">
                    <a:alpha val="99000"/>
                  </a:srgbClr>
                </a:solidFill>
                <a:latin typeface="Inter" pitchFamily="34" charset="0"/>
                <a:ea typeface="Inter" pitchFamily="34" charset="-122"/>
                <a:cs typeface="Inter" pitchFamily="34" charset="-120"/>
              </a:rPr>
              <a:t>- AIA 생명 (무) AIA VItality 내가 조립하는 종합보장보험</a:t>
            </a:r>
            <a:endParaRPr lang="en-US" sz="1321" dirty="0"/>
          </a:p>
        </p:txBody>
      </p:sp>
      <p:sp>
        <p:nvSpPr>
          <p:cNvPr id="13" name="Text 9"/>
          <p:cNvSpPr/>
          <p:nvPr/>
        </p:nvSpPr>
        <p:spPr>
          <a:xfrm>
            <a:off x="309563" y="1911744"/>
            <a:ext cx="1296162" cy="381000"/>
          </a:xfrm>
          <a:prstGeom prst="rect">
            <a:avLst/>
          </a:prstGeom>
          <a:noFill/>
          <a:ln/>
        </p:spPr>
        <p:txBody>
          <a:bodyPr wrap="square" rtlCol="0" anchor="ctr"/>
          <a:lstStyle/>
          <a:p>
            <a:pPr algn="ctr" indent="0" marL="0">
              <a:lnSpc>
                <a:spcPts val="1497"/>
              </a:lnSpc>
              <a:buNone/>
            </a:pPr>
            <a:r>
              <a:rPr lang="en-US" sz="1101" spc="-11" kern="0" dirty="0">
                <a:solidFill>
                  <a:srgbClr val="000000">
                    <a:alpha val="99000"/>
                  </a:srgbClr>
                </a:solidFill>
                <a:latin typeface="Inter" pitchFamily="34" charset="0"/>
                <a:ea typeface="Inter" pitchFamily="34" charset="-122"/>
                <a:cs typeface="Inter" pitchFamily="34" charset="-120"/>
              </a:rPr>
              <a:t>이상지질혈증</a:t>
            </a:r>
            <a:endParaRPr lang="en-US" sz="1101" dirty="0"/>
          </a:p>
          <a:p>
            <a:pPr algn="ctr" indent="0" marL="0">
              <a:lnSpc>
                <a:spcPts val="1497"/>
              </a:lnSpc>
              <a:buNone/>
            </a:pPr>
            <a:r>
              <a:rPr lang="en-US" sz="1101" spc="-11" kern="0" dirty="0">
                <a:solidFill>
                  <a:srgbClr val="000000">
                    <a:alpha val="99000"/>
                  </a:srgbClr>
                </a:solidFill>
                <a:latin typeface="Inter" pitchFamily="34" charset="0"/>
                <a:ea typeface="Inter" pitchFamily="34" charset="-122"/>
                <a:cs typeface="Inter" pitchFamily="34" charset="-120"/>
              </a:rPr>
              <a:t>검사대상자</a:t>
            </a:r>
            <a:endParaRPr lang="en-US" sz="1101" dirty="0"/>
          </a:p>
        </p:txBody>
      </p:sp>
      <p:sp>
        <p:nvSpPr>
          <p:cNvPr id="14" name="Text 10"/>
          <p:cNvSpPr/>
          <p:nvPr/>
        </p:nvSpPr>
        <p:spPr>
          <a:xfrm>
            <a:off x="309563" y="1911744"/>
            <a:ext cx="1296162" cy="390525"/>
          </a:xfrm>
          <a:prstGeom prst="rect">
            <a:avLst/>
          </a:prstGeom>
          <a:noFill/>
          <a:ln/>
        </p:spPr>
        <p:txBody>
          <a:bodyPr wrap="square" rtlCol="0" anchor="ctr"/>
          <a:lstStyle/>
          <a:p>
            <a:pPr algn="ctr" indent="0" marL="0">
              <a:lnSpc>
                <a:spcPts val="1530"/>
              </a:lnSpc>
              <a:buNone/>
            </a:pPr>
            <a:r>
              <a:rPr lang="en-US" sz="1125" b="1" spc="-11" kern="0" dirty="0">
                <a:solidFill>
                  <a:srgbClr val="000000">
                    <a:alpha val="99000"/>
                  </a:srgbClr>
                </a:solidFill>
                <a:latin typeface="Inter" pitchFamily="34" charset="0"/>
                <a:ea typeface="Inter" pitchFamily="34" charset="-122"/>
                <a:cs typeface="Inter" pitchFamily="34" charset="-120"/>
              </a:rPr>
              <a:t>이상지질혈증</a:t>
            </a:r>
            <a:endParaRPr lang="en-US" sz="1125" dirty="0"/>
          </a:p>
          <a:p>
            <a:pPr algn="ctr" indent="0" marL="0">
              <a:lnSpc>
                <a:spcPts val="1530"/>
              </a:lnSpc>
              <a:buNone/>
            </a:pPr>
            <a:r>
              <a:rPr lang="en-US" sz="1125" b="1" spc="-11" kern="0" dirty="0">
                <a:solidFill>
                  <a:srgbClr val="000000">
                    <a:alpha val="99000"/>
                  </a:srgbClr>
                </a:solidFill>
                <a:latin typeface="Inter" pitchFamily="34" charset="0"/>
                <a:ea typeface="Inter" pitchFamily="34" charset="-122"/>
                <a:cs typeface="Inter" pitchFamily="34" charset="-120"/>
              </a:rPr>
              <a:t>검사대상자</a:t>
            </a:r>
            <a:endParaRPr lang="en-US" sz="1125" dirty="0"/>
          </a:p>
        </p:txBody>
      </p:sp>
      <p:sp>
        <p:nvSpPr>
          <p:cNvPr id="15" name="Text 11"/>
          <p:cNvSpPr/>
          <p:nvPr/>
        </p:nvSpPr>
        <p:spPr>
          <a:xfrm>
            <a:off x="1512075" y="1585482"/>
            <a:ext cx="1296162" cy="195263"/>
          </a:xfrm>
          <a:prstGeom prst="rect">
            <a:avLst/>
          </a:prstGeom>
          <a:noFill/>
          <a:ln/>
        </p:spPr>
        <p:txBody>
          <a:bodyPr wrap="square" rtlCol="0" anchor="ctr"/>
          <a:lstStyle/>
          <a:p>
            <a:pPr algn="ctr" indent="0" marL="0">
              <a:lnSpc>
                <a:spcPts val="1530"/>
              </a:lnSpc>
              <a:buNone/>
            </a:pPr>
            <a:r>
              <a:rPr lang="en-US" sz="1125" b="1" spc="-11" kern="0" dirty="0">
                <a:solidFill>
                  <a:srgbClr val="000000">
                    <a:alpha val="99000"/>
                  </a:srgbClr>
                </a:solidFill>
                <a:latin typeface="Inter" pitchFamily="34" charset="0"/>
                <a:ea typeface="Inter" pitchFamily="34" charset="-122"/>
                <a:cs typeface="Inter" pitchFamily="34" charset="-120"/>
              </a:rPr>
              <a:t>검사 O</a:t>
            </a:r>
            <a:endParaRPr lang="en-US" sz="1125" dirty="0"/>
          </a:p>
        </p:txBody>
      </p:sp>
      <p:sp>
        <p:nvSpPr>
          <p:cNvPr id="16" name="Text 12"/>
          <p:cNvSpPr/>
          <p:nvPr/>
        </p:nvSpPr>
        <p:spPr>
          <a:xfrm>
            <a:off x="2709928" y="1277859"/>
            <a:ext cx="1296162" cy="195263"/>
          </a:xfrm>
          <a:prstGeom prst="rect">
            <a:avLst/>
          </a:prstGeom>
          <a:noFill/>
          <a:ln/>
        </p:spPr>
        <p:txBody>
          <a:bodyPr wrap="square" rtlCol="0" anchor="ctr"/>
          <a:lstStyle/>
          <a:p>
            <a:pPr algn="ctr" indent="0" marL="0">
              <a:lnSpc>
                <a:spcPts val="1530"/>
              </a:lnSpc>
              <a:buNone/>
            </a:pPr>
            <a:r>
              <a:rPr lang="en-US" sz="1125" b="1" spc="-11" kern="0" dirty="0">
                <a:solidFill>
                  <a:srgbClr val="000000">
                    <a:alpha val="99000"/>
                  </a:srgbClr>
                </a:solidFill>
                <a:latin typeface="Inter" pitchFamily="34" charset="0"/>
                <a:ea typeface="Inter" pitchFamily="34" charset="-122"/>
                <a:cs typeface="Inter" pitchFamily="34" charset="-120"/>
              </a:rPr>
              <a:t>Cluster 0</a:t>
            </a:r>
            <a:endParaRPr lang="en-US" sz="1125" dirty="0"/>
          </a:p>
        </p:txBody>
      </p:sp>
      <p:sp>
        <p:nvSpPr>
          <p:cNvPr id="17" name="Text 13"/>
          <p:cNvSpPr/>
          <p:nvPr/>
        </p:nvSpPr>
        <p:spPr>
          <a:xfrm>
            <a:off x="1512075" y="2904516"/>
            <a:ext cx="1296162" cy="195263"/>
          </a:xfrm>
          <a:prstGeom prst="rect">
            <a:avLst/>
          </a:prstGeom>
          <a:noFill/>
          <a:ln/>
        </p:spPr>
        <p:txBody>
          <a:bodyPr wrap="square" rtlCol="0" anchor="ctr"/>
          <a:lstStyle/>
          <a:p>
            <a:pPr algn="ctr" indent="0" marL="0">
              <a:lnSpc>
                <a:spcPts val="1530"/>
              </a:lnSpc>
              <a:buNone/>
            </a:pPr>
            <a:r>
              <a:rPr lang="en-US" sz="1125" b="1" spc="-11" kern="0" dirty="0">
                <a:solidFill>
                  <a:srgbClr val="000000">
                    <a:alpha val="99000"/>
                  </a:srgbClr>
                </a:solidFill>
                <a:latin typeface="Inter" pitchFamily="34" charset="0"/>
                <a:ea typeface="Inter" pitchFamily="34" charset="-122"/>
                <a:cs typeface="Inter" pitchFamily="34" charset="-120"/>
              </a:rPr>
              <a:t>검사 X</a:t>
            </a:r>
            <a:endParaRPr lang="en-US" sz="1125" dirty="0"/>
          </a:p>
        </p:txBody>
      </p:sp>
      <p:sp>
        <p:nvSpPr>
          <p:cNvPr id="18" name="Text 14"/>
          <p:cNvSpPr/>
          <p:nvPr/>
        </p:nvSpPr>
        <p:spPr>
          <a:xfrm>
            <a:off x="2709928" y="2582914"/>
            <a:ext cx="1296162" cy="195263"/>
          </a:xfrm>
          <a:prstGeom prst="rect">
            <a:avLst/>
          </a:prstGeom>
          <a:noFill/>
          <a:ln/>
        </p:spPr>
        <p:txBody>
          <a:bodyPr wrap="square" rtlCol="0" anchor="ctr"/>
          <a:lstStyle/>
          <a:p>
            <a:pPr algn="ctr" indent="0" marL="0">
              <a:lnSpc>
                <a:spcPts val="1530"/>
              </a:lnSpc>
              <a:buNone/>
            </a:pPr>
            <a:r>
              <a:rPr lang="en-US" sz="1125" b="1" spc="-11" kern="0" dirty="0">
                <a:solidFill>
                  <a:srgbClr val="000000">
                    <a:alpha val="99000"/>
                  </a:srgbClr>
                </a:solidFill>
                <a:latin typeface="Inter" pitchFamily="34" charset="0"/>
                <a:ea typeface="Inter" pitchFamily="34" charset="-122"/>
                <a:cs typeface="Inter" pitchFamily="34" charset="-120"/>
              </a:rPr>
              <a:t>Cluster 0</a:t>
            </a:r>
            <a:endParaRPr lang="en-US" sz="1125" dirty="0"/>
          </a:p>
        </p:txBody>
      </p:sp>
      <p:sp>
        <p:nvSpPr>
          <p:cNvPr id="19" name="Text 15"/>
          <p:cNvSpPr/>
          <p:nvPr/>
        </p:nvSpPr>
        <p:spPr>
          <a:xfrm>
            <a:off x="2709928" y="1865135"/>
            <a:ext cx="1296162" cy="195263"/>
          </a:xfrm>
          <a:prstGeom prst="rect">
            <a:avLst/>
          </a:prstGeom>
          <a:noFill/>
          <a:ln/>
        </p:spPr>
        <p:txBody>
          <a:bodyPr wrap="square" rtlCol="0" anchor="ctr"/>
          <a:lstStyle/>
          <a:p>
            <a:pPr algn="ctr" indent="0" marL="0">
              <a:lnSpc>
                <a:spcPts val="1530"/>
              </a:lnSpc>
              <a:buNone/>
            </a:pPr>
            <a:r>
              <a:rPr lang="en-US" sz="1125" b="1" spc="-11" kern="0" dirty="0">
                <a:solidFill>
                  <a:srgbClr val="000000">
                    <a:alpha val="99000"/>
                  </a:srgbClr>
                </a:solidFill>
                <a:latin typeface="Inter" pitchFamily="34" charset="0"/>
                <a:ea typeface="Inter" pitchFamily="34" charset="-122"/>
                <a:cs typeface="Inter" pitchFamily="34" charset="-120"/>
              </a:rPr>
              <a:t>Cluster 1</a:t>
            </a:r>
            <a:endParaRPr lang="en-US" sz="1125" dirty="0"/>
          </a:p>
        </p:txBody>
      </p:sp>
      <p:sp>
        <p:nvSpPr>
          <p:cNvPr id="20" name="Text 16"/>
          <p:cNvSpPr/>
          <p:nvPr/>
        </p:nvSpPr>
        <p:spPr>
          <a:xfrm>
            <a:off x="2709928" y="3170188"/>
            <a:ext cx="1296162" cy="195263"/>
          </a:xfrm>
          <a:prstGeom prst="rect">
            <a:avLst/>
          </a:prstGeom>
          <a:noFill/>
          <a:ln/>
        </p:spPr>
        <p:txBody>
          <a:bodyPr wrap="square" rtlCol="0" anchor="ctr"/>
          <a:lstStyle/>
          <a:p>
            <a:pPr algn="ctr" indent="0" marL="0">
              <a:lnSpc>
                <a:spcPts val="1530"/>
              </a:lnSpc>
              <a:buNone/>
            </a:pPr>
            <a:r>
              <a:rPr lang="en-US" sz="1125" b="1" spc="-11" kern="0" dirty="0">
                <a:solidFill>
                  <a:srgbClr val="000000">
                    <a:alpha val="99000"/>
                  </a:srgbClr>
                </a:solidFill>
                <a:latin typeface="Inter" pitchFamily="34" charset="0"/>
                <a:ea typeface="Inter" pitchFamily="34" charset="-122"/>
                <a:cs typeface="Inter" pitchFamily="34" charset="-120"/>
              </a:rPr>
              <a:t>Cluster 1</a:t>
            </a:r>
            <a:endParaRPr lang="en-US" sz="1125" dirty="0"/>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name="Slide 94">
    <p:bg>
      <p:bgPr>
        <a:solidFill>
          <a:srgbClr val="FFFFFF"/>
        </a:solidFill>
      </p:bgPr>
    </p:bg>
    <p:spTree>
      <p:nvGrpSpPr>
        <p:cNvPr id="1" name=""/>
        <p:cNvGrpSpPr/>
        <p:nvPr/>
      </p:nvGrpSpPr>
      <p:grpSpPr>
        <a:xfrm>
          <a:off x="0" y="0"/>
          <a:ext cx="0" cy="0"/>
          <a:chOff x="0" y="0"/>
          <a:chExt cx="0" cy="0"/>
        </a:xfrm>
      </p:grpSpPr>
      <p:pic>
        <p:nvPicPr>
          <p:cNvPr id="3" name="Image 0" descr="preencoded.png">    </p:cNvPr>
          <p:cNvPicPr>
            <a:picLocks noChangeAspect="1"/>
          </p:cNvPicPr>
          <p:nvPr/>
        </p:nvPicPr>
        <p:blipFill>
          <a:blip r:embed="rId1"/>
          <a:stretch>
            <a:fillRect/>
          </a:stretch>
        </p:blipFill>
        <p:spPr>
          <a:xfrm>
            <a:off x="514350" y="3271838"/>
            <a:ext cx="2214563" cy="1495425"/>
          </a:xfrm>
          <a:prstGeom prst="rect">
            <a:avLst/>
          </a:prstGeom>
        </p:spPr>
      </p:pic>
      <p:pic>
        <p:nvPicPr>
          <p:cNvPr id="4" name="Image 1" descr="preencoded.png">    </p:cNvPr>
          <p:cNvPicPr>
            <a:picLocks noChangeAspect="1"/>
          </p:cNvPicPr>
          <p:nvPr/>
        </p:nvPicPr>
        <p:blipFill>
          <a:blip r:embed="rId2"/>
          <a:stretch>
            <a:fillRect/>
          </a:stretch>
        </p:blipFill>
        <p:spPr>
          <a:xfrm>
            <a:off x="552450" y="1155697"/>
            <a:ext cx="2147199" cy="1837460"/>
          </a:xfrm>
          <a:prstGeom prst="rect">
            <a:avLst/>
          </a:prstGeom>
        </p:spPr>
      </p:pic>
      <p:sp>
        <p:nvSpPr>
          <p:cNvPr id="5" name="Text 0"/>
          <p:cNvSpPr/>
          <p:nvPr/>
        </p:nvSpPr>
        <p:spPr>
          <a:xfrm>
            <a:off x="328613" y="609600"/>
            <a:ext cx="6105525" cy="228600"/>
          </a:xfrm>
          <a:prstGeom prst="rect">
            <a:avLst/>
          </a:prstGeom>
          <a:noFill/>
          <a:ln/>
        </p:spPr>
        <p:txBody>
          <a:bodyPr wrap="square" rtlCol="0" anchor="ctr"/>
          <a:lstStyle/>
          <a:p>
            <a:pPr algn="l" indent="0" marL="0">
              <a:lnSpc>
                <a:spcPts val="1782"/>
              </a:lnSpc>
              <a:buNone/>
            </a:pPr>
            <a:r>
              <a:rPr lang="en-US" sz="1350" b="1" spc="-27" kern="0" dirty="0">
                <a:solidFill>
                  <a:srgbClr val="000000">
                    <a:alpha val="99000"/>
                  </a:srgbClr>
                </a:solidFill>
                <a:latin typeface="Inter" pitchFamily="34" charset="0"/>
                <a:ea typeface="Inter" pitchFamily="34" charset="-122"/>
                <a:cs typeface="Inter" pitchFamily="34" charset="-120"/>
              </a:rPr>
              <a:t>건강검진 데이터 군집 분석 결과</a:t>
            </a:r>
            <a:endParaRPr lang="en-US" sz="1350" dirty="0"/>
          </a:p>
        </p:txBody>
      </p:sp>
      <p:sp>
        <p:nvSpPr>
          <p:cNvPr id="6" name="Text 1"/>
          <p:cNvSpPr/>
          <p:nvPr/>
        </p:nvSpPr>
        <p:spPr>
          <a:xfrm>
            <a:off x="119063" y="109538"/>
            <a:ext cx="5676900" cy="342900"/>
          </a:xfrm>
          <a:prstGeom prst="rect">
            <a:avLst/>
          </a:prstGeom>
          <a:noFill/>
          <a:ln/>
        </p:spPr>
        <p:txBody>
          <a:bodyPr wrap="square" rtlCol="0" anchor="ctr"/>
          <a:lstStyle/>
          <a:p>
            <a:pPr algn="l" indent="0" marL="0">
              <a:lnSpc>
                <a:spcPts val="2700"/>
              </a:lnSpc>
              <a:buNone/>
            </a:pPr>
            <a:r>
              <a:rPr lang="en-US" sz="2250" b="1" spc="-50" kern="0" dirty="0">
                <a:solidFill>
                  <a:srgbClr val="000000">
                    <a:alpha val="99000"/>
                  </a:srgbClr>
                </a:solidFill>
                <a:latin typeface="Inter" pitchFamily="34" charset="0"/>
                <a:ea typeface="Inter" pitchFamily="34" charset="-122"/>
                <a:cs typeface="Inter" pitchFamily="34" charset="-120"/>
              </a:rPr>
              <a:t>보험 추천에 iM라이프 상품을 넣지 않은 이유</a:t>
            </a:r>
            <a:endParaRPr lang="en-US" sz="2250" dirty="0"/>
          </a:p>
        </p:txBody>
      </p:sp>
      <p:sp>
        <p:nvSpPr>
          <p:cNvPr id="7" name="Text 2"/>
          <p:cNvSpPr/>
          <p:nvPr/>
        </p:nvSpPr>
        <p:spPr>
          <a:xfrm>
            <a:off x="1862138" y="4386263"/>
            <a:ext cx="1314450" cy="195263"/>
          </a:xfrm>
          <a:prstGeom prst="rect">
            <a:avLst/>
          </a:prstGeom>
          <a:noFill/>
          <a:ln/>
        </p:spPr>
        <p:txBody>
          <a:bodyPr wrap="square" rtlCol="0" anchor="ctr"/>
          <a:lstStyle/>
          <a:p>
            <a:pPr algn="ctr" indent="0" marL="0">
              <a:lnSpc>
                <a:spcPts val="1530"/>
              </a:lnSpc>
              <a:buNone/>
            </a:pPr>
            <a:r>
              <a:rPr lang="en-US" sz="1125" b="1" spc="-11" kern="0" dirty="0">
                <a:solidFill>
                  <a:srgbClr val="000000">
                    <a:alpha val="99000"/>
                  </a:srgbClr>
                </a:solidFill>
                <a:latin typeface="Inter" pitchFamily="34" charset="0"/>
                <a:ea typeface="Inter" pitchFamily="34" charset="-122"/>
                <a:cs typeface="Inter" pitchFamily="34" charset="-120"/>
              </a:rPr>
              <a:t>Cluster 1</a:t>
            </a:r>
            <a:endParaRPr lang="en-US" sz="1125" dirty="0"/>
          </a:p>
        </p:txBody>
      </p:sp>
      <p:sp>
        <p:nvSpPr>
          <p:cNvPr id="8" name="Text 3"/>
          <p:cNvSpPr/>
          <p:nvPr/>
        </p:nvSpPr>
        <p:spPr>
          <a:xfrm>
            <a:off x="552450" y="3824288"/>
            <a:ext cx="1314450" cy="390525"/>
          </a:xfrm>
          <a:prstGeom prst="rect">
            <a:avLst/>
          </a:prstGeom>
          <a:noFill/>
          <a:ln/>
        </p:spPr>
        <p:txBody>
          <a:bodyPr wrap="square" rtlCol="0" anchor="ctr"/>
          <a:lstStyle/>
          <a:p>
            <a:pPr algn="ctr" indent="0" marL="0">
              <a:lnSpc>
                <a:spcPts val="1530"/>
              </a:lnSpc>
              <a:buNone/>
            </a:pPr>
            <a:r>
              <a:rPr lang="en-US" sz="1125" b="1" spc="-11" kern="0" dirty="0">
                <a:solidFill>
                  <a:srgbClr val="000000">
                    <a:alpha val="99000"/>
                  </a:srgbClr>
                </a:solidFill>
                <a:latin typeface="Inter" pitchFamily="34" charset="0"/>
                <a:ea typeface="Inter" pitchFamily="34" charset="-122"/>
                <a:cs typeface="Inter" pitchFamily="34" charset="-120"/>
              </a:rPr>
              <a:t>20~23세</a:t>
            </a:r>
            <a:endParaRPr lang="en-US" sz="1125" dirty="0"/>
          </a:p>
          <a:p>
            <a:pPr algn="ctr" indent="0" marL="0">
              <a:lnSpc>
                <a:spcPts val="1530"/>
              </a:lnSpc>
              <a:buNone/>
            </a:pPr>
            <a:r>
              <a:rPr lang="en-US" sz="1125" b="1" spc="-11" kern="0" dirty="0">
                <a:solidFill>
                  <a:srgbClr val="000000">
                    <a:alpha val="99000"/>
                  </a:srgbClr>
                </a:solidFill>
                <a:latin typeface="Inter" pitchFamily="34" charset="0"/>
                <a:ea typeface="Inter" pitchFamily="34" charset="-122"/>
                <a:cs typeface="Inter" pitchFamily="34" charset="-120"/>
              </a:rPr>
              <a:t>남성</a:t>
            </a:r>
            <a:endParaRPr lang="en-US" sz="1125" dirty="0"/>
          </a:p>
        </p:txBody>
      </p:sp>
      <p:sp>
        <p:nvSpPr>
          <p:cNvPr id="9" name="Text 4"/>
          <p:cNvSpPr/>
          <p:nvPr/>
        </p:nvSpPr>
        <p:spPr>
          <a:xfrm>
            <a:off x="2976563" y="4310063"/>
            <a:ext cx="4090988" cy="228600"/>
          </a:xfrm>
          <a:prstGeom prst="rect">
            <a:avLst/>
          </a:prstGeom>
          <a:noFill/>
          <a:ln/>
        </p:spPr>
        <p:txBody>
          <a:bodyPr wrap="square" rtlCol="0" anchor="ctr"/>
          <a:lstStyle/>
          <a:p>
            <a:pPr algn="l" indent="0" marL="0">
              <a:lnSpc>
                <a:spcPts val="1782"/>
              </a:lnSpc>
              <a:buNone/>
            </a:pPr>
            <a:r>
              <a:rPr lang="en-US" sz="1350" b="1" spc="-27" kern="0" dirty="0">
                <a:solidFill>
                  <a:srgbClr val="000000">
                    <a:alpha val="99000"/>
                  </a:srgbClr>
                </a:solidFill>
                <a:latin typeface="Inter" pitchFamily="34" charset="0"/>
                <a:ea typeface="Inter" pitchFamily="34" charset="-122"/>
                <a:cs typeface="Inter" pitchFamily="34" charset="-120"/>
              </a:rPr>
              <a:t>건강군</a:t>
            </a:r>
            <a:pPr algn="l" indent="0" marL="0">
              <a:lnSpc>
                <a:spcPts val="1530"/>
              </a:lnSpc>
              <a:buNone/>
            </a:pPr>
            <a:r>
              <a:rPr lang="en-US" sz="1125" spc="-11" kern="0" dirty="0">
                <a:solidFill>
                  <a:srgbClr val="000000">
                    <a:alpha val="99000"/>
                  </a:srgbClr>
                </a:solidFill>
                <a:latin typeface="Inter" pitchFamily="34" charset="0"/>
                <a:ea typeface="Inter" pitchFamily="34" charset="-122"/>
                <a:cs typeface="Inter" pitchFamily="34" charset="-120"/>
              </a:rPr>
              <a:t> - 한화레저스포츠 상해보험</a:t>
            </a:r>
            <a:endParaRPr lang="en-US" sz="1350" dirty="0"/>
          </a:p>
        </p:txBody>
      </p:sp>
      <p:sp>
        <p:nvSpPr>
          <p:cNvPr id="10" name="Text 5"/>
          <p:cNvSpPr/>
          <p:nvPr/>
        </p:nvSpPr>
        <p:spPr>
          <a:xfrm>
            <a:off x="2909888" y="3486150"/>
            <a:ext cx="4090988" cy="228600"/>
          </a:xfrm>
          <a:prstGeom prst="rect">
            <a:avLst/>
          </a:prstGeom>
          <a:noFill/>
          <a:ln/>
        </p:spPr>
        <p:txBody>
          <a:bodyPr wrap="square" rtlCol="0" anchor="ctr"/>
          <a:lstStyle/>
          <a:p>
            <a:pPr algn="l" indent="0" marL="0">
              <a:lnSpc>
                <a:spcPts val="1782"/>
              </a:lnSpc>
              <a:buNone/>
            </a:pPr>
            <a:r>
              <a:rPr lang="en-US" sz="1350" b="1" spc="-27" kern="0" dirty="0">
                <a:solidFill>
                  <a:srgbClr val="000000">
                    <a:alpha val="99000"/>
                  </a:srgbClr>
                </a:solidFill>
                <a:latin typeface="Inter" pitchFamily="34" charset="0"/>
                <a:ea typeface="Inter" pitchFamily="34" charset="-122"/>
                <a:cs typeface="Inter" pitchFamily="34" charset="-120"/>
              </a:rPr>
              <a:t>간질환 </a:t>
            </a:r>
            <a:pPr algn="l" indent="0" marL="0">
              <a:lnSpc>
                <a:spcPts val="1530"/>
              </a:lnSpc>
              <a:buNone/>
            </a:pPr>
            <a:r>
              <a:rPr lang="en-US" sz="1125" spc="-11" kern="0" dirty="0">
                <a:solidFill>
                  <a:srgbClr val="000000">
                    <a:alpha val="99000"/>
                  </a:srgbClr>
                </a:solidFill>
                <a:latin typeface="Inter" pitchFamily="34" charset="0"/>
                <a:ea typeface="Inter" pitchFamily="34" charset="-122"/>
                <a:cs typeface="Inter" pitchFamily="34" charset="-120"/>
              </a:rPr>
              <a:t>- 삼성화재 마이헬스파트너</a:t>
            </a:r>
            <a:endParaRPr lang="en-US" sz="1350" dirty="0"/>
          </a:p>
        </p:txBody>
      </p:sp>
      <p:sp>
        <p:nvSpPr>
          <p:cNvPr id="11" name="Text 6"/>
          <p:cNvSpPr/>
          <p:nvPr/>
        </p:nvSpPr>
        <p:spPr>
          <a:xfrm>
            <a:off x="1804988" y="3471863"/>
            <a:ext cx="1314450" cy="195263"/>
          </a:xfrm>
          <a:prstGeom prst="rect">
            <a:avLst/>
          </a:prstGeom>
          <a:noFill/>
          <a:ln/>
        </p:spPr>
        <p:txBody>
          <a:bodyPr wrap="square" rtlCol="0" anchor="ctr"/>
          <a:lstStyle/>
          <a:p>
            <a:pPr algn="ctr" indent="0" marL="0">
              <a:lnSpc>
                <a:spcPts val="1530"/>
              </a:lnSpc>
              <a:buNone/>
            </a:pPr>
            <a:r>
              <a:rPr lang="en-US" sz="1125" b="1" spc="-11" kern="0" dirty="0">
                <a:solidFill>
                  <a:srgbClr val="000000">
                    <a:alpha val="99000"/>
                  </a:srgbClr>
                </a:solidFill>
                <a:latin typeface="Inter" pitchFamily="34" charset="0"/>
                <a:ea typeface="Inter" pitchFamily="34" charset="-122"/>
                <a:cs typeface="Inter" pitchFamily="34" charset="-120"/>
              </a:rPr>
              <a:t>Cluster 0</a:t>
            </a:r>
            <a:endParaRPr lang="en-US" sz="1125" dirty="0"/>
          </a:p>
        </p:txBody>
      </p:sp>
      <p:sp>
        <p:nvSpPr>
          <p:cNvPr id="12" name="Text 7"/>
          <p:cNvSpPr/>
          <p:nvPr/>
        </p:nvSpPr>
        <p:spPr>
          <a:xfrm>
            <a:off x="2840208" y="1320175"/>
            <a:ext cx="4455938" cy="228600"/>
          </a:xfrm>
          <a:prstGeom prst="rect">
            <a:avLst/>
          </a:prstGeom>
          <a:noFill/>
          <a:ln/>
        </p:spPr>
        <p:txBody>
          <a:bodyPr wrap="square" rtlCol="0" anchor="ctr"/>
          <a:lstStyle/>
          <a:p>
            <a:pPr algn="l" indent="0" marL="0">
              <a:lnSpc>
                <a:spcPts val="1782"/>
              </a:lnSpc>
              <a:buNone/>
            </a:pPr>
            <a:r>
              <a:rPr lang="en-US" sz="1350" b="1" spc="-27" kern="0" dirty="0">
                <a:solidFill>
                  <a:srgbClr val="000000">
                    <a:alpha val="99000"/>
                  </a:srgbClr>
                </a:solidFill>
                <a:latin typeface="Inter" pitchFamily="34" charset="0"/>
                <a:ea typeface="Inter" pitchFamily="34" charset="-122"/>
                <a:cs typeface="Inter" pitchFamily="34" charset="-120"/>
              </a:rPr>
              <a:t>건강군  </a:t>
            </a:r>
            <a:pPr algn="l" indent="0" marL="0">
              <a:lnSpc>
                <a:spcPts val="1530"/>
              </a:lnSpc>
              <a:buNone/>
            </a:pPr>
            <a:r>
              <a:rPr lang="en-US" sz="1125" spc="-11" kern="0" dirty="0">
                <a:solidFill>
                  <a:srgbClr val="000000">
                    <a:alpha val="99000"/>
                  </a:srgbClr>
                </a:solidFill>
                <a:latin typeface="Inter" pitchFamily="34" charset="0"/>
                <a:ea typeface="Inter" pitchFamily="34" charset="-122"/>
                <a:cs typeface="Inter" pitchFamily="34" charset="-120"/>
              </a:rPr>
              <a:t>- 한화레저스포츠 상해보험</a:t>
            </a:r>
            <a:endParaRPr lang="en-US" sz="1350" dirty="0"/>
          </a:p>
        </p:txBody>
      </p:sp>
      <p:sp>
        <p:nvSpPr>
          <p:cNvPr id="13" name="Text 8"/>
          <p:cNvSpPr/>
          <p:nvPr/>
        </p:nvSpPr>
        <p:spPr>
          <a:xfrm>
            <a:off x="2840208" y="1978089"/>
            <a:ext cx="2148787" cy="228600"/>
          </a:xfrm>
          <a:prstGeom prst="rect">
            <a:avLst/>
          </a:prstGeom>
          <a:noFill/>
          <a:ln/>
        </p:spPr>
        <p:txBody>
          <a:bodyPr wrap="square" rtlCol="0" anchor="ctr"/>
          <a:lstStyle/>
          <a:p>
            <a:pPr algn="l" indent="0" marL="0">
              <a:lnSpc>
                <a:spcPts val="1782"/>
              </a:lnSpc>
              <a:buNone/>
            </a:pPr>
            <a:r>
              <a:rPr lang="en-US" sz="1350" b="1" spc="-27" kern="0" dirty="0">
                <a:solidFill>
                  <a:srgbClr val="000000">
                    <a:alpha val="99000"/>
                  </a:srgbClr>
                </a:solidFill>
                <a:latin typeface="Inter" pitchFamily="34" charset="0"/>
                <a:ea typeface="Inter" pitchFamily="34" charset="-122"/>
                <a:cs typeface="Inter" pitchFamily="34" charset="-120"/>
              </a:rPr>
              <a:t>신장질환 </a:t>
            </a:r>
            <a:pPr algn="l" indent="0" marL="0">
              <a:lnSpc>
                <a:spcPts val="1530"/>
              </a:lnSpc>
              <a:buNone/>
            </a:pPr>
            <a:r>
              <a:rPr lang="en-US" sz="1125" spc="-11" kern="0" dirty="0">
                <a:solidFill>
                  <a:srgbClr val="000000">
                    <a:alpha val="99000"/>
                  </a:srgbClr>
                </a:solidFill>
                <a:latin typeface="Inter" pitchFamily="34" charset="0"/>
                <a:ea typeface="Inter" pitchFamily="34" charset="-122"/>
                <a:cs typeface="Inter" pitchFamily="34" charset="-120"/>
              </a:rPr>
              <a:t>- 신장질환</a:t>
            </a:r>
            <a:endParaRPr lang="en-US" sz="1350" dirty="0"/>
          </a:p>
        </p:txBody>
      </p:sp>
      <p:sp>
        <p:nvSpPr>
          <p:cNvPr id="14" name="Text 9"/>
          <p:cNvSpPr/>
          <p:nvPr/>
        </p:nvSpPr>
        <p:spPr>
          <a:xfrm>
            <a:off x="2840208" y="2621905"/>
            <a:ext cx="4155426" cy="228600"/>
          </a:xfrm>
          <a:prstGeom prst="rect">
            <a:avLst/>
          </a:prstGeom>
          <a:noFill/>
          <a:ln/>
        </p:spPr>
        <p:txBody>
          <a:bodyPr wrap="square" rtlCol="0" anchor="ctr"/>
          <a:lstStyle/>
          <a:p>
            <a:pPr algn="l" indent="0" marL="0">
              <a:lnSpc>
                <a:spcPts val="1782"/>
              </a:lnSpc>
              <a:buNone/>
            </a:pPr>
            <a:r>
              <a:rPr lang="en-US" sz="1350" b="1" spc="-27" kern="0" dirty="0">
                <a:solidFill>
                  <a:srgbClr val="000000">
                    <a:alpha val="99000"/>
                  </a:srgbClr>
                </a:solidFill>
                <a:latin typeface="Inter" pitchFamily="34" charset="0"/>
                <a:ea typeface="Inter" pitchFamily="34" charset="-122"/>
                <a:cs typeface="Inter" pitchFamily="34" charset="-120"/>
              </a:rPr>
              <a:t>간질환, 당뇨, 고혈압 </a:t>
            </a:r>
            <a:pPr algn="l" indent="0" marL="0">
              <a:lnSpc>
                <a:spcPts val="1530"/>
              </a:lnSpc>
              <a:buNone/>
            </a:pPr>
            <a:r>
              <a:rPr lang="en-US" sz="1125" spc="-11" kern="0" dirty="0">
                <a:solidFill>
                  <a:srgbClr val="000000">
                    <a:alpha val="99000"/>
                  </a:srgbClr>
                </a:solidFill>
                <a:latin typeface="Inter" pitchFamily="34" charset="0"/>
                <a:ea typeface="Inter" pitchFamily="34" charset="-122"/>
                <a:cs typeface="Inter" pitchFamily="34" charset="-120"/>
              </a:rPr>
              <a:t>- 삼성화재 마이헬스파트너</a:t>
            </a:r>
            <a:endParaRPr lang="en-US" sz="1350" dirty="0"/>
          </a:p>
        </p:txBody>
      </p:sp>
      <p:sp>
        <p:nvSpPr>
          <p:cNvPr id="15" name="Text 10"/>
          <p:cNvSpPr/>
          <p:nvPr/>
        </p:nvSpPr>
        <p:spPr>
          <a:xfrm>
            <a:off x="552450" y="1752519"/>
            <a:ext cx="1329652" cy="195263"/>
          </a:xfrm>
          <a:prstGeom prst="rect">
            <a:avLst/>
          </a:prstGeom>
          <a:noFill/>
          <a:ln/>
        </p:spPr>
        <p:txBody>
          <a:bodyPr wrap="square" rtlCol="0" anchor="ctr"/>
          <a:lstStyle/>
          <a:p>
            <a:pPr algn="ctr" indent="0" marL="0">
              <a:lnSpc>
                <a:spcPts val="1530"/>
              </a:lnSpc>
              <a:buNone/>
            </a:pPr>
            <a:r>
              <a:rPr lang="en-US" sz="1125" b="1" spc="-11" kern="0" dirty="0">
                <a:solidFill>
                  <a:srgbClr val="000000">
                    <a:alpha val="99000"/>
                  </a:srgbClr>
                </a:solidFill>
                <a:latin typeface="Inter" pitchFamily="34" charset="0"/>
                <a:ea typeface="Inter" pitchFamily="34" charset="-122"/>
                <a:cs typeface="Inter" pitchFamily="34" charset="-120"/>
              </a:rPr>
              <a:t>2030 여성</a:t>
            </a:r>
            <a:endParaRPr lang="en-US" sz="1125" dirty="0"/>
          </a:p>
        </p:txBody>
      </p:sp>
      <p:sp>
        <p:nvSpPr>
          <p:cNvPr id="16" name="Text 11"/>
          <p:cNvSpPr/>
          <p:nvPr/>
        </p:nvSpPr>
        <p:spPr>
          <a:xfrm>
            <a:off x="1827200" y="1320175"/>
            <a:ext cx="1329652" cy="195263"/>
          </a:xfrm>
          <a:prstGeom prst="rect">
            <a:avLst/>
          </a:prstGeom>
          <a:noFill/>
          <a:ln/>
        </p:spPr>
        <p:txBody>
          <a:bodyPr wrap="square" rtlCol="0" anchor="ctr"/>
          <a:lstStyle/>
          <a:p>
            <a:pPr algn="ctr" indent="0" marL="0">
              <a:lnSpc>
                <a:spcPts val="1530"/>
              </a:lnSpc>
              <a:buNone/>
            </a:pPr>
            <a:r>
              <a:rPr lang="en-US" sz="1125" b="1" spc="-11" kern="0" dirty="0">
                <a:solidFill>
                  <a:srgbClr val="000000">
                    <a:alpha val="99000"/>
                  </a:srgbClr>
                </a:solidFill>
                <a:latin typeface="Inter" pitchFamily="34" charset="0"/>
                <a:ea typeface="Inter" pitchFamily="34" charset="-122"/>
                <a:cs typeface="Inter" pitchFamily="34" charset="-120"/>
              </a:rPr>
              <a:t>Cluster 0</a:t>
            </a:r>
            <a:endParaRPr lang="en-US" sz="1125" dirty="0"/>
          </a:p>
        </p:txBody>
      </p:sp>
      <p:sp>
        <p:nvSpPr>
          <p:cNvPr id="17" name="Text 12"/>
          <p:cNvSpPr/>
          <p:nvPr/>
        </p:nvSpPr>
        <p:spPr>
          <a:xfrm>
            <a:off x="1827200" y="1978089"/>
            <a:ext cx="1329652" cy="195263"/>
          </a:xfrm>
          <a:prstGeom prst="rect">
            <a:avLst/>
          </a:prstGeom>
          <a:noFill/>
          <a:ln/>
        </p:spPr>
        <p:txBody>
          <a:bodyPr wrap="square" rtlCol="0" anchor="ctr"/>
          <a:lstStyle/>
          <a:p>
            <a:pPr algn="ctr" indent="0" marL="0">
              <a:lnSpc>
                <a:spcPts val="1530"/>
              </a:lnSpc>
              <a:buNone/>
            </a:pPr>
            <a:r>
              <a:rPr lang="en-US" sz="1125" b="1" spc="-11" kern="0" dirty="0">
                <a:solidFill>
                  <a:srgbClr val="000000">
                    <a:alpha val="99000"/>
                  </a:srgbClr>
                </a:solidFill>
                <a:latin typeface="Inter" pitchFamily="34" charset="0"/>
                <a:ea typeface="Inter" pitchFamily="34" charset="-122"/>
                <a:cs typeface="Inter" pitchFamily="34" charset="-120"/>
              </a:rPr>
              <a:t>Cluster 1</a:t>
            </a:r>
            <a:endParaRPr lang="en-US" sz="1125" dirty="0"/>
          </a:p>
        </p:txBody>
      </p:sp>
      <p:sp>
        <p:nvSpPr>
          <p:cNvPr id="18" name="Text 13"/>
          <p:cNvSpPr/>
          <p:nvPr/>
        </p:nvSpPr>
        <p:spPr>
          <a:xfrm>
            <a:off x="1827200" y="2621905"/>
            <a:ext cx="1329652" cy="195263"/>
          </a:xfrm>
          <a:prstGeom prst="rect">
            <a:avLst/>
          </a:prstGeom>
          <a:noFill/>
          <a:ln/>
        </p:spPr>
        <p:txBody>
          <a:bodyPr wrap="square" rtlCol="0" anchor="ctr"/>
          <a:lstStyle/>
          <a:p>
            <a:pPr algn="ctr" indent="0" marL="0">
              <a:lnSpc>
                <a:spcPts val="1530"/>
              </a:lnSpc>
              <a:buNone/>
            </a:pPr>
            <a:r>
              <a:rPr lang="en-US" sz="1125" b="1" spc="-11" kern="0" dirty="0">
                <a:solidFill>
                  <a:srgbClr val="000000">
                    <a:alpha val="99000"/>
                  </a:srgbClr>
                </a:solidFill>
                <a:latin typeface="Inter" pitchFamily="34" charset="0"/>
                <a:ea typeface="Inter" pitchFamily="34" charset="-122"/>
                <a:cs typeface="Inter" pitchFamily="34" charset="-120"/>
              </a:rPr>
              <a:t>Cluster 2</a:t>
            </a:r>
            <a:endParaRPr lang="en-US" sz="1125" dirty="0"/>
          </a:p>
        </p:txBody>
      </p:sp>
      <p:sp>
        <p:nvSpPr>
          <p:cNvPr id="19" name="Text 14"/>
          <p:cNvSpPr/>
          <p:nvPr/>
        </p:nvSpPr>
        <p:spPr>
          <a:xfrm>
            <a:off x="1827200" y="3519488"/>
            <a:ext cx="1329652" cy="195263"/>
          </a:xfrm>
          <a:prstGeom prst="rect">
            <a:avLst/>
          </a:prstGeom>
          <a:noFill/>
          <a:ln/>
        </p:spPr>
        <p:txBody>
          <a:bodyPr wrap="square" rtlCol="0" anchor="ctr"/>
          <a:lstStyle/>
          <a:p>
            <a:pPr algn="ctr" indent="0" marL="0">
              <a:lnSpc>
                <a:spcPts val="1530"/>
              </a:lnSpc>
              <a:buNone/>
            </a:pPr>
            <a:r>
              <a:rPr lang="en-US" sz="1125" b="1" spc="-11" kern="0" dirty="0">
                <a:solidFill>
                  <a:srgbClr val="000000">
                    <a:alpha val="99000"/>
                  </a:srgbClr>
                </a:solidFill>
                <a:latin typeface="Inter" pitchFamily="34" charset="0"/>
                <a:ea typeface="Inter" pitchFamily="34" charset="-122"/>
                <a:cs typeface="Inter" pitchFamily="34" charset="-120"/>
              </a:rPr>
              <a:t>Cluster 0</a:t>
            </a:r>
            <a:endParaRPr lang="en-US" sz="1125" dirty="0"/>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name="Slide 95">
    <p:bg>
      <p:bgPr>
        <a:solidFill>
          <a:srgbClr val="FFFFFF"/>
        </a:solidFill>
      </p:bgPr>
    </p:bg>
    <p:spTree>
      <p:nvGrpSpPr>
        <p:cNvPr id="1" name=""/>
        <p:cNvGrpSpPr/>
        <p:nvPr/>
      </p:nvGrpSpPr>
      <p:grpSpPr>
        <a:xfrm>
          <a:off x="0" y="0"/>
          <a:ext cx="0" cy="0"/>
          <a:chOff x="0" y="0"/>
          <a:chExt cx="0" cy="0"/>
        </a:xfrm>
      </p:grpSpPr>
      <p:pic>
        <p:nvPicPr>
          <p:cNvPr id="3" name="Image 0" descr="preencoded.png">    </p:cNvPr>
          <p:cNvPicPr>
            <a:picLocks noChangeAspect="1"/>
          </p:cNvPicPr>
          <p:nvPr/>
        </p:nvPicPr>
        <p:blipFill>
          <a:blip r:embed="rId1"/>
          <a:stretch>
            <a:fillRect/>
          </a:stretch>
        </p:blipFill>
        <p:spPr>
          <a:xfrm>
            <a:off x="328613" y="1157288"/>
            <a:ext cx="3533775" cy="1414463"/>
          </a:xfrm>
          <a:prstGeom prst="rect">
            <a:avLst/>
          </a:prstGeom>
        </p:spPr>
      </p:pic>
      <p:pic>
        <p:nvPicPr>
          <p:cNvPr id="4" name="Image 1" descr="preencoded.png">    </p:cNvPr>
          <p:cNvPicPr>
            <a:picLocks noChangeAspect="1"/>
          </p:cNvPicPr>
          <p:nvPr/>
        </p:nvPicPr>
        <p:blipFill>
          <a:blip r:embed="rId2"/>
          <a:stretch>
            <a:fillRect/>
          </a:stretch>
        </p:blipFill>
        <p:spPr>
          <a:xfrm>
            <a:off x="4891088" y="3000375"/>
            <a:ext cx="3552825" cy="747713"/>
          </a:xfrm>
          <a:prstGeom prst="rect">
            <a:avLst/>
          </a:prstGeom>
        </p:spPr>
      </p:pic>
      <p:pic>
        <p:nvPicPr>
          <p:cNvPr id="5" name="Image 2" descr="preencoded.png">    </p:cNvPr>
          <p:cNvPicPr>
            <a:picLocks noChangeAspect="1"/>
          </p:cNvPicPr>
          <p:nvPr/>
        </p:nvPicPr>
        <p:blipFill>
          <a:blip r:embed="rId3"/>
          <a:stretch>
            <a:fillRect/>
          </a:stretch>
        </p:blipFill>
        <p:spPr>
          <a:xfrm>
            <a:off x="4891088" y="3748087"/>
            <a:ext cx="4129088" cy="1219200"/>
          </a:xfrm>
          <a:prstGeom prst="rect">
            <a:avLst/>
          </a:prstGeom>
        </p:spPr>
      </p:pic>
      <p:pic>
        <p:nvPicPr>
          <p:cNvPr id="6" name="Image 3" descr="preencoded.png">    </p:cNvPr>
          <p:cNvPicPr>
            <a:picLocks noChangeAspect="1"/>
          </p:cNvPicPr>
          <p:nvPr/>
        </p:nvPicPr>
        <p:blipFill>
          <a:blip r:embed="rId4"/>
          <a:stretch>
            <a:fillRect/>
          </a:stretch>
        </p:blipFill>
        <p:spPr>
          <a:xfrm>
            <a:off x="5672138" y="266700"/>
            <a:ext cx="2962275" cy="847725"/>
          </a:xfrm>
          <a:prstGeom prst="rect">
            <a:avLst/>
          </a:prstGeom>
        </p:spPr>
      </p:pic>
      <p:pic>
        <p:nvPicPr>
          <p:cNvPr id="7" name="Image 4" descr="preencoded.png">    </p:cNvPr>
          <p:cNvPicPr>
            <a:picLocks noChangeAspect="1"/>
          </p:cNvPicPr>
          <p:nvPr/>
        </p:nvPicPr>
        <p:blipFill>
          <a:blip r:embed="rId5"/>
          <a:stretch>
            <a:fillRect/>
          </a:stretch>
        </p:blipFill>
        <p:spPr>
          <a:xfrm>
            <a:off x="5672138" y="1262063"/>
            <a:ext cx="3181350" cy="1590675"/>
          </a:xfrm>
          <a:prstGeom prst="rect">
            <a:avLst/>
          </a:prstGeom>
        </p:spPr>
      </p:pic>
      <p:pic>
        <p:nvPicPr>
          <p:cNvPr id="8" name="Image 5" descr="preencoded.png">    </p:cNvPr>
          <p:cNvPicPr>
            <a:picLocks noChangeAspect="1"/>
          </p:cNvPicPr>
          <p:nvPr/>
        </p:nvPicPr>
        <p:blipFill>
          <a:blip r:embed="rId6"/>
          <a:stretch>
            <a:fillRect/>
          </a:stretch>
        </p:blipFill>
        <p:spPr>
          <a:xfrm>
            <a:off x="328613" y="2533650"/>
            <a:ext cx="4262438" cy="1685925"/>
          </a:xfrm>
          <a:prstGeom prst="rect">
            <a:avLst/>
          </a:prstGeom>
        </p:spPr>
      </p:pic>
      <p:sp>
        <p:nvSpPr>
          <p:cNvPr id="9" name="Text 0"/>
          <p:cNvSpPr/>
          <p:nvPr/>
        </p:nvSpPr>
        <p:spPr>
          <a:xfrm>
            <a:off x="328613" y="609600"/>
            <a:ext cx="6105525" cy="228600"/>
          </a:xfrm>
          <a:prstGeom prst="rect">
            <a:avLst/>
          </a:prstGeom>
          <a:noFill/>
          <a:ln/>
        </p:spPr>
        <p:txBody>
          <a:bodyPr wrap="square" rtlCol="0" anchor="ctr"/>
          <a:lstStyle/>
          <a:p>
            <a:pPr algn="l" indent="0" marL="0">
              <a:lnSpc>
                <a:spcPts val="1782"/>
              </a:lnSpc>
              <a:buNone/>
            </a:pPr>
            <a:r>
              <a:rPr lang="en-US" sz="1350" b="1" spc="-27" kern="0" dirty="0">
                <a:solidFill>
                  <a:srgbClr val="000000">
                    <a:alpha val="99000"/>
                  </a:srgbClr>
                </a:solidFill>
                <a:latin typeface="Inter" pitchFamily="34" charset="0"/>
                <a:ea typeface="Inter" pitchFamily="34" charset="-122"/>
                <a:cs typeface="Inter" pitchFamily="34" charset="-120"/>
              </a:rPr>
              <a:t>iM라이프 보험</a:t>
            </a:r>
            <a:endParaRPr lang="en-US" sz="1350" dirty="0"/>
          </a:p>
        </p:txBody>
      </p:sp>
      <p:sp>
        <p:nvSpPr>
          <p:cNvPr id="10" name="Text 1"/>
          <p:cNvSpPr/>
          <p:nvPr/>
        </p:nvSpPr>
        <p:spPr>
          <a:xfrm>
            <a:off x="119063" y="109538"/>
            <a:ext cx="5676900" cy="342900"/>
          </a:xfrm>
          <a:prstGeom prst="rect">
            <a:avLst/>
          </a:prstGeom>
          <a:noFill/>
          <a:ln/>
        </p:spPr>
        <p:txBody>
          <a:bodyPr wrap="square" rtlCol="0" anchor="ctr"/>
          <a:lstStyle/>
          <a:p>
            <a:pPr algn="l" indent="0" marL="0">
              <a:lnSpc>
                <a:spcPts val="2700"/>
              </a:lnSpc>
              <a:buNone/>
            </a:pPr>
            <a:r>
              <a:rPr lang="en-US" sz="2250" b="1" spc="-50" kern="0" dirty="0">
                <a:solidFill>
                  <a:srgbClr val="000000">
                    <a:alpha val="99000"/>
                  </a:srgbClr>
                </a:solidFill>
                <a:latin typeface="Inter" pitchFamily="34" charset="0"/>
                <a:ea typeface="Inter" pitchFamily="34" charset="-122"/>
                <a:cs typeface="Inter" pitchFamily="34" charset="-120"/>
              </a:rPr>
              <a:t>보험 추천에 iM라이프 상품을 넣지 않은 이유</a:t>
            </a:r>
            <a:endParaRPr lang="en-US" sz="2250" dirty="0"/>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name="Slide 96">
    <p:bg>
      <p:bgPr>
        <a:solidFill>
          <a:srgbClr val="FFFFFF"/>
        </a:solidFill>
      </p:bgPr>
    </p:bg>
    <p:spTree>
      <p:nvGrpSpPr>
        <p:cNvPr id="1" name=""/>
        <p:cNvGrpSpPr/>
        <p:nvPr/>
      </p:nvGrpSpPr>
      <p:grpSpPr>
        <a:xfrm>
          <a:off x="0" y="0"/>
          <a:ext cx="0" cy="0"/>
          <a:chOff x="0" y="0"/>
          <a:chExt cx="0" cy="0"/>
        </a:xfrm>
      </p:grpSpPr>
      <p:sp>
        <p:nvSpPr>
          <p:cNvPr id="3" name="Shape 0"/>
          <p:cNvSpPr/>
          <p:nvPr/>
        </p:nvSpPr>
        <p:spPr>
          <a:xfrm>
            <a:off x="609600" y="2124075"/>
            <a:ext cx="5715000" cy="900113"/>
          </a:xfrm>
          <a:prstGeom prst="rect">
            <a:avLst/>
          </a:prstGeom>
          <a:noFill/>
          <a:ln/>
        </p:spPr>
      </p:sp>
      <p:sp>
        <p:nvSpPr>
          <p:cNvPr id="4" name="Text 1"/>
          <p:cNvSpPr/>
          <p:nvPr/>
        </p:nvSpPr>
        <p:spPr>
          <a:xfrm>
            <a:off x="5176838" y="457200"/>
            <a:ext cx="3433763" cy="609600"/>
          </a:xfrm>
          <a:prstGeom prst="rect">
            <a:avLst/>
          </a:prstGeom>
          <a:noFill/>
          <a:ln/>
        </p:spPr>
        <p:txBody>
          <a:bodyPr wrap="square" rtlCol="0" anchor="ctr"/>
          <a:lstStyle/>
          <a:p>
            <a:pPr algn="l" marL="342900" indent="-342900">
              <a:lnSpc>
                <a:spcPts val="1206"/>
              </a:lnSpc>
              <a:buSzPct val="100000"/>
              <a:buChar char="•"/>
            </a:pPr>
            <a:r>
              <a:rPr lang="en-US" sz="900" spc="-5" kern="0" dirty="0">
                <a:solidFill>
                  <a:srgbClr val="000000">
                    <a:alpha val="99000"/>
                  </a:srgbClr>
                </a:solidFill>
                <a:latin typeface="Inter" pitchFamily="34" charset="0"/>
                <a:ea typeface="Inter" pitchFamily="34" charset="-122"/>
                <a:cs typeface="Inter" pitchFamily="34" charset="-120"/>
              </a:rPr>
              <a:t>치주질환이 있는 사람의 폐암 위험이 1.5~2배 증가한다고 보고됨</a:t>
            </a:r>
            <a:endParaRPr lang="en-US" sz="900" dirty="0"/>
          </a:p>
          <a:p>
            <a:pPr algn="l" indent="0" marL="0">
              <a:lnSpc>
                <a:spcPts val="1206"/>
              </a:lnSpc>
              <a:buNone/>
            </a:pPr>
            <a:r>
              <a:rPr lang="en-US" sz="900" spc="-5" kern="0" dirty="0">
                <a:solidFill>
                  <a:srgbClr val="000000">
                    <a:alpha val="99000"/>
                  </a:srgbClr>
                </a:solidFill>
                <a:latin typeface="Inter" pitchFamily="34" charset="0"/>
                <a:ea typeface="Inter" pitchFamily="34" charset="-122"/>
                <a:cs typeface="Inter" pitchFamily="34" charset="-120"/>
              </a:rPr>
              <a:t>예: "Periodontal disease and risk of lung cancer"</a:t>
            </a:r>
            <a:endParaRPr lang="en-US" sz="900" dirty="0"/>
          </a:p>
          <a:p>
            <a:pPr algn="l" indent="0" marL="0">
              <a:lnSpc>
                <a:spcPts val="1206"/>
              </a:lnSpc>
              <a:buNone/>
            </a:pPr>
            <a:r>
              <a:rPr lang="en-US" sz="900" spc="-5" kern="0" dirty="0">
                <a:solidFill>
                  <a:srgbClr val="000000">
                    <a:alpha val="99000"/>
                  </a:srgbClr>
                </a:solidFill>
                <a:latin typeface="Inter" pitchFamily="34" charset="0"/>
                <a:ea typeface="Inter" pitchFamily="34" charset="-122"/>
                <a:cs typeface="Inter" pitchFamily="34" charset="-120"/>
              </a:rPr>
              <a:t> (Annals of Oncology, 2008)</a:t>
            </a:r>
            <a:endParaRPr lang="en-US" sz="900" dirty="0"/>
          </a:p>
        </p:txBody>
      </p:sp>
      <p:sp>
        <p:nvSpPr>
          <p:cNvPr id="5" name="Text 2"/>
          <p:cNvSpPr/>
          <p:nvPr/>
        </p:nvSpPr>
        <p:spPr>
          <a:xfrm>
            <a:off x="4533900" y="2457450"/>
            <a:ext cx="4038600" cy="304800"/>
          </a:xfrm>
          <a:prstGeom prst="rect">
            <a:avLst/>
          </a:prstGeom>
          <a:noFill/>
          <a:ln/>
        </p:spPr>
        <p:txBody>
          <a:bodyPr wrap="square" rtlCol="0" anchor="ctr"/>
          <a:lstStyle/>
          <a:p>
            <a:pPr algn="l" marL="342900" indent="-342900">
              <a:lnSpc>
                <a:spcPts val="1206"/>
              </a:lnSpc>
              <a:buSzPct val="100000"/>
              <a:buChar char="•"/>
            </a:pPr>
            <a:r>
              <a:rPr lang="en-US" sz="900" spc="-5" kern="0" dirty="0">
                <a:solidFill>
                  <a:srgbClr val="000000">
                    <a:alpha val="99000"/>
                  </a:srgbClr>
                </a:solidFill>
                <a:latin typeface="Inter" pitchFamily="34" charset="0"/>
                <a:ea typeface="Inter" pitchFamily="34" charset="-122"/>
                <a:cs typeface="Inter" pitchFamily="34" charset="-120"/>
              </a:rPr>
              <a:t>최영아, 「국민건강보험공단 건강검진 빅데이터를 활용한 머신러닝 기반 고비용 지출 예측 모델 개발 및 평가」, 경희대학교 대학원, 2022.08</a:t>
            </a:r>
            <a:endParaRPr lang="en-US" sz="900" dirty="0"/>
          </a:p>
        </p:txBody>
      </p:sp>
      <p:sp>
        <p:nvSpPr>
          <p:cNvPr id="6" name="Text 3"/>
          <p:cNvSpPr/>
          <p:nvPr/>
        </p:nvSpPr>
        <p:spPr>
          <a:xfrm>
            <a:off x="609600" y="2124075"/>
            <a:ext cx="6172200" cy="547688"/>
          </a:xfrm>
          <a:prstGeom prst="rect">
            <a:avLst/>
          </a:prstGeom>
          <a:noFill/>
          <a:ln/>
        </p:spPr>
        <p:txBody>
          <a:bodyPr wrap="square" rtlCol="0" anchor="ctr"/>
          <a:lstStyle/>
          <a:p>
            <a:pPr algn="l" indent="0" marL="0">
              <a:lnSpc>
                <a:spcPts val="4320"/>
              </a:lnSpc>
              <a:buNone/>
            </a:pPr>
            <a:r>
              <a:rPr lang="en-US" sz="3600" b="1" spc="-72" kern="0" dirty="0">
                <a:solidFill>
                  <a:srgbClr val="000000">
                    <a:alpha val="99000"/>
                  </a:srgbClr>
                </a:solidFill>
                <a:latin typeface="Inter" pitchFamily="34" charset="0"/>
                <a:ea typeface="Inter" pitchFamily="34" charset="-122"/>
                <a:cs typeface="Inter" pitchFamily="34" charset="-120"/>
              </a:rPr>
              <a:t>참고문헌</a:t>
            </a:r>
            <a:endParaRPr lang="en-US" sz="3600" dirty="0"/>
          </a:p>
        </p:txBody>
      </p:sp>
      <p:sp>
        <p:nvSpPr>
          <p:cNvPr id="7" name="Text 4"/>
          <p:cNvSpPr/>
          <p:nvPr/>
        </p:nvSpPr>
        <p:spPr>
          <a:xfrm>
            <a:off x="609600" y="2786063"/>
            <a:ext cx="6172200" cy="238125"/>
          </a:xfrm>
          <a:prstGeom prst="rect">
            <a:avLst/>
          </a:prstGeom>
          <a:noFill/>
          <a:ln/>
        </p:spPr>
        <p:txBody>
          <a:bodyPr wrap="square" rtlCol="0" anchor="ctr"/>
          <a:lstStyle/>
          <a:p>
            <a:pPr algn="l" indent="0" marL="0">
              <a:lnSpc>
                <a:spcPts val="1890"/>
              </a:lnSpc>
              <a:buNone/>
            </a:pPr>
            <a:r>
              <a:rPr lang="en-US" sz="1350" spc="-13" kern="0" dirty="0">
                <a:solidFill>
                  <a:srgbClr val="000000">
                    <a:alpha val="99000"/>
                  </a:srgbClr>
                </a:solidFill>
                <a:latin typeface="Inter" pitchFamily="34" charset="0"/>
                <a:ea typeface="Inter" pitchFamily="34" charset="-122"/>
                <a:cs typeface="Inter" pitchFamily="34" charset="-120"/>
              </a:rPr>
              <a:t>Quick description about the section.</a:t>
            </a:r>
            <a:endParaRPr lang="en-US" sz="1350" dirty="0"/>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name="Slide 97">
    <p:bg>
      <p:bgPr>
        <a:solidFill>
          <a:srgbClr val="FFFFFF"/>
        </a:solidFill>
      </p:bgPr>
    </p:bg>
    <p:spTree>
      <p:nvGrpSpPr>
        <p:cNvPr id="1" name=""/>
        <p:cNvGrpSpPr/>
        <p:nvPr/>
      </p:nvGrpSpPr>
      <p:grpSpPr>
        <a:xfrm>
          <a:off x="0" y="0"/>
          <a:ext cx="0" cy="0"/>
          <a:chOff x="0" y="0"/>
          <a:chExt cx="0" cy="0"/>
        </a:xfrm>
      </p:grpSpPr>
      <p:sp>
        <p:nvSpPr>
          <p:cNvPr id="3" name="Shape 0"/>
          <p:cNvSpPr/>
          <p:nvPr/>
        </p:nvSpPr>
        <p:spPr>
          <a:xfrm>
            <a:off x="609600" y="2124075"/>
            <a:ext cx="5715000" cy="900113"/>
          </a:xfrm>
          <a:prstGeom prst="rect">
            <a:avLst/>
          </a:prstGeom>
          <a:noFill/>
          <a:ln/>
        </p:spPr>
      </p:sp>
      <p:sp>
        <p:nvSpPr>
          <p:cNvPr id="4" name="Text 1"/>
          <p:cNvSpPr/>
          <p:nvPr/>
        </p:nvSpPr>
        <p:spPr>
          <a:xfrm>
            <a:off x="609600" y="2124075"/>
            <a:ext cx="6172200" cy="547688"/>
          </a:xfrm>
          <a:prstGeom prst="rect">
            <a:avLst/>
          </a:prstGeom>
          <a:noFill/>
          <a:ln/>
        </p:spPr>
        <p:txBody>
          <a:bodyPr wrap="square" rtlCol="0" anchor="ctr"/>
          <a:lstStyle/>
          <a:p>
            <a:pPr algn="l" indent="0" marL="0">
              <a:lnSpc>
                <a:spcPts val="4320"/>
              </a:lnSpc>
              <a:buNone/>
            </a:pPr>
            <a:r>
              <a:rPr lang="en-US" sz="3600" b="1" spc="-72" kern="0" dirty="0">
                <a:solidFill>
                  <a:srgbClr val="000000">
                    <a:alpha val="99000"/>
                  </a:srgbClr>
                </a:solidFill>
                <a:latin typeface="Inter" pitchFamily="34" charset="0"/>
                <a:ea typeface="Inter" pitchFamily="34" charset="-122"/>
                <a:cs typeface="Inter" pitchFamily="34" charset="-120"/>
              </a:rPr>
              <a:t>앱 화면</a:t>
            </a:r>
            <a:endParaRPr lang="en-US" sz="3600" dirty="0"/>
          </a:p>
        </p:txBody>
      </p:sp>
      <p:sp>
        <p:nvSpPr>
          <p:cNvPr id="5" name="Text 2"/>
          <p:cNvSpPr/>
          <p:nvPr/>
        </p:nvSpPr>
        <p:spPr>
          <a:xfrm>
            <a:off x="609600" y="2786063"/>
            <a:ext cx="6172200" cy="238125"/>
          </a:xfrm>
          <a:prstGeom prst="rect">
            <a:avLst/>
          </a:prstGeom>
          <a:noFill/>
          <a:ln/>
        </p:spPr>
        <p:txBody>
          <a:bodyPr wrap="square" rtlCol="0" anchor="ctr"/>
          <a:lstStyle/>
          <a:p>
            <a:pPr algn="l" indent="0" marL="0">
              <a:lnSpc>
                <a:spcPts val="1890"/>
              </a:lnSpc>
              <a:buNone/>
            </a:pPr>
            <a:r>
              <a:rPr lang="en-US" sz="1350" spc="-13" kern="0" dirty="0">
                <a:solidFill>
                  <a:srgbClr val="000000">
                    <a:alpha val="99000"/>
                  </a:srgbClr>
                </a:solidFill>
                <a:latin typeface="Inter" pitchFamily="34" charset="0"/>
                <a:ea typeface="Inter" pitchFamily="34" charset="-122"/>
                <a:cs typeface="Inter" pitchFamily="34" charset="-120"/>
              </a:rPr>
              <a:t>Quick description about the section.</a:t>
            </a:r>
            <a:endParaRPr lang="en-US" sz="1350" dirty="0"/>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name="Slide 98">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3976687" y="2024062"/>
            <a:ext cx="1647825" cy="547688"/>
          </a:xfrm>
          <a:prstGeom prst="rect">
            <a:avLst/>
          </a:prstGeom>
          <a:noFill/>
          <a:ln/>
        </p:spPr>
        <p:txBody>
          <a:bodyPr wrap="square" rtlCol="0" anchor="ctr"/>
          <a:lstStyle/>
          <a:p>
            <a:pPr algn="l" indent="0" marL="0">
              <a:lnSpc>
                <a:spcPts val="4320"/>
              </a:lnSpc>
              <a:buNone/>
            </a:pPr>
            <a:r>
              <a:rPr lang="en-US" sz="3600" b="1" spc="-72" kern="0" dirty="0">
                <a:solidFill>
                  <a:srgbClr val="000000">
                    <a:alpha val="99000"/>
                  </a:srgbClr>
                </a:solidFill>
                <a:latin typeface="Inter" pitchFamily="34" charset="0"/>
                <a:ea typeface="Inter" pitchFamily="34" charset="-122"/>
                <a:cs typeface="Inter" pitchFamily="34" charset="-120"/>
              </a:rPr>
              <a:t>[부록]</a:t>
            </a:r>
            <a:endParaRPr lang="en-US" sz="3600" dirty="0"/>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name="Slide 99">
    <p:bg>
      <p:bgPr>
        <a:solidFill>
          <a:srgbClr val="FFFFFF"/>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2333625" y="971550"/>
            <a:ext cx="4095750" cy="3686175"/>
          </a:xfrm>
          <a:prstGeom prst="rect">
            <a:avLst/>
          </a:prstGeom>
        </p:spPr>
      </p:pic>
      <p:sp>
        <p:nvSpPr>
          <p:cNvPr id="3" name="Text 0"/>
          <p:cNvSpPr/>
          <p:nvPr/>
        </p:nvSpPr>
        <p:spPr>
          <a:xfrm>
            <a:off x="5062538" y="3824288"/>
            <a:ext cx="461963" cy="228600"/>
          </a:xfrm>
          <a:prstGeom prst="rect">
            <a:avLst/>
          </a:prstGeom>
          <a:noFill/>
          <a:ln/>
        </p:spPr>
        <p:txBody>
          <a:bodyPr wrap="square" rtlCol="0" anchor="ctr"/>
          <a:lstStyle/>
          <a:p>
            <a:pPr indent="0" marL="0">
              <a:buNone/>
            </a:pPr>
            <a:endParaRPr lang="en-US" dirty="0"/>
          </a:p>
        </p:txBody>
      </p:sp>
      <p:sp>
        <p:nvSpPr>
          <p:cNvPr id="4" name="Text 1"/>
          <p:cNvSpPr/>
          <p:nvPr/>
        </p:nvSpPr>
        <p:spPr>
          <a:xfrm>
            <a:off x="371475" y="333375"/>
            <a:ext cx="9129713" cy="342900"/>
          </a:xfrm>
          <a:prstGeom prst="rect">
            <a:avLst/>
          </a:prstGeom>
          <a:noFill/>
          <a:ln/>
        </p:spPr>
        <p:txBody>
          <a:bodyPr wrap="square" rtlCol="0" anchor="ctr"/>
          <a:lstStyle/>
          <a:p>
            <a:pPr algn="l" marL="342900" indent="-342900">
              <a:lnSpc>
                <a:spcPts val="2700"/>
              </a:lnSpc>
              <a:buSzPct val="100000"/>
              <a:buFont typeface="+mj-lt"/>
              <a:buAutoNum type="arabicPeriod" startAt="1"/>
            </a:pPr>
            <a:r>
              <a:rPr lang="en-US" sz="2250" b="1" spc="-50" kern="0" dirty="0">
                <a:solidFill>
                  <a:srgbClr val="000000">
                    <a:alpha val="99000"/>
                  </a:srgbClr>
                </a:solidFill>
                <a:latin typeface="Inter" pitchFamily="34" charset="0"/>
                <a:ea typeface="Inter" pitchFamily="34" charset="-122"/>
                <a:cs typeface="Inter" pitchFamily="34" charset="-120"/>
              </a:rPr>
              <a:t>2030여성의 건강군집 특성표</a:t>
            </a:r>
            <a:endParaRPr lang="en-US" sz="22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103</Slides>
  <Notes>103</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103</vt:i4>
      </vt:variant>
    </vt:vector>
  </HeadingPairs>
  <TitlesOfParts>
    <vt:vector size="106"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lpstr>Slide 49</vt:lpstr>
      <vt:lpstr>Slide 50</vt:lpstr>
      <vt:lpstr>Slide 51</vt:lpstr>
      <vt:lpstr>Slide 52</vt:lpstr>
      <vt:lpstr>Slide 53</vt:lpstr>
      <vt:lpstr>Slide 54</vt:lpstr>
      <vt:lpstr>Slide 55</vt:lpstr>
      <vt:lpstr>Slide 56</vt:lpstr>
      <vt:lpstr>Slide 57</vt:lpstr>
      <vt:lpstr>Slide 58</vt:lpstr>
      <vt:lpstr>Slide 59</vt:lpstr>
      <vt:lpstr>Slide 60</vt:lpstr>
      <vt:lpstr>Slide 61</vt:lpstr>
      <vt:lpstr>Slide 62</vt:lpstr>
      <vt:lpstr>Slide 63</vt:lpstr>
      <vt:lpstr>Slide 64</vt:lpstr>
      <vt:lpstr>Slide 65</vt:lpstr>
      <vt:lpstr>Slide 66</vt:lpstr>
      <vt:lpstr>Slide 67</vt:lpstr>
      <vt:lpstr>Slide 68</vt:lpstr>
      <vt:lpstr>Slide 69</vt:lpstr>
      <vt:lpstr>Slide 70</vt:lpstr>
      <vt:lpstr>Slide 71</vt:lpstr>
      <vt:lpstr>Slide 72</vt:lpstr>
      <vt:lpstr>Slide 73</vt:lpstr>
      <vt:lpstr>Slide 74</vt:lpstr>
      <vt:lpstr>Slide 75</vt:lpstr>
      <vt:lpstr>Slide 76</vt:lpstr>
      <vt:lpstr>Slide 77</vt:lpstr>
      <vt:lpstr>Slide 78</vt:lpstr>
      <vt:lpstr>Slide 79</vt:lpstr>
      <vt:lpstr>Slide 80</vt:lpstr>
      <vt:lpstr>Slide 81</vt:lpstr>
      <vt:lpstr>Slide 82</vt:lpstr>
      <vt:lpstr>Slide 83</vt:lpstr>
      <vt:lpstr>Slide 84</vt:lpstr>
      <vt:lpstr>Slide 85</vt:lpstr>
      <vt:lpstr>Slide 86</vt:lpstr>
      <vt:lpstr>Slide 87</vt:lpstr>
      <vt:lpstr>Slide 88</vt:lpstr>
      <vt:lpstr>Slide 89</vt:lpstr>
      <vt:lpstr>Slide 90</vt:lpstr>
      <vt:lpstr>Slide 91</vt:lpstr>
      <vt:lpstr>Slide 92</vt:lpstr>
      <vt:lpstr>Slide 93</vt:lpstr>
      <vt:lpstr>Slide 94</vt:lpstr>
      <vt:lpstr>Slide 95</vt:lpstr>
      <vt:lpstr>Slide 96</vt:lpstr>
      <vt:lpstr>Slide 97</vt:lpstr>
      <vt:lpstr>Slide 98</vt:lpstr>
      <vt:lpstr>Slide 99</vt:lpstr>
      <vt:lpstr>Slide 100</vt:lpstr>
      <vt:lpstr>Slide 101</vt:lpstr>
      <vt:lpstr>Slide 102</vt:lpstr>
      <vt:lpstr>Slide 103</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2025-04-25T05:26:55Z</dcterms:created>
  <dcterms:modified xsi:type="dcterms:W3CDTF">2025-04-25T05:26:55Z</dcterms:modified>
</cp:coreProperties>
</file>